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quickStyle3.xml" ContentType="application/vnd.openxmlformats-officedocument.drawingml.diagramStyle+xml"/>
  <Override PartName="/ppt/notesSlides/notesSlide3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layout4.xml" ContentType="application/vnd.openxmlformats-officedocument.drawingml.diagramLayout+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1">
  <p:sldMasterIdLst>
    <p:sldMasterId id="2147483660" r:id="rId1"/>
  </p:sldMasterIdLst>
  <p:notesMasterIdLst>
    <p:notesMasterId r:id="rId49"/>
  </p:notesMasterIdLst>
  <p:handoutMasterIdLst>
    <p:handoutMasterId r:id="rId50"/>
  </p:handoutMasterIdLst>
  <p:sldIdLst>
    <p:sldId id="256" r:id="rId2"/>
    <p:sldId id="257" r:id="rId3"/>
    <p:sldId id="355" r:id="rId4"/>
    <p:sldId id="438" r:id="rId5"/>
    <p:sldId id="357" r:id="rId6"/>
    <p:sldId id="388" r:id="rId7"/>
    <p:sldId id="389" r:id="rId8"/>
    <p:sldId id="390" r:id="rId9"/>
    <p:sldId id="391" r:id="rId10"/>
    <p:sldId id="392" r:id="rId11"/>
    <p:sldId id="393" r:id="rId12"/>
    <p:sldId id="395" r:id="rId13"/>
    <p:sldId id="396" r:id="rId14"/>
    <p:sldId id="432" r:id="rId15"/>
    <p:sldId id="431" r:id="rId16"/>
    <p:sldId id="398" r:id="rId17"/>
    <p:sldId id="399" r:id="rId18"/>
    <p:sldId id="400" r:id="rId19"/>
    <p:sldId id="402" r:id="rId20"/>
    <p:sldId id="433" r:id="rId21"/>
    <p:sldId id="440" r:id="rId22"/>
    <p:sldId id="441" r:id="rId23"/>
    <p:sldId id="442" r:id="rId24"/>
    <p:sldId id="443" r:id="rId25"/>
    <p:sldId id="444" r:id="rId26"/>
    <p:sldId id="445" r:id="rId27"/>
    <p:sldId id="403" r:id="rId28"/>
    <p:sldId id="405" r:id="rId29"/>
    <p:sldId id="406" r:id="rId30"/>
    <p:sldId id="427" r:id="rId31"/>
    <p:sldId id="428" r:id="rId32"/>
    <p:sldId id="429" r:id="rId33"/>
    <p:sldId id="430" r:id="rId34"/>
    <p:sldId id="447" r:id="rId35"/>
    <p:sldId id="450" r:id="rId36"/>
    <p:sldId id="436" r:id="rId37"/>
    <p:sldId id="435" r:id="rId38"/>
    <p:sldId id="449" r:id="rId39"/>
    <p:sldId id="434" r:id="rId40"/>
    <p:sldId id="412" r:id="rId41"/>
    <p:sldId id="416" r:id="rId42"/>
    <p:sldId id="446" r:id="rId43"/>
    <p:sldId id="417" r:id="rId44"/>
    <p:sldId id="418" r:id="rId45"/>
    <p:sldId id="421" r:id="rId46"/>
    <p:sldId id="439" r:id="rId47"/>
    <p:sldId id="422" r:id="rId48"/>
  </p:sldIdLst>
  <p:sldSz cx="9144000" cy="6858000" type="screen4x3"/>
  <p:notesSz cx="6797675" cy="45656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735" autoAdjust="0"/>
    <p:restoredTop sz="78456" autoAdjust="0"/>
  </p:normalViewPr>
  <p:slideViewPr>
    <p:cSldViewPr snapToGrid="0">
      <p:cViewPr varScale="1">
        <p:scale>
          <a:sx n="56" d="100"/>
          <a:sy n="56" d="100"/>
        </p:scale>
        <p:origin x="-1554" y="-102"/>
      </p:cViewPr>
      <p:guideLst>
        <p:guide orient="horz" pos="2160"/>
        <p:guide pos="2880"/>
      </p:guideLst>
    </p:cSldViewPr>
  </p:slideViewPr>
  <p:notesTextViewPr>
    <p:cViewPr>
      <p:scale>
        <a:sx n="75" d="100"/>
        <a:sy n="75"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B7CB64-FD12-4FA3-AC6C-A7BF485C6F51}"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en-US"/>
        </a:p>
      </dgm:t>
    </dgm:pt>
    <dgm:pt modelId="{E45C27E7-2664-4390-A290-2BF28B0D4FB5}">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1. Giới thiệu về khớp văn bản trong bài toán tổng hợp biên bản</a:t>
          </a:r>
          <a:endParaRPr lang="en-US" sz="1700" b="0">
            <a:solidFill>
              <a:schemeClr val="tx1"/>
            </a:solidFill>
            <a:latin typeface="Times New Roman" panose="02020603050405020304" pitchFamily="18" charset="0"/>
            <a:cs typeface="Times New Roman" panose="02020603050405020304" pitchFamily="18" charset="0"/>
          </a:endParaRPr>
        </a:p>
      </dgm:t>
    </dgm:pt>
    <dgm:pt modelId="{59F0CF7A-A979-4119-8A06-375BA6C6DAB7}" type="parTrans" cxnId="{04D284EB-AE5F-43DC-AECD-50D6695C6371}">
      <dgm:prSet/>
      <dgm:spPr/>
      <dgm:t>
        <a:bodyPr/>
        <a:lstStyle/>
        <a:p>
          <a:endParaRPr lang="en-US" sz="1700" b="0"/>
        </a:p>
      </dgm:t>
    </dgm:pt>
    <dgm:pt modelId="{61217AD7-14B8-4475-8CCA-5365ED3DACC9}" type="sibTrans" cxnId="{04D284EB-AE5F-43DC-AECD-50D6695C6371}">
      <dgm:prSet/>
      <dgm:spPr/>
      <dgm:t>
        <a:bodyPr/>
        <a:lstStyle/>
        <a:p>
          <a:endParaRPr lang="en-US" sz="1700" b="0">
            <a:latin typeface="Times New Roman" panose="02020603050405020304" pitchFamily="18" charset="0"/>
            <a:cs typeface="Times New Roman" panose="02020603050405020304" pitchFamily="18" charset="0"/>
          </a:endParaRPr>
        </a:p>
      </dgm:t>
    </dgm:pt>
    <dgm:pt modelId="{78A8B9A9-0BED-48A6-80A1-B926ADB75346}">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2. Tiền xử lý và phân cụm dữ liệu</a:t>
          </a:r>
          <a:endParaRPr lang="en-US" sz="1700" b="0">
            <a:solidFill>
              <a:schemeClr val="tx1"/>
            </a:solidFill>
            <a:latin typeface="Times New Roman" panose="02020603050405020304" pitchFamily="18" charset="0"/>
            <a:cs typeface="Times New Roman" panose="02020603050405020304" pitchFamily="18" charset="0"/>
          </a:endParaRPr>
        </a:p>
      </dgm:t>
    </dgm:pt>
    <dgm:pt modelId="{0B6A2AF3-2C99-4193-9199-7E445A051DE7}" type="parTrans" cxnId="{F8DFC322-0B72-4DD0-A13A-351DFA816830}">
      <dgm:prSet/>
      <dgm:spPr/>
      <dgm:t>
        <a:bodyPr/>
        <a:lstStyle/>
        <a:p>
          <a:endParaRPr lang="en-US" sz="1700" b="0"/>
        </a:p>
      </dgm:t>
    </dgm:pt>
    <dgm:pt modelId="{5E43E88C-446A-4CC9-9639-045323313F06}" type="sibTrans" cxnId="{F8DFC322-0B72-4DD0-A13A-351DFA816830}">
      <dgm:prSet/>
      <dgm:spPr/>
      <dgm:t>
        <a:bodyPr/>
        <a:lstStyle/>
        <a:p>
          <a:endParaRPr lang="en-US" sz="1700" b="0"/>
        </a:p>
      </dgm:t>
    </dgm:pt>
    <dgm:pt modelId="{173E8823-6E3B-4DB0-9D10-6589866C277A}">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3. So khớp trong bài toán tổng hợp biên bản</a:t>
          </a:r>
          <a:endParaRPr lang="en-US" sz="1700" b="0">
            <a:solidFill>
              <a:schemeClr val="tx1"/>
            </a:solidFill>
            <a:latin typeface="Times New Roman" panose="02020603050405020304" pitchFamily="18" charset="0"/>
            <a:cs typeface="Times New Roman" panose="02020603050405020304" pitchFamily="18" charset="0"/>
          </a:endParaRPr>
        </a:p>
      </dgm:t>
    </dgm:pt>
    <dgm:pt modelId="{3A875771-C6A2-4350-B526-8E739879B63A}" type="parTrans" cxnId="{5DDF61A5-9C17-443B-A1FB-F4BB1D255EB3}">
      <dgm:prSet/>
      <dgm:spPr/>
      <dgm:t>
        <a:bodyPr/>
        <a:lstStyle/>
        <a:p>
          <a:endParaRPr lang="en-US" sz="1700" b="0"/>
        </a:p>
      </dgm:t>
    </dgm:pt>
    <dgm:pt modelId="{D3B25885-3EDC-4CCB-B9DE-E7D561BB1EC3}" type="sibTrans" cxnId="{5DDF61A5-9C17-443B-A1FB-F4BB1D255EB3}">
      <dgm:prSet/>
      <dgm:spPr/>
      <dgm:t>
        <a:bodyPr/>
        <a:lstStyle/>
        <a:p>
          <a:endParaRPr lang="en-US" sz="1700" b="0"/>
        </a:p>
      </dgm:t>
    </dgm:pt>
    <dgm:pt modelId="{D55E0ECA-2884-4CB0-831F-67F164241267}">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2.1. Tiền xử lý văn bản</a:t>
          </a:r>
          <a:endParaRPr lang="en-US" sz="1700" b="0">
            <a:solidFill>
              <a:schemeClr val="tx1"/>
            </a:solidFill>
            <a:latin typeface="Times New Roman" panose="02020603050405020304" pitchFamily="18" charset="0"/>
            <a:cs typeface="Times New Roman" panose="02020603050405020304" pitchFamily="18" charset="0"/>
          </a:endParaRPr>
        </a:p>
      </dgm:t>
    </dgm:pt>
    <dgm:pt modelId="{60D7E1BE-70F7-47A3-9084-1554C49476C7}" type="parTrans" cxnId="{7738F5C5-F409-453A-812A-00BA7BA839FF}">
      <dgm:prSet/>
      <dgm:spPr/>
      <dgm:t>
        <a:bodyPr/>
        <a:lstStyle/>
        <a:p>
          <a:endParaRPr lang="en-US" sz="1700" b="0"/>
        </a:p>
      </dgm:t>
    </dgm:pt>
    <dgm:pt modelId="{143A7CCD-4600-4D4B-8D08-D74600D04079}" type="sibTrans" cxnId="{7738F5C5-F409-453A-812A-00BA7BA839FF}">
      <dgm:prSet/>
      <dgm:spPr/>
      <dgm:t>
        <a:bodyPr/>
        <a:lstStyle/>
        <a:p>
          <a:endParaRPr lang="en-US" sz="1700" b="0"/>
        </a:p>
      </dgm:t>
    </dgm:pt>
    <dgm:pt modelId="{726882DB-F6F2-411E-BDA8-A2D0F7B71372}">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2.2. Phân cụm dữ liệu (K-means, bài toán phân lớp quan điểm)</a:t>
          </a:r>
          <a:endParaRPr lang="en-US" sz="1700" b="0">
            <a:solidFill>
              <a:schemeClr val="tx1"/>
            </a:solidFill>
            <a:latin typeface="Times New Roman" panose="02020603050405020304" pitchFamily="18" charset="0"/>
            <a:cs typeface="Times New Roman" panose="02020603050405020304" pitchFamily="18" charset="0"/>
          </a:endParaRPr>
        </a:p>
      </dgm:t>
    </dgm:pt>
    <dgm:pt modelId="{4B010525-E9E3-4387-83B0-0A2F2DFFDD37}" type="parTrans" cxnId="{C935E50F-FECA-4A5A-8FC3-94743441A069}">
      <dgm:prSet/>
      <dgm:spPr/>
      <dgm:t>
        <a:bodyPr/>
        <a:lstStyle/>
        <a:p>
          <a:endParaRPr lang="en-US" sz="1700" b="0"/>
        </a:p>
      </dgm:t>
    </dgm:pt>
    <dgm:pt modelId="{EE2E9DD6-2B8C-46DF-BC87-745C2509D568}" type="sibTrans" cxnId="{C935E50F-FECA-4A5A-8FC3-94743441A069}">
      <dgm:prSet/>
      <dgm:spPr/>
      <dgm:t>
        <a:bodyPr/>
        <a:lstStyle/>
        <a:p>
          <a:endParaRPr lang="en-US" sz="1700" b="0"/>
        </a:p>
      </dgm:t>
    </dgm:pt>
    <dgm:pt modelId="{9A221A93-9634-4637-A77D-492DE5FB48C9}">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3.1. Thuật toán so khớp chuỗi (Naïve String Search, Boyer Moore)</a:t>
          </a:r>
          <a:endParaRPr lang="en-US" sz="1700" b="0">
            <a:solidFill>
              <a:schemeClr val="tx1"/>
            </a:solidFill>
            <a:latin typeface="Times New Roman" panose="02020603050405020304" pitchFamily="18" charset="0"/>
            <a:cs typeface="Times New Roman" panose="02020603050405020304" pitchFamily="18" charset="0"/>
          </a:endParaRPr>
        </a:p>
      </dgm:t>
    </dgm:pt>
    <dgm:pt modelId="{E46FB868-6335-46E7-A8D9-1570165266C5}" type="parTrans" cxnId="{A8C804FC-4710-4E8D-8887-F33E7486212E}">
      <dgm:prSet/>
      <dgm:spPr/>
      <dgm:t>
        <a:bodyPr/>
        <a:lstStyle/>
        <a:p>
          <a:endParaRPr lang="en-US" sz="1700" b="0"/>
        </a:p>
      </dgm:t>
    </dgm:pt>
    <dgm:pt modelId="{BE842ADE-EBC8-45F9-BE22-23112059A22A}" type="sibTrans" cxnId="{A8C804FC-4710-4E8D-8887-F33E7486212E}">
      <dgm:prSet/>
      <dgm:spPr/>
      <dgm:t>
        <a:bodyPr/>
        <a:lstStyle/>
        <a:p>
          <a:endParaRPr lang="en-US" sz="1700" b="0"/>
        </a:p>
      </dgm:t>
    </dgm:pt>
    <dgm:pt modelId="{9C3A4497-0B5E-4B33-A021-92017AFD7740}">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3.2. Khoảng cách Lenveshtein, ứng dụng đo độ tương tự chuỗi (xét hình thức) </a:t>
          </a:r>
          <a:endParaRPr lang="en-US" sz="1700" b="0">
            <a:solidFill>
              <a:schemeClr val="tx1"/>
            </a:solidFill>
            <a:latin typeface="Times New Roman" panose="02020603050405020304" pitchFamily="18" charset="0"/>
            <a:cs typeface="Times New Roman" panose="02020603050405020304" pitchFamily="18" charset="0"/>
          </a:endParaRPr>
        </a:p>
      </dgm:t>
    </dgm:pt>
    <dgm:pt modelId="{7E785D77-D1D5-4A8F-8178-97FA10651018}" type="parTrans" cxnId="{05AC713B-FB03-4E74-AF85-FF2EA6DBDF63}">
      <dgm:prSet/>
      <dgm:spPr/>
      <dgm:t>
        <a:bodyPr/>
        <a:lstStyle/>
        <a:p>
          <a:endParaRPr lang="en-US" sz="1700" b="0"/>
        </a:p>
      </dgm:t>
    </dgm:pt>
    <dgm:pt modelId="{4FA49322-6AA5-44A9-A16E-C85CC0177315}" type="sibTrans" cxnId="{05AC713B-FB03-4E74-AF85-FF2EA6DBDF63}">
      <dgm:prSet/>
      <dgm:spPr/>
      <dgm:t>
        <a:bodyPr/>
        <a:lstStyle/>
        <a:p>
          <a:endParaRPr lang="en-US" sz="1700" b="0"/>
        </a:p>
      </dgm:t>
    </dgm:pt>
    <dgm:pt modelId="{6A8DB8AB-E90D-451F-970E-2ACDA02B3205}">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Thử nghiệm 6, 7, 8 (thử nghiệm đánh giá độ tương tự sử dụng Levenshtein kết hợp Word2Vec xét đến hình thức và ngữ nghĩa)</a:t>
          </a:r>
          <a:endParaRPr lang="en-US" sz="1700" b="0">
            <a:solidFill>
              <a:schemeClr val="tx1"/>
            </a:solidFill>
            <a:latin typeface="Times New Roman" panose="02020603050405020304" pitchFamily="18" charset="0"/>
            <a:cs typeface="Times New Roman" panose="02020603050405020304" pitchFamily="18" charset="0"/>
          </a:endParaRPr>
        </a:p>
      </dgm:t>
    </dgm:pt>
    <dgm:pt modelId="{691E3757-FC7F-48FB-B375-E19B6455A398}" type="parTrans" cxnId="{565217F8-8F68-40F6-96B4-57BF8F181E01}">
      <dgm:prSet/>
      <dgm:spPr/>
      <dgm:t>
        <a:bodyPr/>
        <a:lstStyle/>
        <a:p>
          <a:endParaRPr lang="en-US" sz="1700" b="0"/>
        </a:p>
      </dgm:t>
    </dgm:pt>
    <dgm:pt modelId="{B897778B-0094-4233-8E68-78CF34014FCB}" type="sibTrans" cxnId="{565217F8-8F68-40F6-96B4-57BF8F181E01}">
      <dgm:prSet/>
      <dgm:spPr/>
      <dgm:t>
        <a:bodyPr/>
        <a:lstStyle/>
        <a:p>
          <a:endParaRPr lang="en-US" sz="1700" b="0"/>
        </a:p>
      </dgm:t>
    </dgm:pt>
    <dgm:pt modelId="{18C59072-FCDE-4E06-B887-99BB64239EC1}">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1.1. Bài toán tổng quát</a:t>
          </a:r>
          <a:endParaRPr lang="en-US" sz="1700" b="0">
            <a:solidFill>
              <a:schemeClr val="tx1"/>
            </a:solidFill>
            <a:latin typeface="Times New Roman" panose="02020603050405020304" pitchFamily="18" charset="0"/>
            <a:cs typeface="Times New Roman" panose="02020603050405020304" pitchFamily="18" charset="0"/>
          </a:endParaRPr>
        </a:p>
      </dgm:t>
    </dgm:pt>
    <dgm:pt modelId="{A7F70F4E-CA3E-4C5C-9747-909DE95B8CE0}" type="parTrans" cxnId="{9A7560AE-88A0-42DC-A306-7B2A3E4CFDA3}">
      <dgm:prSet/>
      <dgm:spPr/>
      <dgm:t>
        <a:bodyPr/>
        <a:lstStyle/>
        <a:p>
          <a:endParaRPr lang="en-US" sz="1700" b="0"/>
        </a:p>
      </dgm:t>
    </dgm:pt>
    <dgm:pt modelId="{B42D6B58-4F57-42F9-98C6-9C741D81A720}" type="sibTrans" cxnId="{9A7560AE-88A0-42DC-A306-7B2A3E4CFDA3}">
      <dgm:prSet/>
      <dgm:spPr/>
      <dgm:t>
        <a:bodyPr/>
        <a:lstStyle/>
        <a:p>
          <a:endParaRPr lang="en-US" sz="1700" b="0"/>
        </a:p>
      </dgm:t>
    </dgm:pt>
    <dgm:pt modelId="{1B0DF49B-F4DD-4C7D-8413-77BA091443BF}">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Thử nghiệm 1 (thử nghiệm cho chức năng tiền xử lý và phân cụm dữ liệu)</a:t>
          </a:r>
          <a:endParaRPr lang="en-US" sz="1700" b="0">
            <a:solidFill>
              <a:schemeClr val="tx1"/>
            </a:solidFill>
            <a:latin typeface="Times New Roman" panose="02020603050405020304" pitchFamily="18" charset="0"/>
            <a:cs typeface="Times New Roman" panose="02020603050405020304" pitchFamily="18" charset="0"/>
          </a:endParaRPr>
        </a:p>
      </dgm:t>
    </dgm:pt>
    <dgm:pt modelId="{555C5FCF-914B-4466-8F46-D5942DC972F2}" type="parTrans" cxnId="{61F3011C-18D4-44CF-B0C5-64421DE377E4}">
      <dgm:prSet/>
      <dgm:spPr/>
      <dgm:t>
        <a:bodyPr/>
        <a:lstStyle/>
        <a:p>
          <a:endParaRPr lang="en-US" sz="1700" b="0"/>
        </a:p>
      </dgm:t>
    </dgm:pt>
    <dgm:pt modelId="{CCB7B9B4-947B-459B-A244-D5D71045F070}" type="sibTrans" cxnId="{61F3011C-18D4-44CF-B0C5-64421DE377E4}">
      <dgm:prSet/>
      <dgm:spPr/>
      <dgm:t>
        <a:bodyPr/>
        <a:lstStyle/>
        <a:p>
          <a:endParaRPr lang="en-US" sz="1700" b="0"/>
        </a:p>
      </dgm:t>
    </dgm:pt>
    <dgm:pt modelId="{1A12929B-C7EE-4920-9750-488D6ED9A095}">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Thử nghiệm 2 (thử nghiệm đánh giá 2 thuật toán so khớp chuỗi)</a:t>
          </a:r>
          <a:endParaRPr lang="en-US" sz="1700" b="0">
            <a:solidFill>
              <a:schemeClr val="tx1"/>
            </a:solidFill>
            <a:latin typeface="Times New Roman" panose="02020603050405020304" pitchFamily="18" charset="0"/>
            <a:cs typeface="Times New Roman" panose="02020603050405020304" pitchFamily="18" charset="0"/>
          </a:endParaRPr>
        </a:p>
      </dgm:t>
    </dgm:pt>
    <dgm:pt modelId="{00982905-F95E-4DD4-A53C-35A2300BDEFA}" type="parTrans" cxnId="{1DDC537D-9D51-4CBA-AA94-559225927682}">
      <dgm:prSet/>
      <dgm:spPr/>
      <dgm:t>
        <a:bodyPr/>
        <a:lstStyle/>
        <a:p>
          <a:endParaRPr lang="en-US" sz="1700" b="0"/>
        </a:p>
      </dgm:t>
    </dgm:pt>
    <dgm:pt modelId="{7AD5C426-CC04-4F59-A4B0-09495430C9DB}" type="sibTrans" cxnId="{1DDC537D-9D51-4CBA-AA94-559225927682}">
      <dgm:prSet/>
      <dgm:spPr/>
      <dgm:t>
        <a:bodyPr/>
        <a:lstStyle/>
        <a:p>
          <a:endParaRPr lang="en-US" sz="1700" b="0"/>
        </a:p>
      </dgm:t>
    </dgm:pt>
    <dgm:pt modelId="{11BACA46-D39F-464D-8D4E-DFAD7394A252}">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Thử nghiệm 3, 4, 5 (thử nghiệm huấn luyện và test mô hình Word2Vec)</a:t>
          </a:r>
          <a:endParaRPr lang="en-US" sz="1700" b="0">
            <a:solidFill>
              <a:schemeClr val="tx1"/>
            </a:solidFill>
            <a:latin typeface="Times New Roman" panose="02020603050405020304" pitchFamily="18" charset="0"/>
            <a:cs typeface="Times New Roman" panose="02020603050405020304" pitchFamily="18" charset="0"/>
          </a:endParaRPr>
        </a:p>
      </dgm:t>
    </dgm:pt>
    <dgm:pt modelId="{605151E2-5EF3-4E9D-B73D-2F1CE7471723}" type="parTrans" cxnId="{ED754083-A6BE-41C4-8A06-E3FEDC5CB59A}">
      <dgm:prSet/>
      <dgm:spPr/>
      <dgm:t>
        <a:bodyPr/>
        <a:lstStyle/>
        <a:p>
          <a:endParaRPr lang="en-US" sz="1700" b="0"/>
        </a:p>
      </dgm:t>
    </dgm:pt>
    <dgm:pt modelId="{6DCB635E-E9C5-4D0F-8EC2-A062F6767D06}" type="sibTrans" cxnId="{ED754083-A6BE-41C4-8A06-E3FEDC5CB59A}">
      <dgm:prSet/>
      <dgm:spPr/>
      <dgm:t>
        <a:bodyPr/>
        <a:lstStyle/>
        <a:p>
          <a:endParaRPr lang="en-US" sz="1700" b="0"/>
        </a:p>
      </dgm:t>
    </dgm:pt>
    <dgm:pt modelId="{41BEE7D9-D2E7-4787-970F-97630220E116}">
      <dgm:prSet phldrT="[Text]" custT="1"/>
      <dgm:spPr/>
      <dgm:t>
        <a:bodyPr/>
        <a:lstStyle/>
        <a:p>
          <a:r>
            <a:rPr lang="en-US" sz="1700" b="0" smtClean="0">
              <a:solidFill>
                <a:schemeClr val="bg1"/>
              </a:solidFill>
              <a:latin typeface="Times New Roman" panose="02020603050405020304" pitchFamily="18" charset="0"/>
              <a:cs typeface="Times New Roman" panose="02020603050405020304" pitchFamily="18" charset="0"/>
            </a:rPr>
            <a:t>4. Kết luận và khuyến nghị</a:t>
          </a:r>
          <a:endParaRPr lang="en-US" sz="1700" b="0">
            <a:solidFill>
              <a:schemeClr val="bg1"/>
            </a:solidFill>
            <a:latin typeface="Times New Roman" panose="02020603050405020304" pitchFamily="18" charset="0"/>
            <a:cs typeface="Times New Roman" panose="02020603050405020304" pitchFamily="18" charset="0"/>
          </a:endParaRPr>
        </a:p>
      </dgm:t>
    </dgm:pt>
    <dgm:pt modelId="{0A217F0B-3D62-42CA-8268-85C8BA73EE2D}" type="parTrans" cxnId="{FCA92D06-2062-46F7-9ECF-89EBEAEAEFDB}">
      <dgm:prSet/>
      <dgm:spPr/>
      <dgm:t>
        <a:bodyPr/>
        <a:lstStyle/>
        <a:p>
          <a:endParaRPr lang="en-US" sz="1700" b="0"/>
        </a:p>
      </dgm:t>
    </dgm:pt>
    <dgm:pt modelId="{21CD2CD8-997C-4F96-B05B-63167E257793}" type="sibTrans" cxnId="{FCA92D06-2062-46F7-9ECF-89EBEAEAEFDB}">
      <dgm:prSet/>
      <dgm:spPr/>
      <dgm:t>
        <a:bodyPr/>
        <a:lstStyle/>
        <a:p>
          <a:endParaRPr lang="en-US" sz="1700" b="0"/>
        </a:p>
      </dgm:t>
    </dgm:pt>
    <dgm:pt modelId="{1CE29899-AD30-4DA1-8569-7501DB329BAB}">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1.2. Các bài toán con trong bài toán tổng hợp biên bản</a:t>
          </a:r>
          <a:endParaRPr lang="en-US" sz="1700" b="0">
            <a:solidFill>
              <a:schemeClr val="tx1"/>
            </a:solidFill>
            <a:latin typeface="Times New Roman" panose="02020603050405020304" pitchFamily="18" charset="0"/>
            <a:cs typeface="Times New Roman" panose="02020603050405020304" pitchFamily="18" charset="0"/>
          </a:endParaRPr>
        </a:p>
      </dgm:t>
    </dgm:pt>
    <dgm:pt modelId="{AE116B8E-9C57-4B9E-82FB-EC59D1C93716}" type="sibTrans" cxnId="{A1ACFC45-A60A-4E8B-8906-DF62FD404F13}">
      <dgm:prSet/>
      <dgm:spPr/>
      <dgm:t>
        <a:bodyPr/>
        <a:lstStyle/>
        <a:p>
          <a:endParaRPr lang="en-US" sz="1700" b="0"/>
        </a:p>
      </dgm:t>
    </dgm:pt>
    <dgm:pt modelId="{A531E311-0D9B-468C-8E69-384FF6F80E32}" type="parTrans" cxnId="{A1ACFC45-A60A-4E8B-8906-DF62FD404F13}">
      <dgm:prSet/>
      <dgm:spPr/>
      <dgm:t>
        <a:bodyPr/>
        <a:lstStyle/>
        <a:p>
          <a:endParaRPr lang="en-US" sz="1700" b="0"/>
        </a:p>
      </dgm:t>
    </dgm:pt>
    <dgm:pt modelId="{8255E848-5FC4-4CB4-A7F4-2CE91E16B080}">
      <dgm:prSet phldrT="[Text]" custT="1"/>
      <dgm:spPr/>
      <dgm:t>
        <a:bodyPr/>
        <a:lstStyle/>
        <a:p>
          <a:r>
            <a:rPr lang="en-US" sz="1700" b="0" smtClean="0">
              <a:solidFill>
                <a:schemeClr val="tx1"/>
              </a:solidFill>
              <a:latin typeface="Times New Roman" panose="02020603050405020304" pitchFamily="18" charset="0"/>
              <a:cs typeface="Times New Roman" panose="02020603050405020304" pitchFamily="18" charset="0"/>
            </a:rPr>
            <a:t>3.3. Mô hình Word2Vec, ứng dụng tính độ tương tự từ với từ, kết hợp với Levenshtein đo độ tương tự chuỗi (xét ngữ nghĩa)</a:t>
          </a:r>
          <a:endParaRPr lang="en-US" sz="1700" b="0">
            <a:solidFill>
              <a:schemeClr val="tx1"/>
            </a:solidFill>
            <a:latin typeface="Times New Roman" panose="02020603050405020304" pitchFamily="18" charset="0"/>
            <a:cs typeface="Times New Roman" panose="02020603050405020304" pitchFamily="18" charset="0"/>
          </a:endParaRPr>
        </a:p>
      </dgm:t>
    </dgm:pt>
    <dgm:pt modelId="{20443049-C68E-4BDA-A7BC-E629B3DEC67C}" type="parTrans" cxnId="{A3AD9C14-5BC2-4988-AF2C-071B7764CCDA}">
      <dgm:prSet/>
      <dgm:spPr/>
    </dgm:pt>
    <dgm:pt modelId="{3862B5FA-5305-4C68-8D53-1149E26E3C51}" type="sibTrans" cxnId="{A3AD9C14-5BC2-4988-AF2C-071B7764CCDA}">
      <dgm:prSet/>
      <dgm:spPr/>
    </dgm:pt>
    <dgm:pt modelId="{F42A484B-23E5-425C-8813-996541D5877B}" type="pres">
      <dgm:prSet presAssocID="{23B7CB64-FD12-4FA3-AC6C-A7BF485C6F51}" presName="linear" presStyleCnt="0">
        <dgm:presLayoutVars>
          <dgm:dir/>
          <dgm:animLvl val="lvl"/>
          <dgm:resizeHandles val="exact"/>
        </dgm:presLayoutVars>
      </dgm:prSet>
      <dgm:spPr/>
      <dgm:t>
        <a:bodyPr/>
        <a:lstStyle/>
        <a:p>
          <a:endParaRPr lang="en-US"/>
        </a:p>
      </dgm:t>
    </dgm:pt>
    <dgm:pt modelId="{2852C6A1-0566-4F02-A56B-0AA5CECA58C0}" type="pres">
      <dgm:prSet presAssocID="{E45C27E7-2664-4390-A290-2BF28B0D4FB5}" presName="parentLin" presStyleCnt="0"/>
      <dgm:spPr/>
      <dgm:t>
        <a:bodyPr/>
        <a:lstStyle/>
        <a:p>
          <a:endParaRPr lang="en-US"/>
        </a:p>
      </dgm:t>
    </dgm:pt>
    <dgm:pt modelId="{DED32D4F-4CC3-4A9F-B746-4CFAFF6DE8A8}" type="pres">
      <dgm:prSet presAssocID="{E45C27E7-2664-4390-A290-2BF28B0D4FB5}" presName="parentLeftMargin" presStyleLbl="node1" presStyleIdx="0" presStyleCnt="4"/>
      <dgm:spPr/>
      <dgm:t>
        <a:bodyPr/>
        <a:lstStyle/>
        <a:p>
          <a:endParaRPr lang="en-US"/>
        </a:p>
      </dgm:t>
    </dgm:pt>
    <dgm:pt modelId="{7875883B-49B6-44D2-BA70-040F6A7A7D89}" type="pres">
      <dgm:prSet presAssocID="{E45C27E7-2664-4390-A290-2BF28B0D4FB5}" presName="parentText" presStyleLbl="node1" presStyleIdx="0" presStyleCnt="4">
        <dgm:presLayoutVars>
          <dgm:chMax val="0"/>
          <dgm:bulletEnabled val="1"/>
        </dgm:presLayoutVars>
      </dgm:prSet>
      <dgm:spPr/>
      <dgm:t>
        <a:bodyPr/>
        <a:lstStyle/>
        <a:p>
          <a:endParaRPr lang="en-US"/>
        </a:p>
      </dgm:t>
    </dgm:pt>
    <dgm:pt modelId="{66E6A62B-6645-4AD4-B688-E7A3C65FD900}" type="pres">
      <dgm:prSet presAssocID="{E45C27E7-2664-4390-A290-2BF28B0D4FB5}" presName="negativeSpace" presStyleCnt="0"/>
      <dgm:spPr/>
      <dgm:t>
        <a:bodyPr/>
        <a:lstStyle/>
        <a:p>
          <a:endParaRPr lang="en-US"/>
        </a:p>
      </dgm:t>
    </dgm:pt>
    <dgm:pt modelId="{29FC417B-4759-4BB2-B090-189A4D64D0E3}" type="pres">
      <dgm:prSet presAssocID="{E45C27E7-2664-4390-A290-2BF28B0D4FB5}" presName="childText" presStyleLbl="conFgAcc1" presStyleIdx="0" presStyleCnt="4">
        <dgm:presLayoutVars>
          <dgm:bulletEnabled val="1"/>
        </dgm:presLayoutVars>
      </dgm:prSet>
      <dgm:spPr/>
      <dgm:t>
        <a:bodyPr/>
        <a:lstStyle/>
        <a:p>
          <a:endParaRPr lang="en-US"/>
        </a:p>
      </dgm:t>
    </dgm:pt>
    <dgm:pt modelId="{DA0C6D2E-9A94-4894-904A-8ABFEB36EC3C}" type="pres">
      <dgm:prSet presAssocID="{61217AD7-14B8-4475-8CCA-5365ED3DACC9}" presName="spaceBetweenRectangles" presStyleCnt="0"/>
      <dgm:spPr/>
      <dgm:t>
        <a:bodyPr/>
        <a:lstStyle/>
        <a:p>
          <a:endParaRPr lang="en-US"/>
        </a:p>
      </dgm:t>
    </dgm:pt>
    <dgm:pt modelId="{B96B79D6-24B6-4B48-99AD-BAA567856F2B}" type="pres">
      <dgm:prSet presAssocID="{78A8B9A9-0BED-48A6-80A1-B926ADB75346}" presName="parentLin" presStyleCnt="0"/>
      <dgm:spPr/>
      <dgm:t>
        <a:bodyPr/>
        <a:lstStyle/>
        <a:p>
          <a:endParaRPr lang="en-US"/>
        </a:p>
      </dgm:t>
    </dgm:pt>
    <dgm:pt modelId="{4B0CA454-6F1F-46CD-8279-9EE690964E86}" type="pres">
      <dgm:prSet presAssocID="{78A8B9A9-0BED-48A6-80A1-B926ADB75346}" presName="parentLeftMargin" presStyleLbl="node1" presStyleIdx="0" presStyleCnt="4"/>
      <dgm:spPr/>
      <dgm:t>
        <a:bodyPr/>
        <a:lstStyle/>
        <a:p>
          <a:endParaRPr lang="en-US"/>
        </a:p>
      </dgm:t>
    </dgm:pt>
    <dgm:pt modelId="{304EA09D-A2FA-438C-A3D9-6E7A8DB75447}" type="pres">
      <dgm:prSet presAssocID="{78A8B9A9-0BED-48A6-80A1-B926ADB75346}" presName="parentText" presStyleLbl="node1" presStyleIdx="1" presStyleCnt="4">
        <dgm:presLayoutVars>
          <dgm:chMax val="0"/>
          <dgm:bulletEnabled val="1"/>
        </dgm:presLayoutVars>
      </dgm:prSet>
      <dgm:spPr/>
      <dgm:t>
        <a:bodyPr/>
        <a:lstStyle/>
        <a:p>
          <a:endParaRPr lang="en-US"/>
        </a:p>
      </dgm:t>
    </dgm:pt>
    <dgm:pt modelId="{E7D2EA42-9F59-4F05-9B72-6236BA89F5FE}" type="pres">
      <dgm:prSet presAssocID="{78A8B9A9-0BED-48A6-80A1-B926ADB75346}" presName="negativeSpace" presStyleCnt="0"/>
      <dgm:spPr/>
      <dgm:t>
        <a:bodyPr/>
        <a:lstStyle/>
        <a:p>
          <a:endParaRPr lang="en-US"/>
        </a:p>
      </dgm:t>
    </dgm:pt>
    <dgm:pt modelId="{78EE4645-FE07-4739-81DB-C89EA578EF0E}" type="pres">
      <dgm:prSet presAssocID="{78A8B9A9-0BED-48A6-80A1-B926ADB75346}" presName="childText" presStyleLbl="conFgAcc1" presStyleIdx="1" presStyleCnt="4">
        <dgm:presLayoutVars>
          <dgm:bulletEnabled val="1"/>
        </dgm:presLayoutVars>
      </dgm:prSet>
      <dgm:spPr/>
      <dgm:t>
        <a:bodyPr/>
        <a:lstStyle/>
        <a:p>
          <a:endParaRPr lang="en-US"/>
        </a:p>
      </dgm:t>
    </dgm:pt>
    <dgm:pt modelId="{109A8566-8F8F-4B28-854D-8EAC3BBB212E}" type="pres">
      <dgm:prSet presAssocID="{5E43E88C-446A-4CC9-9639-045323313F06}" presName="spaceBetweenRectangles" presStyleCnt="0"/>
      <dgm:spPr/>
      <dgm:t>
        <a:bodyPr/>
        <a:lstStyle/>
        <a:p>
          <a:endParaRPr lang="en-US"/>
        </a:p>
      </dgm:t>
    </dgm:pt>
    <dgm:pt modelId="{85F602F6-DD1B-49DB-9951-20B890BDEC02}" type="pres">
      <dgm:prSet presAssocID="{173E8823-6E3B-4DB0-9D10-6589866C277A}" presName="parentLin" presStyleCnt="0"/>
      <dgm:spPr/>
      <dgm:t>
        <a:bodyPr/>
        <a:lstStyle/>
        <a:p>
          <a:endParaRPr lang="en-US"/>
        </a:p>
      </dgm:t>
    </dgm:pt>
    <dgm:pt modelId="{0407DAD7-E51B-4E71-A0E6-2CEB5D5C5FF3}" type="pres">
      <dgm:prSet presAssocID="{173E8823-6E3B-4DB0-9D10-6589866C277A}" presName="parentLeftMargin" presStyleLbl="node1" presStyleIdx="1" presStyleCnt="4"/>
      <dgm:spPr/>
      <dgm:t>
        <a:bodyPr/>
        <a:lstStyle/>
        <a:p>
          <a:endParaRPr lang="en-US"/>
        </a:p>
      </dgm:t>
    </dgm:pt>
    <dgm:pt modelId="{5E9EE09D-C5A0-4158-AD7B-78384C74571E}" type="pres">
      <dgm:prSet presAssocID="{173E8823-6E3B-4DB0-9D10-6589866C277A}" presName="parentText" presStyleLbl="node1" presStyleIdx="2" presStyleCnt="4">
        <dgm:presLayoutVars>
          <dgm:chMax val="0"/>
          <dgm:bulletEnabled val="1"/>
        </dgm:presLayoutVars>
      </dgm:prSet>
      <dgm:spPr/>
      <dgm:t>
        <a:bodyPr/>
        <a:lstStyle/>
        <a:p>
          <a:endParaRPr lang="en-US"/>
        </a:p>
      </dgm:t>
    </dgm:pt>
    <dgm:pt modelId="{C9F490A2-1387-40CF-B0CF-882AA5C87EAF}" type="pres">
      <dgm:prSet presAssocID="{173E8823-6E3B-4DB0-9D10-6589866C277A}" presName="negativeSpace" presStyleCnt="0"/>
      <dgm:spPr/>
      <dgm:t>
        <a:bodyPr/>
        <a:lstStyle/>
        <a:p>
          <a:endParaRPr lang="en-US"/>
        </a:p>
      </dgm:t>
    </dgm:pt>
    <dgm:pt modelId="{6DF0CDC8-AA95-4103-B2A1-B05FAC06E14B}" type="pres">
      <dgm:prSet presAssocID="{173E8823-6E3B-4DB0-9D10-6589866C277A}" presName="childText" presStyleLbl="conFgAcc1" presStyleIdx="2" presStyleCnt="4">
        <dgm:presLayoutVars>
          <dgm:bulletEnabled val="1"/>
        </dgm:presLayoutVars>
      </dgm:prSet>
      <dgm:spPr/>
      <dgm:t>
        <a:bodyPr/>
        <a:lstStyle/>
        <a:p>
          <a:endParaRPr lang="en-US"/>
        </a:p>
      </dgm:t>
    </dgm:pt>
    <dgm:pt modelId="{AA8CFF95-791A-43A5-8E2C-08F9C00AADD6}" type="pres">
      <dgm:prSet presAssocID="{D3B25885-3EDC-4CCB-B9DE-E7D561BB1EC3}" presName="spaceBetweenRectangles" presStyleCnt="0"/>
      <dgm:spPr/>
      <dgm:t>
        <a:bodyPr/>
        <a:lstStyle/>
        <a:p>
          <a:endParaRPr lang="en-US"/>
        </a:p>
      </dgm:t>
    </dgm:pt>
    <dgm:pt modelId="{8320C91D-E0CF-4C4B-BD00-E9024F518B02}" type="pres">
      <dgm:prSet presAssocID="{41BEE7D9-D2E7-4787-970F-97630220E116}" presName="parentLin" presStyleCnt="0"/>
      <dgm:spPr/>
      <dgm:t>
        <a:bodyPr/>
        <a:lstStyle/>
        <a:p>
          <a:endParaRPr lang="en-US"/>
        </a:p>
      </dgm:t>
    </dgm:pt>
    <dgm:pt modelId="{33418656-EDB5-46FA-8866-114BF6F2F580}" type="pres">
      <dgm:prSet presAssocID="{41BEE7D9-D2E7-4787-970F-97630220E116}" presName="parentLeftMargin" presStyleLbl="node1" presStyleIdx="2" presStyleCnt="4"/>
      <dgm:spPr/>
      <dgm:t>
        <a:bodyPr/>
        <a:lstStyle/>
        <a:p>
          <a:endParaRPr lang="en-US"/>
        </a:p>
      </dgm:t>
    </dgm:pt>
    <dgm:pt modelId="{54631489-9CB8-4B26-885A-973F948D4BC3}" type="pres">
      <dgm:prSet presAssocID="{41BEE7D9-D2E7-4787-970F-97630220E116}" presName="parentText" presStyleLbl="node1" presStyleIdx="3" presStyleCnt="4">
        <dgm:presLayoutVars>
          <dgm:chMax val="0"/>
          <dgm:bulletEnabled val="1"/>
        </dgm:presLayoutVars>
      </dgm:prSet>
      <dgm:spPr/>
      <dgm:t>
        <a:bodyPr/>
        <a:lstStyle/>
        <a:p>
          <a:endParaRPr lang="en-US"/>
        </a:p>
      </dgm:t>
    </dgm:pt>
    <dgm:pt modelId="{180BEF46-5860-4B87-895D-3C654CDDFE39}" type="pres">
      <dgm:prSet presAssocID="{41BEE7D9-D2E7-4787-970F-97630220E116}" presName="negativeSpace" presStyleCnt="0"/>
      <dgm:spPr/>
      <dgm:t>
        <a:bodyPr/>
        <a:lstStyle/>
        <a:p>
          <a:endParaRPr lang="en-US"/>
        </a:p>
      </dgm:t>
    </dgm:pt>
    <dgm:pt modelId="{2B6BAE9C-0DE5-4C4A-90E9-0BE45DA505FF}" type="pres">
      <dgm:prSet presAssocID="{41BEE7D9-D2E7-4787-970F-97630220E116}" presName="childText" presStyleLbl="conFgAcc1" presStyleIdx="3" presStyleCnt="4">
        <dgm:presLayoutVars>
          <dgm:bulletEnabled val="1"/>
        </dgm:presLayoutVars>
      </dgm:prSet>
      <dgm:spPr/>
      <dgm:t>
        <a:bodyPr/>
        <a:lstStyle/>
        <a:p>
          <a:endParaRPr lang="en-US"/>
        </a:p>
      </dgm:t>
    </dgm:pt>
  </dgm:ptLst>
  <dgm:cxnLst>
    <dgm:cxn modelId="{63FB8CB8-AEBA-48D6-8A56-A93DDD1236F8}" type="presOf" srcId="{6A8DB8AB-E90D-451F-970E-2ACDA02B3205}" destId="{6DF0CDC8-AA95-4103-B2A1-B05FAC06E14B}" srcOrd="0" destOrd="5" presId="urn:microsoft.com/office/officeart/2005/8/layout/list1"/>
    <dgm:cxn modelId="{075AA390-468D-4B13-B2DC-3B43076A8972}" type="presOf" srcId="{8255E848-5FC4-4CB4-A7F4-2CE91E16B080}" destId="{6DF0CDC8-AA95-4103-B2A1-B05FAC06E14B}" srcOrd="0" destOrd="3" presId="urn:microsoft.com/office/officeart/2005/8/layout/list1"/>
    <dgm:cxn modelId="{9A7560AE-88A0-42DC-A306-7B2A3E4CFDA3}" srcId="{E45C27E7-2664-4390-A290-2BF28B0D4FB5}" destId="{18C59072-FCDE-4E06-B887-99BB64239EC1}" srcOrd="0" destOrd="0" parTransId="{A7F70F4E-CA3E-4C5C-9747-909DE95B8CE0}" sibTransId="{B42D6B58-4F57-42F9-98C6-9C741D81A720}"/>
    <dgm:cxn modelId="{60325589-3DF5-4554-ADB7-CA22C6757A7E}" type="presOf" srcId="{9A221A93-9634-4637-A77D-492DE5FB48C9}" destId="{6DF0CDC8-AA95-4103-B2A1-B05FAC06E14B}" srcOrd="0" destOrd="0" presId="urn:microsoft.com/office/officeart/2005/8/layout/list1"/>
    <dgm:cxn modelId="{9DEF1646-3753-4C8D-B67C-35DA88DC02E6}" type="presOf" srcId="{E45C27E7-2664-4390-A290-2BF28B0D4FB5}" destId="{DED32D4F-4CC3-4A9F-B746-4CFAFF6DE8A8}" srcOrd="0" destOrd="0" presId="urn:microsoft.com/office/officeart/2005/8/layout/list1"/>
    <dgm:cxn modelId="{18EEAF3E-16D9-4E6E-9EF1-9BDE75807C59}" type="presOf" srcId="{173E8823-6E3B-4DB0-9D10-6589866C277A}" destId="{5E9EE09D-C5A0-4158-AD7B-78384C74571E}" srcOrd="1" destOrd="0" presId="urn:microsoft.com/office/officeart/2005/8/layout/list1"/>
    <dgm:cxn modelId="{A1ACFC45-A60A-4E8B-8906-DF62FD404F13}" srcId="{E45C27E7-2664-4390-A290-2BF28B0D4FB5}" destId="{1CE29899-AD30-4DA1-8569-7501DB329BAB}" srcOrd="1" destOrd="0" parTransId="{A531E311-0D9B-468C-8E69-384FF6F80E32}" sibTransId="{AE116B8E-9C57-4B9E-82FB-EC59D1C93716}"/>
    <dgm:cxn modelId="{A8C804FC-4710-4E8D-8887-F33E7486212E}" srcId="{173E8823-6E3B-4DB0-9D10-6589866C277A}" destId="{9A221A93-9634-4637-A77D-492DE5FB48C9}" srcOrd="0" destOrd="0" parTransId="{E46FB868-6335-46E7-A8D9-1570165266C5}" sibTransId="{BE842ADE-EBC8-45F9-BE22-23112059A22A}"/>
    <dgm:cxn modelId="{6AA11D3B-51C7-4A3A-98F9-CE4CFC1DBC7B}" type="presOf" srcId="{E45C27E7-2664-4390-A290-2BF28B0D4FB5}" destId="{7875883B-49B6-44D2-BA70-040F6A7A7D89}" srcOrd="1" destOrd="0" presId="urn:microsoft.com/office/officeart/2005/8/layout/list1"/>
    <dgm:cxn modelId="{E3B50EDD-D3F9-494A-BFBE-00278F0EE5A7}" type="presOf" srcId="{9C3A4497-0B5E-4B33-A021-92017AFD7740}" destId="{6DF0CDC8-AA95-4103-B2A1-B05FAC06E14B}" srcOrd="0" destOrd="2" presId="urn:microsoft.com/office/officeart/2005/8/layout/list1"/>
    <dgm:cxn modelId="{0581C95E-86D4-4E7D-B3A9-83E2FD64A9E8}" type="presOf" srcId="{41BEE7D9-D2E7-4787-970F-97630220E116}" destId="{33418656-EDB5-46FA-8866-114BF6F2F580}" srcOrd="0" destOrd="0" presId="urn:microsoft.com/office/officeart/2005/8/layout/list1"/>
    <dgm:cxn modelId="{7BE787CC-1780-4DAE-8DBA-104CA9E5452F}" type="presOf" srcId="{1CE29899-AD30-4DA1-8569-7501DB329BAB}" destId="{29FC417B-4759-4BB2-B090-189A4D64D0E3}" srcOrd="0" destOrd="1" presId="urn:microsoft.com/office/officeart/2005/8/layout/list1"/>
    <dgm:cxn modelId="{71E6ED23-45C6-4F83-B3C6-97895B07F6DA}" type="presOf" srcId="{23B7CB64-FD12-4FA3-AC6C-A7BF485C6F51}" destId="{F42A484B-23E5-425C-8813-996541D5877B}" srcOrd="0" destOrd="0" presId="urn:microsoft.com/office/officeart/2005/8/layout/list1"/>
    <dgm:cxn modelId="{9DF80E04-DE6E-4AFC-A4AF-A2010F4B3B00}" type="presOf" srcId="{726882DB-F6F2-411E-BDA8-A2D0F7B71372}" destId="{78EE4645-FE07-4739-81DB-C89EA578EF0E}" srcOrd="0" destOrd="1" presId="urn:microsoft.com/office/officeart/2005/8/layout/list1"/>
    <dgm:cxn modelId="{05AC713B-FB03-4E74-AF85-FF2EA6DBDF63}" srcId="{173E8823-6E3B-4DB0-9D10-6589866C277A}" destId="{9C3A4497-0B5E-4B33-A021-92017AFD7740}" srcOrd="1" destOrd="0" parTransId="{7E785D77-D1D5-4A8F-8178-97FA10651018}" sibTransId="{4FA49322-6AA5-44A9-A16E-C85CC0177315}"/>
    <dgm:cxn modelId="{C935E50F-FECA-4A5A-8FC3-94743441A069}" srcId="{78A8B9A9-0BED-48A6-80A1-B926ADB75346}" destId="{726882DB-F6F2-411E-BDA8-A2D0F7B71372}" srcOrd="1" destOrd="0" parTransId="{4B010525-E9E3-4387-83B0-0A2F2DFFDD37}" sibTransId="{EE2E9DD6-2B8C-46DF-BC87-745C2509D568}"/>
    <dgm:cxn modelId="{0FCDDF81-586E-467B-87C1-F69ED4BEC3BF}" type="presOf" srcId="{1B0DF49B-F4DD-4C7D-8413-77BA091443BF}" destId="{78EE4645-FE07-4739-81DB-C89EA578EF0E}" srcOrd="0" destOrd="2" presId="urn:microsoft.com/office/officeart/2005/8/layout/list1"/>
    <dgm:cxn modelId="{4BEEA383-9672-489D-AD5C-1C82D073480D}" type="presOf" srcId="{18C59072-FCDE-4E06-B887-99BB64239EC1}" destId="{29FC417B-4759-4BB2-B090-189A4D64D0E3}" srcOrd="0" destOrd="0" presId="urn:microsoft.com/office/officeart/2005/8/layout/list1"/>
    <dgm:cxn modelId="{FCA92D06-2062-46F7-9ECF-89EBEAEAEFDB}" srcId="{23B7CB64-FD12-4FA3-AC6C-A7BF485C6F51}" destId="{41BEE7D9-D2E7-4787-970F-97630220E116}" srcOrd="3" destOrd="0" parTransId="{0A217F0B-3D62-42CA-8268-85C8BA73EE2D}" sibTransId="{21CD2CD8-997C-4F96-B05B-63167E257793}"/>
    <dgm:cxn modelId="{7738F5C5-F409-453A-812A-00BA7BA839FF}" srcId="{78A8B9A9-0BED-48A6-80A1-B926ADB75346}" destId="{D55E0ECA-2884-4CB0-831F-67F164241267}" srcOrd="0" destOrd="0" parTransId="{60D7E1BE-70F7-47A3-9084-1554C49476C7}" sibTransId="{143A7CCD-4600-4D4B-8D08-D74600D04079}"/>
    <dgm:cxn modelId="{F8DFC322-0B72-4DD0-A13A-351DFA816830}" srcId="{23B7CB64-FD12-4FA3-AC6C-A7BF485C6F51}" destId="{78A8B9A9-0BED-48A6-80A1-B926ADB75346}" srcOrd="1" destOrd="0" parTransId="{0B6A2AF3-2C99-4193-9199-7E445A051DE7}" sibTransId="{5E43E88C-446A-4CC9-9639-045323313F06}"/>
    <dgm:cxn modelId="{90738B1D-76BF-4734-B477-2DBBB397ECD5}" type="presOf" srcId="{11BACA46-D39F-464D-8D4E-DFAD7394A252}" destId="{6DF0CDC8-AA95-4103-B2A1-B05FAC06E14B}" srcOrd="0" destOrd="4" presId="urn:microsoft.com/office/officeart/2005/8/layout/list1"/>
    <dgm:cxn modelId="{8FFC06C7-D2B1-4368-B555-F22F5E94017E}" type="presOf" srcId="{78A8B9A9-0BED-48A6-80A1-B926ADB75346}" destId="{4B0CA454-6F1F-46CD-8279-9EE690964E86}" srcOrd="0" destOrd="0" presId="urn:microsoft.com/office/officeart/2005/8/layout/list1"/>
    <dgm:cxn modelId="{5DDF61A5-9C17-443B-A1FB-F4BB1D255EB3}" srcId="{23B7CB64-FD12-4FA3-AC6C-A7BF485C6F51}" destId="{173E8823-6E3B-4DB0-9D10-6589866C277A}" srcOrd="2" destOrd="0" parTransId="{3A875771-C6A2-4350-B526-8E739879B63A}" sibTransId="{D3B25885-3EDC-4CCB-B9DE-E7D561BB1EC3}"/>
    <dgm:cxn modelId="{0F8B18C4-3422-4B9F-8765-FBC8FB8861B0}" type="presOf" srcId="{41BEE7D9-D2E7-4787-970F-97630220E116}" destId="{54631489-9CB8-4B26-885A-973F948D4BC3}" srcOrd="1" destOrd="0" presId="urn:microsoft.com/office/officeart/2005/8/layout/list1"/>
    <dgm:cxn modelId="{ED754083-A6BE-41C4-8A06-E3FEDC5CB59A}" srcId="{8255E848-5FC4-4CB4-A7F4-2CE91E16B080}" destId="{11BACA46-D39F-464D-8D4E-DFAD7394A252}" srcOrd="0" destOrd="0" parTransId="{605151E2-5EF3-4E9D-B73D-2F1CE7471723}" sibTransId="{6DCB635E-E9C5-4D0F-8EC2-A062F6767D06}"/>
    <dgm:cxn modelId="{D7725381-7B6D-4F5B-84A7-3D570C1DE514}" type="presOf" srcId="{1A12929B-C7EE-4920-9750-488D6ED9A095}" destId="{6DF0CDC8-AA95-4103-B2A1-B05FAC06E14B}" srcOrd="0" destOrd="1" presId="urn:microsoft.com/office/officeart/2005/8/layout/list1"/>
    <dgm:cxn modelId="{4A0EE426-F81B-4215-AF4A-ABC449E6FAC5}" type="presOf" srcId="{78A8B9A9-0BED-48A6-80A1-B926ADB75346}" destId="{304EA09D-A2FA-438C-A3D9-6E7A8DB75447}" srcOrd="1" destOrd="0" presId="urn:microsoft.com/office/officeart/2005/8/layout/list1"/>
    <dgm:cxn modelId="{A3AD9C14-5BC2-4988-AF2C-071B7764CCDA}" srcId="{173E8823-6E3B-4DB0-9D10-6589866C277A}" destId="{8255E848-5FC4-4CB4-A7F4-2CE91E16B080}" srcOrd="2" destOrd="0" parTransId="{20443049-C68E-4BDA-A7BC-E629B3DEC67C}" sibTransId="{3862B5FA-5305-4C68-8D53-1149E26E3C51}"/>
    <dgm:cxn modelId="{61F3011C-18D4-44CF-B0C5-64421DE377E4}" srcId="{78A8B9A9-0BED-48A6-80A1-B926ADB75346}" destId="{1B0DF49B-F4DD-4C7D-8413-77BA091443BF}" srcOrd="2" destOrd="0" parTransId="{555C5FCF-914B-4466-8F46-D5942DC972F2}" sibTransId="{CCB7B9B4-947B-459B-A244-D5D71045F070}"/>
    <dgm:cxn modelId="{04D284EB-AE5F-43DC-AECD-50D6695C6371}" srcId="{23B7CB64-FD12-4FA3-AC6C-A7BF485C6F51}" destId="{E45C27E7-2664-4390-A290-2BF28B0D4FB5}" srcOrd="0" destOrd="0" parTransId="{59F0CF7A-A979-4119-8A06-375BA6C6DAB7}" sibTransId="{61217AD7-14B8-4475-8CCA-5365ED3DACC9}"/>
    <dgm:cxn modelId="{FD9243F9-121E-4667-8F5E-A1828A06872B}" type="presOf" srcId="{D55E0ECA-2884-4CB0-831F-67F164241267}" destId="{78EE4645-FE07-4739-81DB-C89EA578EF0E}" srcOrd="0" destOrd="0" presId="urn:microsoft.com/office/officeart/2005/8/layout/list1"/>
    <dgm:cxn modelId="{A908B2B5-2385-416A-91F7-A7E9F8DEFA1D}" type="presOf" srcId="{173E8823-6E3B-4DB0-9D10-6589866C277A}" destId="{0407DAD7-E51B-4E71-A0E6-2CEB5D5C5FF3}" srcOrd="0" destOrd="0" presId="urn:microsoft.com/office/officeart/2005/8/layout/list1"/>
    <dgm:cxn modelId="{565217F8-8F68-40F6-96B4-57BF8F181E01}" srcId="{173E8823-6E3B-4DB0-9D10-6589866C277A}" destId="{6A8DB8AB-E90D-451F-970E-2ACDA02B3205}" srcOrd="3" destOrd="0" parTransId="{691E3757-FC7F-48FB-B375-E19B6455A398}" sibTransId="{B897778B-0094-4233-8E68-78CF34014FCB}"/>
    <dgm:cxn modelId="{1DDC537D-9D51-4CBA-AA94-559225927682}" srcId="{9A221A93-9634-4637-A77D-492DE5FB48C9}" destId="{1A12929B-C7EE-4920-9750-488D6ED9A095}" srcOrd="0" destOrd="0" parTransId="{00982905-F95E-4DD4-A53C-35A2300BDEFA}" sibTransId="{7AD5C426-CC04-4F59-A4B0-09495430C9DB}"/>
    <dgm:cxn modelId="{FFBB404B-3945-4F55-A058-08E31F13657D}" type="presParOf" srcId="{F42A484B-23E5-425C-8813-996541D5877B}" destId="{2852C6A1-0566-4F02-A56B-0AA5CECA58C0}" srcOrd="0" destOrd="0" presId="urn:microsoft.com/office/officeart/2005/8/layout/list1"/>
    <dgm:cxn modelId="{B8D53F99-AB12-42AC-BC93-348972FD1CE7}" type="presParOf" srcId="{2852C6A1-0566-4F02-A56B-0AA5CECA58C0}" destId="{DED32D4F-4CC3-4A9F-B746-4CFAFF6DE8A8}" srcOrd="0" destOrd="0" presId="urn:microsoft.com/office/officeart/2005/8/layout/list1"/>
    <dgm:cxn modelId="{8DA96B17-1873-47BA-BA6C-5EE0E5F73AD7}" type="presParOf" srcId="{2852C6A1-0566-4F02-A56B-0AA5CECA58C0}" destId="{7875883B-49B6-44D2-BA70-040F6A7A7D89}" srcOrd="1" destOrd="0" presId="urn:microsoft.com/office/officeart/2005/8/layout/list1"/>
    <dgm:cxn modelId="{E1424863-CAE0-4BAE-BE3A-49F90C9094D6}" type="presParOf" srcId="{F42A484B-23E5-425C-8813-996541D5877B}" destId="{66E6A62B-6645-4AD4-B688-E7A3C65FD900}" srcOrd="1" destOrd="0" presId="urn:microsoft.com/office/officeart/2005/8/layout/list1"/>
    <dgm:cxn modelId="{51936BC8-8F7C-49BD-8A0C-00AF864CF2D4}" type="presParOf" srcId="{F42A484B-23E5-425C-8813-996541D5877B}" destId="{29FC417B-4759-4BB2-B090-189A4D64D0E3}" srcOrd="2" destOrd="0" presId="urn:microsoft.com/office/officeart/2005/8/layout/list1"/>
    <dgm:cxn modelId="{3C34216C-6593-40DB-B4AC-D4B03C561AD4}" type="presParOf" srcId="{F42A484B-23E5-425C-8813-996541D5877B}" destId="{DA0C6D2E-9A94-4894-904A-8ABFEB36EC3C}" srcOrd="3" destOrd="0" presId="urn:microsoft.com/office/officeart/2005/8/layout/list1"/>
    <dgm:cxn modelId="{2D33B0BC-921D-4F7F-AFF4-F4D67B688DC2}" type="presParOf" srcId="{F42A484B-23E5-425C-8813-996541D5877B}" destId="{B96B79D6-24B6-4B48-99AD-BAA567856F2B}" srcOrd="4" destOrd="0" presId="urn:microsoft.com/office/officeart/2005/8/layout/list1"/>
    <dgm:cxn modelId="{6AD52383-B8BB-45F3-94A1-4FDDCCFB7D45}" type="presParOf" srcId="{B96B79D6-24B6-4B48-99AD-BAA567856F2B}" destId="{4B0CA454-6F1F-46CD-8279-9EE690964E86}" srcOrd="0" destOrd="0" presId="urn:microsoft.com/office/officeart/2005/8/layout/list1"/>
    <dgm:cxn modelId="{25865600-CD29-4C40-837C-C8CB8DAA48F4}" type="presParOf" srcId="{B96B79D6-24B6-4B48-99AD-BAA567856F2B}" destId="{304EA09D-A2FA-438C-A3D9-6E7A8DB75447}" srcOrd="1" destOrd="0" presId="urn:microsoft.com/office/officeart/2005/8/layout/list1"/>
    <dgm:cxn modelId="{54603CEC-3450-4B27-A8C5-DE5D4615FF96}" type="presParOf" srcId="{F42A484B-23E5-425C-8813-996541D5877B}" destId="{E7D2EA42-9F59-4F05-9B72-6236BA89F5FE}" srcOrd="5" destOrd="0" presId="urn:microsoft.com/office/officeart/2005/8/layout/list1"/>
    <dgm:cxn modelId="{A11E5B4C-AB9A-4845-8AED-7293CBF60B01}" type="presParOf" srcId="{F42A484B-23E5-425C-8813-996541D5877B}" destId="{78EE4645-FE07-4739-81DB-C89EA578EF0E}" srcOrd="6" destOrd="0" presId="urn:microsoft.com/office/officeart/2005/8/layout/list1"/>
    <dgm:cxn modelId="{941245E1-5BCB-430D-BF52-C0E915FFF5A1}" type="presParOf" srcId="{F42A484B-23E5-425C-8813-996541D5877B}" destId="{109A8566-8F8F-4B28-854D-8EAC3BBB212E}" srcOrd="7" destOrd="0" presId="urn:microsoft.com/office/officeart/2005/8/layout/list1"/>
    <dgm:cxn modelId="{1150AB36-52FC-4171-A423-77B7E955F363}" type="presParOf" srcId="{F42A484B-23E5-425C-8813-996541D5877B}" destId="{85F602F6-DD1B-49DB-9951-20B890BDEC02}" srcOrd="8" destOrd="0" presId="urn:microsoft.com/office/officeart/2005/8/layout/list1"/>
    <dgm:cxn modelId="{A13631FF-3E3E-40A5-88E1-86C2E73BF192}" type="presParOf" srcId="{85F602F6-DD1B-49DB-9951-20B890BDEC02}" destId="{0407DAD7-E51B-4E71-A0E6-2CEB5D5C5FF3}" srcOrd="0" destOrd="0" presId="urn:microsoft.com/office/officeart/2005/8/layout/list1"/>
    <dgm:cxn modelId="{A9DA34F0-5006-433F-AA3A-3B7FCDA050AB}" type="presParOf" srcId="{85F602F6-DD1B-49DB-9951-20B890BDEC02}" destId="{5E9EE09D-C5A0-4158-AD7B-78384C74571E}" srcOrd="1" destOrd="0" presId="urn:microsoft.com/office/officeart/2005/8/layout/list1"/>
    <dgm:cxn modelId="{BC3E6A24-7945-49FC-AF43-5A83B742443E}" type="presParOf" srcId="{F42A484B-23E5-425C-8813-996541D5877B}" destId="{C9F490A2-1387-40CF-B0CF-882AA5C87EAF}" srcOrd="9" destOrd="0" presId="urn:microsoft.com/office/officeart/2005/8/layout/list1"/>
    <dgm:cxn modelId="{FB2D3669-7DED-44D3-B22C-D94F8276F2B2}" type="presParOf" srcId="{F42A484B-23E5-425C-8813-996541D5877B}" destId="{6DF0CDC8-AA95-4103-B2A1-B05FAC06E14B}" srcOrd="10" destOrd="0" presId="urn:microsoft.com/office/officeart/2005/8/layout/list1"/>
    <dgm:cxn modelId="{0571BCD3-890A-4CE9-8ED4-D9955FAB24BC}" type="presParOf" srcId="{F42A484B-23E5-425C-8813-996541D5877B}" destId="{AA8CFF95-791A-43A5-8E2C-08F9C00AADD6}" srcOrd="11" destOrd="0" presId="urn:microsoft.com/office/officeart/2005/8/layout/list1"/>
    <dgm:cxn modelId="{447CCD98-1824-4EDE-AAB2-1E1D33DCEA30}" type="presParOf" srcId="{F42A484B-23E5-425C-8813-996541D5877B}" destId="{8320C91D-E0CF-4C4B-BD00-E9024F518B02}" srcOrd="12" destOrd="0" presId="urn:microsoft.com/office/officeart/2005/8/layout/list1"/>
    <dgm:cxn modelId="{8C76E87B-B2F5-4FB9-BFEB-504C557F8108}" type="presParOf" srcId="{8320C91D-E0CF-4C4B-BD00-E9024F518B02}" destId="{33418656-EDB5-46FA-8866-114BF6F2F580}" srcOrd="0" destOrd="0" presId="urn:microsoft.com/office/officeart/2005/8/layout/list1"/>
    <dgm:cxn modelId="{4D2C48BF-543F-4A4A-91EF-A7924EC69B12}" type="presParOf" srcId="{8320C91D-E0CF-4C4B-BD00-E9024F518B02}" destId="{54631489-9CB8-4B26-885A-973F948D4BC3}" srcOrd="1" destOrd="0" presId="urn:microsoft.com/office/officeart/2005/8/layout/list1"/>
    <dgm:cxn modelId="{63BE35D3-A587-4507-BCA9-5168115D2FDB}" type="presParOf" srcId="{F42A484B-23E5-425C-8813-996541D5877B}" destId="{180BEF46-5860-4B87-895D-3C654CDDFE39}" srcOrd="13" destOrd="0" presId="urn:microsoft.com/office/officeart/2005/8/layout/list1"/>
    <dgm:cxn modelId="{3259FAB4-FED6-4F3E-B860-4331ED55135D}" type="presParOf" srcId="{F42A484B-23E5-425C-8813-996541D5877B}" destId="{2B6BAE9C-0DE5-4C4A-90E9-0BE45DA505FF}" srcOrd="14"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E7FF31C-C259-45CD-B4A9-D6E7A7B09218}" type="doc">
      <dgm:prSet loTypeId="urn:microsoft.com/office/officeart/2005/8/layout/equation1" loCatId="process" qsTypeId="urn:microsoft.com/office/officeart/2005/8/quickstyle/simple1" qsCatId="simple" csTypeId="urn:microsoft.com/office/officeart/2005/8/colors/colorful5" csCatId="colorful" phldr="1"/>
      <dgm:spPr/>
      <dgm:t>
        <a:bodyPr/>
        <a:lstStyle/>
        <a:p>
          <a:endParaRPr lang="en-US"/>
        </a:p>
      </dgm:t>
    </dgm:pt>
    <dgm:pt modelId="{EB48F924-3F70-4B45-91A3-A04AF935A995}">
      <dgm:prSet phldrT="[Text]" custT="1"/>
      <dgm:spPr/>
      <dgm:t>
        <a:bodyPr/>
        <a:lstStyle/>
        <a:p>
          <a:r>
            <a:rPr lang="en-US" sz="2000" smtClean="0">
              <a:latin typeface="Times New Roman" panose="02020603050405020304" pitchFamily="18" charset="0"/>
              <a:cs typeface="Times New Roman" panose="02020603050405020304" pitchFamily="18" charset="0"/>
            </a:rPr>
            <a:t>Thử nghiệm 3</a:t>
          </a:r>
          <a:endParaRPr lang="en-US" sz="2000">
            <a:latin typeface="Times New Roman" panose="02020603050405020304" pitchFamily="18" charset="0"/>
            <a:cs typeface="Times New Roman" panose="02020603050405020304" pitchFamily="18" charset="0"/>
          </a:endParaRPr>
        </a:p>
      </dgm:t>
    </dgm:pt>
    <dgm:pt modelId="{3EABF4C6-D451-488F-9521-E288B5FDFB48}" type="parTrans" cxnId="{23E7D249-C3D0-4765-B0C2-02A52DB00E7D}">
      <dgm:prSet/>
      <dgm:spPr/>
      <dgm:t>
        <a:bodyPr/>
        <a:lstStyle/>
        <a:p>
          <a:endParaRPr lang="en-US" sz="2000">
            <a:latin typeface="Times New Roman" panose="02020603050405020304" pitchFamily="18" charset="0"/>
            <a:cs typeface="Times New Roman" panose="02020603050405020304" pitchFamily="18" charset="0"/>
          </a:endParaRPr>
        </a:p>
      </dgm:t>
    </dgm:pt>
    <dgm:pt modelId="{76A1191A-C813-4904-BFEB-DF6611336647}" type="sibTrans" cxnId="{23E7D249-C3D0-4765-B0C2-02A52DB00E7D}">
      <dgm:prSet/>
      <dgm:spPr/>
      <dgm:t>
        <a:bodyPr/>
        <a:lstStyle/>
        <a:p>
          <a:endParaRPr lang="en-US" sz="2000">
            <a:latin typeface="Times New Roman" panose="02020603050405020304" pitchFamily="18" charset="0"/>
            <a:cs typeface="Times New Roman" panose="02020603050405020304" pitchFamily="18" charset="0"/>
          </a:endParaRPr>
        </a:p>
      </dgm:t>
    </dgm:pt>
    <dgm:pt modelId="{F5D9A5AE-0C1E-447B-ADFA-ADE881818271}">
      <dgm:prSet phldrT="[Text]" custT="1"/>
      <dgm:spPr/>
      <dgm:t>
        <a:bodyPr/>
        <a:lstStyle/>
        <a:p>
          <a:r>
            <a:rPr lang="en-US" sz="2000" smtClean="0">
              <a:latin typeface="Times New Roman" panose="02020603050405020304" pitchFamily="18" charset="0"/>
              <a:cs typeface="Times New Roman" panose="02020603050405020304" pitchFamily="18" charset="0"/>
            </a:rPr>
            <a:t>Mô hình Word2Vec</a:t>
          </a:r>
          <a:endParaRPr lang="en-US" sz="2000">
            <a:latin typeface="Times New Roman" panose="02020603050405020304" pitchFamily="18" charset="0"/>
            <a:cs typeface="Times New Roman" panose="02020603050405020304" pitchFamily="18" charset="0"/>
          </a:endParaRPr>
        </a:p>
      </dgm:t>
    </dgm:pt>
    <dgm:pt modelId="{FB853D9A-9CC6-45F6-955A-575271E49700}" type="parTrans" cxnId="{481C90D4-0B7A-4A9C-88E7-E946E2E16C32}">
      <dgm:prSet/>
      <dgm:spPr/>
      <dgm:t>
        <a:bodyPr/>
        <a:lstStyle/>
        <a:p>
          <a:endParaRPr lang="en-US"/>
        </a:p>
      </dgm:t>
    </dgm:pt>
    <dgm:pt modelId="{7B1FFB67-DF1B-4885-8EAF-A7FCF9D8C529}" type="sibTrans" cxnId="{481C90D4-0B7A-4A9C-88E7-E946E2E16C32}">
      <dgm:prSet/>
      <dgm:spPr/>
      <dgm:t>
        <a:bodyPr/>
        <a:lstStyle/>
        <a:p>
          <a:endParaRPr lang="en-US"/>
        </a:p>
      </dgm:t>
    </dgm:pt>
    <dgm:pt modelId="{C63E662C-5FBC-4E53-AE6D-3F638DA3861B}">
      <dgm:prSet phldrT="[Text]" custT="1"/>
      <dgm:spPr/>
      <dgm:t>
        <a:bodyPr/>
        <a:lstStyle/>
        <a:p>
          <a:r>
            <a:rPr lang="en-US" sz="2000" smtClean="0">
              <a:latin typeface="Times New Roman" panose="02020603050405020304" pitchFamily="18" charset="0"/>
              <a:cs typeface="Times New Roman" panose="02020603050405020304" pitchFamily="18" charset="0"/>
            </a:rPr>
            <a:t>Thử nghiệm 4</a:t>
          </a:r>
          <a:endParaRPr lang="en-US" sz="2000">
            <a:latin typeface="Times New Roman" panose="02020603050405020304" pitchFamily="18" charset="0"/>
            <a:cs typeface="Times New Roman" panose="02020603050405020304" pitchFamily="18" charset="0"/>
          </a:endParaRPr>
        </a:p>
      </dgm:t>
    </dgm:pt>
    <dgm:pt modelId="{6832CF44-BEEB-401D-A93F-4144E67DDE90}" type="parTrans" cxnId="{0A0C5B6B-6ADF-4237-94AC-A4FF01540C83}">
      <dgm:prSet/>
      <dgm:spPr/>
      <dgm:t>
        <a:bodyPr/>
        <a:lstStyle/>
        <a:p>
          <a:endParaRPr lang="en-US"/>
        </a:p>
      </dgm:t>
    </dgm:pt>
    <dgm:pt modelId="{5C357D01-5B69-40BD-BDAE-D3F944600B94}" type="sibTrans" cxnId="{0A0C5B6B-6ADF-4237-94AC-A4FF01540C83}">
      <dgm:prSet/>
      <dgm:spPr/>
      <dgm:t>
        <a:bodyPr/>
        <a:lstStyle/>
        <a:p>
          <a:endParaRPr lang="en-US"/>
        </a:p>
      </dgm:t>
    </dgm:pt>
    <dgm:pt modelId="{4958BAE7-A446-4CED-B453-A28470567222}" type="pres">
      <dgm:prSet presAssocID="{7E7FF31C-C259-45CD-B4A9-D6E7A7B09218}" presName="linearFlow" presStyleCnt="0">
        <dgm:presLayoutVars>
          <dgm:dir/>
          <dgm:resizeHandles val="exact"/>
        </dgm:presLayoutVars>
      </dgm:prSet>
      <dgm:spPr/>
      <dgm:t>
        <a:bodyPr/>
        <a:lstStyle/>
        <a:p>
          <a:endParaRPr lang="en-US"/>
        </a:p>
      </dgm:t>
    </dgm:pt>
    <dgm:pt modelId="{5EF4B4B8-D96F-4026-B27B-0045F4F96514}" type="pres">
      <dgm:prSet presAssocID="{EB48F924-3F70-4B45-91A3-A04AF935A995}" presName="node" presStyleLbl="node1" presStyleIdx="0" presStyleCnt="3">
        <dgm:presLayoutVars>
          <dgm:bulletEnabled val="1"/>
        </dgm:presLayoutVars>
      </dgm:prSet>
      <dgm:spPr/>
      <dgm:t>
        <a:bodyPr/>
        <a:lstStyle/>
        <a:p>
          <a:endParaRPr lang="en-US"/>
        </a:p>
      </dgm:t>
    </dgm:pt>
    <dgm:pt modelId="{801DF557-AED0-429D-BF10-38F309D6B94C}" type="pres">
      <dgm:prSet presAssocID="{76A1191A-C813-4904-BFEB-DF6611336647}" presName="spacerL" presStyleCnt="0"/>
      <dgm:spPr/>
    </dgm:pt>
    <dgm:pt modelId="{A7FDD37C-92FD-4462-AFEE-2219B8555BD6}" type="pres">
      <dgm:prSet presAssocID="{76A1191A-C813-4904-BFEB-DF6611336647}" presName="sibTrans" presStyleLbl="sibTrans2D1" presStyleIdx="0" presStyleCnt="2"/>
      <dgm:spPr/>
      <dgm:t>
        <a:bodyPr/>
        <a:lstStyle/>
        <a:p>
          <a:endParaRPr lang="en-US"/>
        </a:p>
      </dgm:t>
    </dgm:pt>
    <dgm:pt modelId="{996716EB-CC49-4A1D-BEF5-20B50DC7ABF4}" type="pres">
      <dgm:prSet presAssocID="{76A1191A-C813-4904-BFEB-DF6611336647}" presName="spacerR" presStyleCnt="0"/>
      <dgm:spPr/>
    </dgm:pt>
    <dgm:pt modelId="{9EFA0397-EA2A-4D19-8916-E1145C916C51}" type="pres">
      <dgm:prSet presAssocID="{C63E662C-5FBC-4E53-AE6D-3F638DA3861B}" presName="node" presStyleLbl="node1" presStyleIdx="1" presStyleCnt="3">
        <dgm:presLayoutVars>
          <dgm:bulletEnabled val="1"/>
        </dgm:presLayoutVars>
      </dgm:prSet>
      <dgm:spPr/>
      <dgm:t>
        <a:bodyPr/>
        <a:lstStyle/>
        <a:p>
          <a:endParaRPr lang="en-US"/>
        </a:p>
      </dgm:t>
    </dgm:pt>
    <dgm:pt modelId="{8DB9ED8C-CDA8-4E6C-ADAC-9A8A517566AC}" type="pres">
      <dgm:prSet presAssocID="{5C357D01-5B69-40BD-BDAE-D3F944600B94}" presName="spacerL" presStyleCnt="0"/>
      <dgm:spPr/>
    </dgm:pt>
    <dgm:pt modelId="{D49CF675-C8C2-4562-89DB-D4C59D2AF202}" type="pres">
      <dgm:prSet presAssocID="{5C357D01-5B69-40BD-BDAE-D3F944600B94}" presName="sibTrans" presStyleLbl="sibTrans2D1" presStyleIdx="1" presStyleCnt="2"/>
      <dgm:spPr/>
      <dgm:t>
        <a:bodyPr/>
        <a:lstStyle/>
        <a:p>
          <a:endParaRPr lang="en-US"/>
        </a:p>
      </dgm:t>
    </dgm:pt>
    <dgm:pt modelId="{E5AC192E-2544-4CE8-B536-9780CC52A1F1}" type="pres">
      <dgm:prSet presAssocID="{5C357D01-5B69-40BD-BDAE-D3F944600B94}" presName="spacerR" presStyleCnt="0"/>
      <dgm:spPr/>
    </dgm:pt>
    <dgm:pt modelId="{979ADDEA-035C-48D9-B505-C91195E2DC9D}" type="pres">
      <dgm:prSet presAssocID="{F5D9A5AE-0C1E-447B-ADFA-ADE881818271}" presName="node" presStyleLbl="node1" presStyleIdx="2" presStyleCnt="3">
        <dgm:presLayoutVars>
          <dgm:bulletEnabled val="1"/>
        </dgm:presLayoutVars>
      </dgm:prSet>
      <dgm:spPr/>
      <dgm:t>
        <a:bodyPr/>
        <a:lstStyle/>
        <a:p>
          <a:endParaRPr lang="en-US"/>
        </a:p>
      </dgm:t>
    </dgm:pt>
  </dgm:ptLst>
  <dgm:cxnLst>
    <dgm:cxn modelId="{5A1CE4B1-5E26-43F1-9D6A-0E69120122DF}" type="presOf" srcId="{C63E662C-5FBC-4E53-AE6D-3F638DA3861B}" destId="{9EFA0397-EA2A-4D19-8916-E1145C916C51}" srcOrd="0" destOrd="0" presId="urn:microsoft.com/office/officeart/2005/8/layout/equation1"/>
    <dgm:cxn modelId="{23E7D249-C3D0-4765-B0C2-02A52DB00E7D}" srcId="{7E7FF31C-C259-45CD-B4A9-D6E7A7B09218}" destId="{EB48F924-3F70-4B45-91A3-A04AF935A995}" srcOrd="0" destOrd="0" parTransId="{3EABF4C6-D451-488F-9521-E288B5FDFB48}" sibTransId="{76A1191A-C813-4904-BFEB-DF6611336647}"/>
    <dgm:cxn modelId="{D1AA6EA2-D691-4678-BC29-DA14053C0A56}" type="presOf" srcId="{EB48F924-3F70-4B45-91A3-A04AF935A995}" destId="{5EF4B4B8-D96F-4026-B27B-0045F4F96514}" srcOrd="0" destOrd="0" presId="urn:microsoft.com/office/officeart/2005/8/layout/equation1"/>
    <dgm:cxn modelId="{D97DC012-BCC3-4702-B307-B5B766712E02}" type="presOf" srcId="{5C357D01-5B69-40BD-BDAE-D3F944600B94}" destId="{D49CF675-C8C2-4562-89DB-D4C59D2AF202}" srcOrd="0" destOrd="0" presId="urn:microsoft.com/office/officeart/2005/8/layout/equation1"/>
    <dgm:cxn modelId="{481C90D4-0B7A-4A9C-88E7-E946E2E16C32}" srcId="{7E7FF31C-C259-45CD-B4A9-D6E7A7B09218}" destId="{F5D9A5AE-0C1E-447B-ADFA-ADE881818271}" srcOrd="2" destOrd="0" parTransId="{FB853D9A-9CC6-45F6-955A-575271E49700}" sibTransId="{7B1FFB67-DF1B-4885-8EAF-A7FCF9D8C529}"/>
    <dgm:cxn modelId="{5706DB7E-0BB7-46A3-BFD8-D1FB1AF5C228}" type="presOf" srcId="{76A1191A-C813-4904-BFEB-DF6611336647}" destId="{A7FDD37C-92FD-4462-AFEE-2219B8555BD6}" srcOrd="0" destOrd="0" presId="urn:microsoft.com/office/officeart/2005/8/layout/equation1"/>
    <dgm:cxn modelId="{2CE301EC-20BC-4B6C-A2C2-77FBE1A8BCAF}" type="presOf" srcId="{F5D9A5AE-0C1E-447B-ADFA-ADE881818271}" destId="{979ADDEA-035C-48D9-B505-C91195E2DC9D}" srcOrd="0" destOrd="0" presId="urn:microsoft.com/office/officeart/2005/8/layout/equation1"/>
    <dgm:cxn modelId="{FEE53FB6-F8CD-4B02-9F5D-A9C9C9991A5D}" type="presOf" srcId="{7E7FF31C-C259-45CD-B4A9-D6E7A7B09218}" destId="{4958BAE7-A446-4CED-B453-A28470567222}" srcOrd="0" destOrd="0" presId="urn:microsoft.com/office/officeart/2005/8/layout/equation1"/>
    <dgm:cxn modelId="{0A0C5B6B-6ADF-4237-94AC-A4FF01540C83}" srcId="{7E7FF31C-C259-45CD-B4A9-D6E7A7B09218}" destId="{C63E662C-5FBC-4E53-AE6D-3F638DA3861B}" srcOrd="1" destOrd="0" parTransId="{6832CF44-BEEB-401D-A93F-4144E67DDE90}" sibTransId="{5C357D01-5B69-40BD-BDAE-D3F944600B94}"/>
    <dgm:cxn modelId="{5AE8A58C-358D-43CE-8A5A-0C134752EE64}" type="presParOf" srcId="{4958BAE7-A446-4CED-B453-A28470567222}" destId="{5EF4B4B8-D96F-4026-B27B-0045F4F96514}" srcOrd="0" destOrd="0" presId="urn:microsoft.com/office/officeart/2005/8/layout/equation1"/>
    <dgm:cxn modelId="{58D9D7B4-6253-4745-A9FC-227C91448607}" type="presParOf" srcId="{4958BAE7-A446-4CED-B453-A28470567222}" destId="{801DF557-AED0-429D-BF10-38F309D6B94C}" srcOrd="1" destOrd="0" presId="urn:microsoft.com/office/officeart/2005/8/layout/equation1"/>
    <dgm:cxn modelId="{8CD9F5DE-8131-448A-9F84-6D207FE985D0}" type="presParOf" srcId="{4958BAE7-A446-4CED-B453-A28470567222}" destId="{A7FDD37C-92FD-4462-AFEE-2219B8555BD6}" srcOrd="2" destOrd="0" presId="urn:microsoft.com/office/officeart/2005/8/layout/equation1"/>
    <dgm:cxn modelId="{4D1DF0F0-6A95-4A5A-975D-71880691DA9F}" type="presParOf" srcId="{4958BAE7-A446-4CED-B453-A28470567222}" destId="{996716EB-CC49-4A1D-BEF5-20B50DC7ABF4}" srcOrd="3" destOrd="0" presId="urn:microsoft.com/office/officeart/2005/8/layout/equation1"/>
    <dgm:cxn modelId="{0B739BDB-B54A-4641-8269-530846239B70}" type="presParOf" srcId="{4958BAE7-A446-4CED-B453-A28470567222}" destId="{9EFA0397-EA2A-4D19-8916-E1145C916C51}" srcOrd="4" destOrd="0" presId="urn:microsoft.com/office/officeart/2005/8/layout/equation1"/>
    <dgm:cxn modelId="{D04183A5-B5C7-40D9-9B48-44E5382FC5ED}" type="presParOf" srcId="{4958BAE7-A446-4CED-B453-A28470567222}" destId="{8DB9ED8C-CDA8-4E6C-ADAC-9A8A517566AC}" srcOrd="5" destOrd="0" presId="urn:microsoft.com/office/officeart/2005/8/layout/equation1"/>
    <dgm:cxn modelId="{992DBC36-418A-400D-9630-6E6B4F58C14D}" type="presParOf" srcId="{4958BAE7-A446-4CED-B453-A28470567222}" destId="{D49CF675-C8C2-4562-89DB-D4C59D2AF202}" srcOrd="6" destOrd="0" presId="urn:microsoft.com/office/officeart/2005/8/layout/equation1"/>
    <dgm:cxn modelId="{0E667D8B-61E6-470F-98B2-95AD365E4B8C}" type="presParOf" srcId="{4958BAE7-A446-4CED-B453-A28470567222}" destId="{E5AC192E-2544-4CE8-B536-9780CC52A1F1}" srcOrd="7" destOrd="0" presId="urn:microsoft.com/office/officeart/2005/8/layout/equation1"/>
    <dgm:cxn modelId="{C1360E13-191D-42B5-9811-D62438ACC64B}" type="presParOf" srcId="{4958BAE7-A446-4CED-B453-A28470567222}" destId="{979ADDEA-035C-48D9-B505-C91195E2DC9D}" srcOrd="8" destOrd="0" presId="urn:microsoft.com/office/officeart/2005/8/layout/equati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E7FF31C-C259-45CD-B4A9-D6E7A7B09218}" type="doc">
      <dgm:prSet loTypeId="urn:microsoft.com/office/officeart/2005/8/layout/equation1" loCatId="process" qsTypeId="urn:microsoft.com/office/officeart/2005/8/quickstyle/simple1" qsCatId="simple" csTypeId="urn:microsoft.com/office/officeart/2005/8/colors/colorful5" csCatId="colorful" phldr="1"/>
      <dgm:spPr/>
      <dgm:t>
        <a:bodyPr/>
        <a:lstStyle/>
        <a:p>
          <a:endParaRPr lang="en-US"/>
        </a:p>
      </dgm:t>
    </dgm:pt>
    <dgm:pt modelId="{EB48F924-3F70-4B45-91A3-A04AF935A995}">
      <dgm:prSet phldrT="[Text]" custT="1"/>
      <dgm:spPr/>
      <dgm:t>
        <a:bodyPr/>
        <a:lstStyle/>
        <a:p>
          <a:r>
            <a:rPr lang="en-US" sz="2000" smtClean="0">
              <a:latin typeface="Times New Roman" panose="02020603050405020304" pitchFamily="18" charset="0"/>
              <a:cs typeface="Times New Roman" panose="02020603050405020304" pitchFamily="18" charset="0"/>
            </a:rPr>
            <a:t>Mô hình Word2Vec</a:t>
          </a:r>
          <a:endParaRPr lang="en-US" sz="2000">
            <a:latin typeface="Times New Roman" panose="02020603050405020304" pitchFamily="18" charset="0"/>
            <a:cs typeface="Times New Roman" panose="02020603050405020304" pitchFamily="18" charset="0"/>
          </a:endParaRPr>
        </a:p>
      </dgm:t>
    </dgm:pt>
    <dgm:pt modelId="{3EABF4C6-D451-488F-9521-E288B5FDFB48}" type="parTrans" cxnId="{23E7D249-C3D0-4765-B0C2-02A52DB00E7D}">
      <dgm:prSet/>
      <dgm:spPr/>
      <dgm:t>
        <a:bodyPr/>
        <a:lstStyle/>
        <a:p>
          <a:endParaRPr lang="en-US" sz="2000">
            <a:latin typeface="Times New Roman" panose="02020603050405020304" pitchFamily="18" charset="0"/>
            <a:cs typeface="Times New Roman" panose="02020603050405020304" pitchFamily="18" charset="0"/>
          </a:endParaRPr>
        </a:p>
      </dgm:t>
    </dgm:pt>
    <dgm:pt modelId="{76A1191A-C813-4904-BFEB-DF6611336647}" type="sibTrans" cxnId="{23E7D249-C3D0-4765-B0C2-02A52DB00E7D}">
      <dgm:prSet/>
      <dgm:spPr/>
      <dgm:t>
        <a:bodyPr/>
        <a:lstStyle/>
        <a:p>
          <a:endParaRPr lang="en-US" sz="2000">
            <a:latin typeface="Times New Roman" panose="02020603050405020304" pitchFamily="18" charset="0"/>
            <a:cs typeface="Times New Roman" panose="02020603050405020304" pitchFamily="18" charset="0"/>
          </a:endParaRPr>
        </a:p>
      </dgm:t>
    </dgm:pt>
    <dgm:pt modelId="{F5D9A5AE-0C1E-447B-ADFA-ADE881818271}">
      <dgm:prSet phldrT="[Text]" custT="1"/>
      <dgm:spPr/>
      <dgm:t>
        <a:bodyPr/>
        <a:lstStyle/>
        <a:p>
          <a:r>
            <a:rPr lang="en-US" sz="2000" smtClean="0">
              <a:latin typeface="Times New Roman" panose="02020603050405020304" pitchFamily="18" charset="0"/>
              <a:cs typeface="Times New Roman" panose="02020603050405020304" pitchFamily="18" charset="0"/>
            </a:rPr>
            <a:t>Ngưỡng</a:t>
          </a:r>
          <a:endParaRPr lang="en-US" sz="2000">
            <a:latin typeface="Times New Roman" panose="02020603050405020304" pitchFamily="18" charset="0"/>
            <a:cs typeface="Times New Roman" panose="02020603050405020304" pitchFamily="18" charset="0"/>
          </a:endParaRPr>
        </a:p>
      </dgm:t>
    </dgm:pt>
    <dgm:pt modelId="{FB853D9A-9CC6-45F6-955A-575271E49700}" type="parTrans" cxnId="{481C90D4-0B7A-4A9C-88E7-E946E2E16C32}">
      <dgm:prSet/>
      <dgm:spPr/>
      <dgm:t>
        <a:bodyPr/>
        <a:lstStyle/>
        <a:p>
          <a:endParaRPr lang="en-US"/>
        </a:p>
      </dgm:t>
    </dgm:pt>
    <dgm:pt modelId="{7B1FFB67-DF1B-4885-8EAF-A7FCF9D8C529}" type="sibTrans" cxnId="{481C90D4-0B7A-4A9C-88E7-E946E2E16C32}">
      <dgm:prSet/>
      <dgm:spPr/>
      <dgm:t>
        <a:bodyPr/>
        <a:lstStyle/>
        <a:p>
          <a:endParaRPr lang="en-US"/>
        </a:p>
      </dgm:t>
    </dgm:pt>
    <dgm:pt modelId="{C63E662C-5FBC-4E53-AE6D-3F638DA3861B}">
      <dgm:prSet phldrT="[Text]" custT="1"/>
      <dgm:spPr/>
      <dgm:t>
        <a:bodyPr/>
        <a:lstStyle/>
        <a:p>
          <a:r>
            <a:rPr lang="en-US" sz="2000" smtClean="0">
              <a:latin typeface="Times New Roman" panose="02020603050405020304" pitchFamily="18" charset="0"/>
              <a:cs typeface="Times New Roman" panose="02020603050405020304" pitchFamily="18" charset="0"/>
            </a:rPr>
            <a:t>Thử nghiệm 5</a:t>
          </a:r>
          <a:endParaRPr lang="en-US" sz="2000">
            <a:latin typeface="Times New Roman" panose="02020603050405020304" pitchFamily="18" charset="0"/>
            <a:cs typeface="Times New Roman" panose="02020603050405020304" pitchFamily="18" charset="0"/>
          </a:endParaRPr>
        </a:p>
      </dgm:t>
    </dgm:pt>
    <dgm:pt modelId="{6832CF44-BEEB-401D-A93F-4144E67DDE90}" type="parTrans" cxnId="{0A0C5B6B-6ADF-4237-94AC-A4FF01540C83}">
      <dgm:prSet/>
      <dgm:spPr/>
      <dgm:t>
        <a:bodyPr/>
        <a:lstStyle/>
        <a:p>
          <a:endParaRPr lang="en-US"/>
        </a:p>
      </dgm:t>
    </dgm:pt>
    <dgm:pt modelId="{5C357D01-5B69-40BD-BDAE-D3F944600B94}" type="sibTrans" cxnId="{0A0C5B6B-6ADF-4237-94AC-A4FF01540C83}">
      <dgm:prSet/>
      <dgm:spPr/>
      <dgm:t>
        <a:bodyPr/>
        <a:lstStyle/>
        <a:p>
          <a:endParaRPr lang="en-US"/>
        </a:p>
      </dgm:t>
    </dgm:pt>
    <dgm:pt modelId="{4958BAE7-A446-4CED-B453-A28470567222}" type="pres">
      <dgm:prSet presAssocID="{7E7FF31C-C259-45CD-B4A9-D6E7A7B09218}" presName="linearFlow" presStyleCnt="0">
        <dgm:presLayoutVars>
          <dgm:dir/>
          <dgm:resizeHandles val="exact"/>
        </dgm:presLayoutVars>
      </dgm:prSet>
      <dgm:spPr/>
      <dgm:t>
        <a:bodyPr/>
        <a:lstStyle/>
        <a:p>
          <a:endParaRPr lang="en-US"/>
        </a:p>
      </dgm:t>
    </dgm:pt>
    <dgm:pt modelId="{5EF4B4B8-D96F-4026-B27B-0045F4F96514}" type="pres">
      <dgm:prSet presAssocID="{EB48F924-3F70-4B45-91A3-A04AF935A995}" presName="node" presStyleLbl="node1" presStyleIdx="0" presStyleCnt="3">
        <dgm:presLayoutVars>
          <dgm:bulletEnabled val="1"/>
        </dgm:presLayoutVars>
      </dgm:prSet>
      <dgm:spPr/>
      <dgm:t>
        <a:bodyPr/>
        <a:lstStyle/>
        <a:p>
          <a:endParaRPr lang="en-US"/>
        </a:p>
      </dgm:t>
    </dgm:pt>
    <dgm:pt modelId="{801DF557-AED0-429D-BF10-38F309D6B94C}" type="pres">
      <dgm:prSet presAssocID="{76A1191A-C813-4904-BFEB-DF6611336647}" presName="spacerL" presStyleCnt="0"/>
      <dgm:spPr/>
    </dgm:pt>
    <dgm:pt modelId="{A7FDD37C-92FD-4462-AFEE-2219B8555BD6}" type="pres">
      <dgm:prSet presAssocID="{76A1191A-C813-4904-BFEB-DF6611336647}" presName="sibTrans" presStyleLbl="sibTrans2D1" presStyleIdx="0" presStyleCnt="2"/>
      <dgm:spPr/>
      <dgm:t>
        <a:bodyPr/>
        <a:lstStyle/>
        <a:p>
          <a:endParaRPr lang="en-US"/>
        </a:p>
      </dgm:t>
    </dgm:pt>
    <dgm:pt modelId="{996716EB-CC49-4A1D-BEF5-20B50DC7ABF4}" type="pres">
      <dgm:prSet presAssocID="{76A1191A-C813-4904-BFEB-DF6611336647}" presName="spacerR" presStyleCnt="0"/>
      <dgm:spPr/>
    </dgm:pt>
    <dgm:pt modelId="{9EFA0397-EA2A-4D19-8916-E1145C916C51}" type="pres">
      <dgm:prSet presAssocID="{C63E662C-5FBC-4E53-AE6D-3F638DA3861B}" presName="node" presStyleLbl="node1" presStyleIdx="1" presStyleCnt="3">
        <dgm:presLayoutVars>
          <dgm:bulletEnabled val="1"/>
        </dgm:presLayoutVars>
      </dgm:prSet>
      <dgm:spPr/>
      <dgm:t>
        <a:bodyPr/>
        <a:lstStyle/>
        <a:p>
          <a:endParaRPr lang="en-US"/>
        </a:p>
      </dgm:t>
    </dgm:pt>
    <dgm:pt modelId="{8DB9ED8C-CDA8-4E6C-ADAC-9A8A517566AC}" type="pres">
      <dgm:prSet presAssocID="{5C357D01-5B69-40BD-BDAE-D3F944600B94}" presName="spacerL" presStyleCnt="0"/>
      <dgm:spPr/>
    </dgm:pt>
    <dgm:pt modelId="{D49CF675-C8C2-4562-89DB-D4C59D2AF202}" type="pres">
      <dgm:prSet presAssocID="{5C357D01-5B69-40BD-BDAE-D3F944600B94}" presName="sibTrans" presStyleLbl="sibTrans2D1" presStyleIdx="1" presStyleCnt="2"/>
      <dgm:spPr/>
      <dgm:t>
        <a:bodyPr/>
        <a:lstStyle/>
        <a:p>
          <a:endParaRPr lang="en-US"/>
        </a:p>
      </dgm:t>
    </dgm:pt>
    <dgm:pt modelId="{E5AC192E-2544-4CE8-B536-9780CC52A1F1}" type="pres">
      <dgm:prSet presAssocID="{5C357D01-5B69-40BD-BDAE-D3F944600B94}" presName="spacerR" presStyleCnt="0"/>
      <dgm:spPr/>
    </dgm:pt>
    <dgm:pt modelId="{979ADDEA-035C-48D9-B505-C91195E2DC9D}" type="pres">
      <dgm:prSet presAssocID="{F5D9A5AE-0C1E-447B-ADFA-ADE881818271}" presName="node" presStyleLbl="node1" presStyleIdx="2" presStyleCnt="3">
        <dgm:presLayoutVars>
          <dgm:bulletEnabled val="1"/>
        </dgm:presLayoutVars>
      </dgm:prSet>
      <dgm:spPr/>
      <dgm:t>
        <a:bodyPr/>
        <a:lstStyle/>
        <a:p>
          <a:endParaRPr lang="en-US"/>
        </a:p>
      </dgm:t>
    </dgm:pt>
  </dgm:ptLst>
  <dgm:cxnLst>
    <dgm:cxn modelId="{4F616029-8AD8-4F0F-A6DC-C22585C6889B}" type="presOf" srcId="{7E7FF31C-C259-45CD-B4A9-D6E7A7B09218}" destId="{4958BAE7-A446-4CED-B453-A28470567222}" srcOrd="0" destOrd="0" presId="urn:microsoft.com/office/officeart/2005/8/layout/equation1"/>
    <dgm:cxn modelId="{2364622F-853A-49A8-B43A-ED838332F1FF}" type="presOf" srcId="{5C357D01-5B69-40BD-BDAE-D3F944600B94}" destId="{D49CF675-C8C2-4562-89DB-D4C59D2AF202}" srcOrd="0" destOrd="0" presId="urn:microsoft.com/office/officeart/2005/8/layout/equation1"/>
    <dgm:cxn modelId="{23E7D249-C3D0-4765-B0C2-02A52DB00E7D}" srcId="{7E7FF31C-C259-45CD-B4A9-D6E7A7B09218}" destId="{EB48F924-3F70-4B45-91A3-A04AF935A995}" srcOrd="0" destOrd="0" parTransId="{3EABF4C6-D451-488F-9521-E288B5FDFB48}" sibTransId="{76A1191A-C813-4904-BFEB-DF6611336647}"/>
    <dgm:cxn modelId="{2678C31E-C36B-4EE0-9E03-3B94B8A86061}" type="presOf" srcId="{C63E662C-5FBC-4E53-AE6D-3F638DA3861B}" destId="{9EFA0397-EA2A-4D19-8916-E1145C916C51}" srcOrd="0" destOrd="0" presId="urn:microsoft.com/office/officeart/2005/8/layout/equation1"/>
    <dgm:cxn modelId="{A5D1251A-0AB1-4A25-8E16-E498EE69C326}" type="presOf" srcId="{76A1191A-C813-4904-BFEB-DF6611336647}" destId="{A7FDD37C-92FD-4462-AFEE-2219B8555BD6}" srcOrd="0" destOrd="0" presId="urn:microsoft.com/office/officeart/2005/8/layout/equation1"/>
    <dgm:cxn modelId="{FBB6CA62-2B89-4588-8BAC-798F58505ECB}" type="presOf" srcId="{F5D9A5AE-0C1E-447B-ADFA-ADE881818271}" destId="{979ADDEA-035C-48D9-B505-C91195E2DC9D}" srcOrd="0" destOrd="0" presId="urn:microsoft.com/office/officeart/2005/8/layout/equation1"/>
    <dgm:cxn modelId="{481C90D4-0B7A-4A9C-88E7-E946E2E16C32}" srcId="{7E7FF31C-C259-45CD-B4A9-D6E7A7B09218}" destId="{F5D9A5AE-0C1E-447B-ADFA-ADE881818271}" srcOrd="2" destOrd="0" parTransId="{FB853D9A-9CC6-45F6-955A-575271E49700}" sibTransId="{7B1FFB67-DF1B-4885-8EAF-A7FCF9D8C529}"/>
    <dgm:cxn modelId="{BF9862BD-E1A8-4F9C-B0C9-68DAEE31EF78}" type="presOf" srcId="{EB48F924-3F70-4B45-91A3-A04AF935A995}" destId="{5EF4B4B8-D96F-4026-B27B-0045F4F96514}" srcOrd="0" destOrd="0" presId="urn:microsoft.com/office/officeart/2005/8/layout/equation1"/>
    <dgm:cxn modelId="{0A0C5B6B-6ADF-4237-94AC-A4FF01540C83}" srcId="{7E7FF31C-C259-45CD-B4A9-D6E7A7B09218}" destId="{C63E662C-5FBC-4E53-AE6D-3F638DA3861B}" srcOrd="1" destOrd="0" parTransId="{6832CF44-BEEB-401D-A93F-4144E67DDE90}" sibTransId="{5C357D01-5B69-40BD-BDAE-D3F944600B94}"/>
    <dgm:cxn modelId="{AD56D5AB-212E-4B02-9E0D-41D9BE3D0D98}" type="presParOf" srcId="{4958BAE7-A446-4CED-B453-A28470567222}" destId="{5EF4B4B8-D96F-4026-B27B-0045F4F96514}" srcOrd="0" destOrd="0" presId="urn:microsoft.com/office/officeart/2005/8/layout/equation1"/>
    <dgm:cxn modelId="{48594578-D371-490D-8847-C8411BAC030E}" type="presParOf" srcId="{4958BAE7-A446-4CED-B453-A28470567222}" destId="{801DF557-AED0-429D-BF10-38F309D6B94C}" srcOrd="1" destOrd="0" presId="urn:microsoft.com/office/officeart/2005/8/layout/equation1"/>
    <dgm:cxn modelId="{889BA26C-8D47-4425-8294-A1316940521C}" type="presParOf" srcId="{4958BAE7-A446-4CED-B453-A28470567222}" destId="{A7FDD37C-92FD-4462-AFEE-2219B8555BD6}" srcOrd="2" destOrd="0" presId="urn:microsoft.com/office/officeart/2005/8/layout/equation1"/>
    <dgm:cxn modelId="{EB587CEE-D521-4F8B-B2B9-F35721E0D5BA}" type="presParOf" srcId="{4958BAE7-A446-4CED-B453-A28470567222}" destId="{996716EB-CC49-4A1D-BEF5-20B50DC7ABF4}" srcOrd="3" destOrd="0" presId="urn:microsoft.com/office/officeart/2005/8/layout/equation1"/>
    <dgm:cxn modelId="{ED5B4C9D-88DD-4093-A919-9AC6A727522B}" type="presParOf" srcId="{4958BAE7-A446-4CED-B453-A28470567222}" destId="{9EFA0397-EA2A-4D19-8916-E1145C916C51}" srcOrd="4" destOrd="0" presId="urn:microsoft.com/office/officeart/2005/8/layout/equation1"/>
    <dgm:cxn modelId="{C5679002-AEF9-478B-8DB8-7B777A163307}" type="presParOf" srcId="{4958BAE7-A446-4CED-B453-A28470567222}" destId="{8DB9ED8C-CDA8-4E6C-ADAC-9A8A517566AC}" srcOrd="5" destOrd="0" presId="urn:microsoft.com/office/officeart/2005/8/layout/equation1"/>
    <dgm:cxn modelId="{8E510FA4-0F8D-42DD-83D8-E29E6DA60632}" type="presParOf" srcId="{4958BAE7-A446-4CED-B453-A28470567222}" destId="{D49CF675-C8C2-4562-89DB-D4C59D2AF202}" srcOrd="6" destOrd="0" presId="urn:microsoft.com/office/officeart/2005/8/layout/equation1"/>
    <dgm:cxn modelId="{16BBA88A-6386-4288-AD87-EFCD947EAA9C}" type="presParOf" srcId="{4958BAE7-A446-4CED-B453-A28470567222}" destId="{E5AC192E-2544-4CE8-B536-9780CC52A1F1}" srcOrd="7" destOrd="0" presId="urn:microsoft.com/office/officeart/2005/8/layout/equation1"/>
    <dgm:cxn modelId="{FF4BFCDE-D378-480B-BC67-D8648133469A}" type="presParOf" srcId="{4958BAE7-A446-4CED-B453-A28470567222}" destId="{979ADDEA-035C-48D9-B505-C91195E2DC9D}" srcOrd="8" destOrd="0" presId="urn:microsoft.com/office/officeart/2005/8/layout/equation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E7FF31C-C259-45CD-B4A9-D6E7A7B09218}" type="doc">
      <dgm:prSet loTypeId="urn:microsoft.com/office/officeart/2005/8/layout/hierarchy5" loCatId="hierarchy" qsTypeId="urn:microsoft.com/office/officeart/2005/8/quickstyle/simple1" qsCatId="simple" csTypeId="urn:microsoft.com/office/officeart/2005/8/colors/colorful4" csCatId="colorful" phldr="1"/>
      <dgm:spPr/>
      <dgm:t>
        <a:bodyPr/>
        <a:lstStyle/>
        <a:p>
          <a:endParaRPr lang="en-US"/>
        </a:p>
      </dgm:t>
    </dgm:pt>
    <dgm:pt modelId="{EB48F924-3F70-4B45-91A3-A04AF935A995}">
      <dgm:prSet phldrT="[Text]" custT="1"/>
      <dgm:spPr/>
      <dgm:t>
        <a:bodyPr/>
        <a:lstStyle/>
        <a:p>
          <a:r>
            <a:rPr lang="en-US" sz="2000" smtClean="0">
              <a:latin typeface="Times New Roman" panose="02020603050405020304" pitchFamily="18" charset="0"/>
              <a:cs typeface="Times New Roman" panose="02020603050405020304" pitchFamily="18" charset="0"/>
            </a:rPr>
            <a:t>Thử nghiệm 6</a:t>
          </a:r>
          <a:endParaRPr lang="en-US" sz="2000">
            <a:latin typeface="Times New Roman" panose="02020603050405020304" pitchFamily="18" charset="0"/>
            <a:cs typeface="Times New Roman" panose="02020603050405020304" pitchFamily="18" charset="0"/>
          </a:endParaRPr>
        </a:p>
      </dgm:t>
    </dgm:pt>
    <dgm:pt modelId="{3EABF4C6-D451-488F-9521-E288B5FDFB48}" type="parTrans" cxnId="{23E7D249-C3D0-4765-B0C2-02A52DB00E7D}">
      <dgm:prSet/>
      <dgm:spPr/>
      <dgm:t>
        <a:bodyPr/>
        <a:lstStyle/>
        <a:p>
          <a:endParaRPr lang="en-US" sz="2000">
            <a:latin typeface="Times New Roman" panose="02020603050405020304" pitchFamily="18" charset="0"/>
            <a:cs typeface="Times New Roman" panose="02020603050405020304" pitchFamily="18" charset="0"/>
          </a:endParaRPr>
        </a:p>
      </dgm:t>
    </dgm:pt>
    <dgm:pt modelId="{76A1191A-C813-4904-BFEB-DF6611336647}" type="sibTrans" cxnId="{23E7D249-C3D0-4765-B0C2-02A52DB00E7D}">
      <dgm:prSet/>
      <dgm:spPr/>
      <dgm:t>
        <a:bodyPr/>
        <a:lstStyle/>
        <a:p>
          <a:endParaRPr lang="en-US" sz="2000">
            <a:latin typeface="Times New Roman" panose="02020603050405020304" pitchFamily="18" charset="0"/>
            <a:cs typeface="Times New Roman" panose="02020603050405020304" pitchFamily="18" charset="0"/>
          </a:endParaRPr>
        </a:p>
      </dgm:t>
    </dgm:pt>
    <dgm:pt modelId="{B3CB12C2-1CF4-4EFA-85AE-0AAD2F2DAE34}">
      <dgm:prSet phldrT="[Text]" custT="1"/>
      <dgm:spPr>
        <a:solidFill>
          <a:srgbClr val="FF0000"/>
        </a:solidFill>
      </dgm:spPr>
      <dgm:t>
        <a:bodyPr/>
        <a:lstStyle/>
        <a:p>
          <a:r>
            <a:rPr lang="en-US" sz="2000" smtClean="0">
              <a:latin typeface="Times New Roman" panose="02020603050405020304" pitchFamily="18" charset="0"/>
              <a:cs typeface="Times New Roman" panose="02020603050405020304" pitchFamily="18" charset="0"/>
            </a:rPr>
            <a:t>Thử nghiệm 7</a:t>
          </a:r>
        </a:p>
        <a:p>
          <a:r>
            <a:rPr lang="en-US" sz="2000" smtClean="0">
              <a:latin typeface="Times New Roman" panose="02020603050405020304" pitchFamily="18" charset="0"/>
              <a:cs typeface="Times New Roman" panose="02020603050405020304" pitchFamily="18" charset="0"/>
            </a:rPr>
            <a:t>(Hình thức)</a:t>
          </a:r>
          <a:endParaRPr lang="en-US" sz="2000">
            <a:latin typeface="Times New Roman" panose="02020603050405020304" pitchFamily="18" charset="0"/>
            <a:cs typeface="Times New Roman" panose="02020603050405020304" pitchFamily="18" charset="0"/>
          </a:endParaRPr>
        </a:p>
      </dgm:t>
    </dgm:pt>
    <dgm:pt modelId="{2DD9E4F4-81C6-45EC-A2F3-A96CACC47980}" type="parTrans" cxnId="{7A3E5531-D9D5-42AB-8374-93F737883413}">
      <dgm:prSet custT="1"/>
      <dgm:spPr>
        <a:ln w="66675">
          <a:solidFill>
            <a:srgbClr val="0070C0"/>
          </a:solidFill>
          <a:tailEnd type="triangle"/>
        </a:ln>
      </dgm:spPr>
      <dgm:t>
        <a:bodyPr/>
        <a:lstStyle/>
        <a:p>
          <a:endParaRPr lang="en-US" sz="2000">
            <a:latin typeface="Times New Roman" panose="02020603050405020304" pitchFamily="18" charset="0"/>
            <a:cs typeface="Times New Roman" panose="02020603050405020304" pitchFamily="18" charset="0"/>
          </a:endParaRPr>
        </a:p>
      </dgm:t>
    </dgm:pt>
    <dgm:pt modelId="{DCD40021-F657-452D-8730-CA37096152C7}" type="sibTrans" cxnId="{7A3E5531-D9D5-42AB-8374-93F737883413}">
      <dgm:prSet/>
      <dgm:spPr/>
      <dgm:t>
        <a:bodyPr/>
        <a:lstStyle/>
        <a:p>
          <a:endParaRPr lang="en-US" sz="2000">
            <a:latin typeface="Times New Roman" panose="02020603050405020304" pitchFamily="18" charset="0"/>
            <a:cs typeface="Times New Roman" panose="02020603050405020304" pitchFamily="18" charset="0"/>
          </a:endParaRPr>
        </a:p>
      </dgm:t>
    </dgm:pt>
    <dgm:pt modelId="{9C05FD94-2826-4E56-BC24-BCBFB69EFAEE}">
      <dgm:prSet phldrT="[Text]" custT="1"/>
      <dgm:spPr>
        <a:solidFill>
          <a:srgbClr val="FF0000"/>
        </a:solidFill>
      </dgm:spPr>
      <dgm:t>
        <a:bodyPr/>
        <a:lstStyle/>
        <a:p>
          <a:r>
            <a:rPr lang="en-US" sz="2000" smtClean="0">
              <a:latin typeface="Times New Roman" panose="02020603050405020304" pitchFamily="18" charset="0"/>
              <a:cs typeface="Times New Roman" panose="02020603050405020304" pitchFamily="18" charset="0"/>
            </a:rPr>
            <a:t>Thử nghiệm 8</a:t>
          </a:r>
        </a:p>
        <a:p>
          <a:r>
            <a:rPr lang="en-US" sz="2000" smtClean="0">
              <a:latin typeface="Times New Roman" panose="02020603050405020304" pitchFamily="18" charset="0"/>
              <a:cs typeface="Times New Roman" panose="02020603050405020304" pitchFamily="18" charset="0"/>
            </a:rPr>
            <a:t>(Ngữ nghĩa)</a:t>
          </a:r>
          <a:endParaRPr lang="en-US" sz="2000">
            <a:latin typeface="Times New Roman" panose="02020603050405020304" pitchFamily="18" charset="0"/>
            <a:cs typeface="Times New Roman" panose="02020603050405020304" pitchFamily="18" charset="0"/>
          </a:endParaRPr>
        </a:p>
      </dgm:t>
    </dgm:pt>
    <dgm:pt modelId="{1224EC58-9F78-414E-8FAE-6E1B22E32F9F}" type="parTrans" cxnId="{ECA8A52F-0023-4C84-BE21-A233BA49A1ED}">
      <dgm:prSet custT="1"/>
      <dgm:spPr>
        <a:ln w="66675">
          <a:solidFill>
            <a:srgbClr val="0070C0"/>
          </a:solidFill>
          <a:tailEnd type="triangle"/>
        </a:ln>
      </dgm:spPr>
      <dgm:t>
        <a:bodyPr/>
        <a:lstStyle/>
        <a:p>
          <a:endParaRPr lang="en-US" sz="2000">
            <a:latin typeface="Times New Roman" panose="02020603050405020304" pitchFamily="18" charset="0"/>
            <a:cs typeface="Times New Roman" panose="02020603050405020304" pitchFamily="18" charset="0"/>
          </a:endParaRPr>
        </a:p>
      </dgm:t>
    </dgm:pt>
    <dgm:pt modelId="{6602311E-9560-4D3A-A598-0C6DBA8F131E}" type="sibTrans" cxnId="{ECA8A52F-0023-4C84-BE21-A233BA49A1ED}">
      <dgm:prSet/>
      <dgm:spPr/>
      <dgm:t>
        <a:bodyPr/>
        <a:lstStyle/>
        <a:p>
          <a:endParaRPr lang="en-US" sz="2000">
            <a:latin typeface="Times New Roman" panose="02020603050405020304" pitchFamily="18" charset="0"/>
            <a:cs typeface="Times New Roman" panose="02020603050405020304" pitchFamily="18" charset="0"/>
          </a:endParaRPr>
        </a:p>
      </dgm:t>
    </dgm:pt>
    <dgm:pt modelId="{97F3267C-FCA2-4D8F-9C20-4A658C8CD05A}">
      <dgm:prSet phldrT="[Text]" custT="1"/>
      <dgm:spPr>
        <a:solidFill>
          <a:schemeClr val="bg1">
            <a:lumMod val="95000"/>
          </a:schemeClr>
        </a:solidFill>
      </dgm:spPr>
      <dgm:t>
        <a:bodyPr/>
        <a:lstStyle/>
        <a:p>
          <a:r>
            <a:rPr lang="en-US" sz="2000" smtClean="0">
              <a:latin typeface="Times New Roman" panose="02020603050405020304" pitchFamily="18" charset="0"/>
              <a:cs typeface="Times New Roman" panose="02020603050405020304" pitchFamily="18" charset="0"/>
            </a:rPr>
            <a:t>Đo độ tương tự nhằm đưa ra ngưỡng chấp nhận được cho 2 câu: “</a:t>
          </a:r>
          <a:r>
            <a:rPr lang="en-US" sz="2000" b="1" smtClean="0">
              <a:latin typeface="Times New Roman" panose="02020603050405020304" pitchFamily="18" charset="0"/>
              <a:cs typeface="Times New Roman" panose="02020603050405020304" pitchFamily="18" charset="0"/>
            </a:rPr>
            <a:t>đồng nghĩa” </a:t>
          </a:r>
          <a:endParaRPr lang="en-US" sz="2000" b="1">
            <a:latin typeface="Times New Roman" panose="02020603050405020304" pitchFamily="18" charset="0"/>
            <a:cs typeface="Times New Roman" panose="02020603050405020304" pitchFamily="18" charset="0"/>
          </a:endParaRPr>
        </a:p>
      </dgm:t>
    </dgm:pt>
    <dgm:pt modelId="{D2F17197-9D5B-46A9-BDC9-19F4572723E0}" type="parTrans" cxnId="{EFA1C857-FB74-4E2F-A846-679ABBA3DA8C}">
      <dgm:prSet/>
      <dgm:spPr/>
      <dgm:t>
        <a:bodyPr/>
        <a:lstStyle/>
        <a:p>
          <a:endParaRPr lang="en-US" sz="2000">
            <a:latin typeface="Times New Roman" panose="02020603050405020304" pitchFamily="18" charset="0"/>
            <a:cs typeface="Times New Roman" panose="02020603050405020304" pitchFamily="18" charset="0"/>
          </a:endParaRPr>
        </a:p>
      </dgm:t>
    </dgm:pt>
    <dgm:pt modelId="{FEB880C9-9F4B-465E-9CEC-AE49137D88E8}" type="sibTrans" cxnId="{EFA1C857-FB74-4E2F-A846-679ABBA3DA8C}">
      <dgm:prSet/>
      <dgm:spPr/>
      <dgm:t>
        <a:bodyPr/>
        <a:lstStyle/>
        <a:p>
          <a:endParaRPr lang="en-US" sz="2000">
            <a:latin typeface="Times New Roman" panose="02020603050405020304" pitchFamily="18" charset="0"/>
            <a:cs typeface="Times New Roman" panose="02020603050405020304" pitchFamily="18" charset="0"/>
          </a:endParaRPr>
        </a:p>
      </dgm:t>
    </dgm:pt>
    <dgm:pt modelId="{8EDA3142-BBC3-4F01-86A0-B66FF31FCE1B}">
      <dgm:prSet phldrT="[Text]" custT="1"/>
      <dgm:spPr>
        <a:solidFill>
          <a:srgbClr val="FFFF00"/>
        </a:solidFill>
      </dgm:spPr>
      <dgm:t>
        <a:bodyPr/>
        <a:lstStyle/>
        <a:p>
          <a:r>
            <a:rPr lang="en-US" sz="2000" smtClean="0">
              <a:latin typeface="Times New Roman" panose="02020603050405020304" pitchFamily="18" charset="0"/>
              <a:cs typeface="Times New Roman" panose="02020603050405020304" pitchFamily="18" charset="0"/>
            </a:rPr>
            <a:t>Từ kết quả </a:t>
          </a:r>
          <a:r>
            <a:rPr lang="en-US" sz="2000" b="1" smtClean="0">
              <a:latin typeface="Times New Roman" panose="02020603050405020304" pitchFamily="18" charset="0"/>
              <a:cs typeface="Times New Roman" panose="02020603050405020304" pitchFamily="18" charset="0"/>
            </a:rPr>
            <a:t>ngưỡng </a:t>
          </a:r>
          <a:r>
            <a:rPr lang="en-US" sz="2000" b="0" smtClean="0">
              <a:latin typeface="Times New Roman" panose="02020603050405020304" pitchFamily="18" charset="0"/>
              <a:cs typeface="Times New Roman" panose="02020603050405020304" pitchFamily="18" charset="0"/>
            </a:rPr>
            <a:t>của</a:t>
          </a:r>
          <a:r>
            <a:rPr lang="en-US" sz="2000" b="1" smtClean="0">
              <a:latin typeface="Times New Roman" panose="02020603050405020304" pitchFamily="18" charset="0"/>
              <a:cs typeface="Times New Roman" panose="02020603050405020304" pitchFamily="18" charset="0"/>
            </a:rPr>
            <a:t> thử nghiệm 6</a:t>
          </a:r>
          <a:r>
            <a:rPr lang="en-US" sz="2000" smtClean="0">
              <a:latin typeface="Times New Roman" panose="02020603050405020304" pitchFamily="18" charset="0"/>
              <a:cs typeface="Times New Roman" panose="02020603050405020304" pitchFamily="18" charset="0"/>
            </a:rPr>
            <a:t> ta đo độ tương tự giữa xét về mặt hình thức và ngữ nghĩa</a:t>
          </a:r>
          <a:endParaRPr lang="en-US" sz="2000">
            <a:latin typeface="Times New Roman" panose="02020603050405020304" pitchFamily="18" charset="0"/>
            <a:cs typeface="Times New Roman" panose="02020603050405020304" pitchFamily="18" charset="0"/>
          </a:endParaRPr>
        </a:p>
      </dgm:t>
    </dgm:pt>
    <dgm:pt modelId="{A1B5B648-817A-477D-AFCE-7432BB9AC0CB}" type="sibTrans" cxnId="{33F4573D-7354-4710-85E8-9D91563F55C9}">
      <dgm:prSet/>
      <dgm:spPr/>
      <dgm:t>
        <a:bodyPr/>
        <a:lstStyle/>
        <a:p>
          <a:endParaRPr lang="en-US" sz="2000">
            <a:latin typeface="Times New Roman" panose="02020603050405020304" pitchFamily="18" charset="0"/>
            <a:cs typeface="Times New Roman" panose="02020603050405020304" pitchFamily="18" charset="0"/>
          </a:endParaRPr>
        </a:p>
      </dgm:t>
    </dgm:pt>
    <dgm:pt modelId="{A413AB41-E918-4C90-8464-62423E537E48}" type="parTrans" cxnId="{33F4573D-7354-4710-85E8-9D91563F55C9}">
      <dgm:prSet/>
      <dgm:spPr/>
      <dgm:t>
        <a:bodyPr/>
        <a:lstStyle/>
        <a:p>
          <a:endParaRPr lang="en-US" sz="2000">
            <a:latin typeface="Times New Roman" panose="02020603050405020304" pitchFamily="18" charset="0"/>
            <a:cs typeface="Times New Roman" panose="02020603050405020304" pitchFamily="18" charset="0"/>
          </a:endParaRPr>
        </a:p>
      </dgm:t>
    </dgm:pt>
    <dgm:pt modelId="{F5D9A5AE-0C1E-447B-ADFA-ADE881818271}">
      <dgm:prSet phldrT="[Text]" custT="1"/>
      <dgm:spPr>
        <a:solidFill>
          <a:schemeClr val="bg1">
            <a:lumMod val="95000"/>
          </a:schemeClr>
        </a:solidFill>
      </dgm:spPr>
      <dgm:t>
        <a:bodyPr/>
        <a:lstStyle/>
        <a:p>
          <a:r>
            <a:rPr lang="en-US" sz="2000" smtClean="0">
              <a:latin typeface="Times New Roman" panose="02020603050405020304" pitchFamily="18" charset="0"/>
              <a:cs typeface="Times New Roman" panose="02020603050405020304" pitchFamily="18" charset="0"/>
            </a:rPr>
            <a:t>Phương pháp sử dụng:</a:t>
          </a:r>
          <a:endParaRPr lang="en-US" sz="2000">
            <a:latin typeface="Times New Roman" panose="02020603050405020304" pitchFamily="18" charset="0"/>
            <a:cs typeface="Times New Roman" panose="02020603050405020304" pitchFamily="18" charset="0"/>
          </a:endParaRPr>
        </a:p>
      </dgm:t>
    </dgm:pt>
    <dgm:pt modelId="{FB853D9A-9CC6-45F6-955A-575271E49700}" type="parTrans" cxnId="{481C90D4-0B7A-4A9C-88E7-E946E2E16C32}">
      <dgm:prSet/>
      <dgm:spPr/>
      <dgm:t>
        <a:bodyPr/>
        <a:lstStyle/>
        <a:p>
          <a:endParaRPr lang="en-US"/>
        </a:p>
      </dgm:t>
    </dgm:pt>
    <dgm:pt modelId="{7B1FFB67-DF1B-4885-8EAF-A7FCF9D8C529}" type="sibTrans" cxnId="{481C90D4-0B7A-4A9C-88E7-E946E2E16C32}">
      <dgm:prSet/>
      <dgm:spPr/>
      <dgm:t>
        <a:bodyPr/>
        <a:lstStyle/>
        <a:p>
          <a:endParaRPr lang="en-US"/>
        </a:p>
      </dgm:t>
    </dgm:pt>
    <dgm:pt modelId="{37FD354F-30F3-4393-B305-6776BACE257C}">
      <dgm:prSet phldrT="[Text]" custT="1"/>
      <dgm:spPr/>
      <dgm:t>
        <a:bodyPr/>
        <a:lstStyle/>
        <a:p>
          <a:r>
            <a:rPr lang="en-US" sz="2000" smtClean="0">
              <a:latin typeface="Times New Roman" panose="02020603050405020304" pitchFamily="18" charset="0"/>
              <a:cs typeface="Times New Roman" panose="02020603050405020304" pitchFamily="18" charset="0"/>
            </a:rPr>
            <a:t>Levenshtein 1-n</a:t>
          </a:r>
          <a:endParaRPr lang="en-US" sz="2000">
            <a:latin typeface="Times New Roman" panose="02020603050405020304" pitchFamily="18" charset="0"/>
            <a:cs typeface="Times New Roman" panose="02020603050405020304" pitchFamily="18" charset="0"/>
          </a:endParaRPr>
        </a:p>
      </dgm:t>
    </dgm:pt>
    <dgm:pt modelId="{F74B4253-5642-42C6-8949-CF379805F6BB}" type="parTrans" cxnId="{860095D6-3115-4A84-9720-1A52C93ADD8D}">
      <dgm:prSet/>
      <dgm:spPr>
        <a:ln w="66675">
          <a:solidFill>
            <a:srgbClr val="0070C0"/>
          </a:solidFill>
          <a:headEnd type="triangle"/>
        </a:ln>
      </dgm:spPr>
      <dgm:t>
        <a:bodyPr/>
        <a:lstStyle/>
        <a:p>
          <a:endParaRPr lang="en-US"/>
        </a:p>
      </dgm:t>
    </dgm:pt>
    <dgm:pt modelId="{AE5E96BD-049D-4907-80EA-49C80F99BF3F}" type="sibTrans" cxnId="{860095D6-3115-4A84-9720-1A52C93ADD8D}">
      <dgm:prSet/>
      <dgm:spPr/>
      <dgm:t>
        <a:bodyPr/>
        <a:lstStyle/>
        <a:p>
          <a:endParaRPr lang="en-US"/>
        </a:p>
      </dgm:t>
    </dgm:pt>
    <dgm:pt modelId="{B8E780C3-85C1-4EF3-9A01-B67ED6C1B851}">
      <dgm:prSet phldrT="[Text]" custT="1"/>
      <dgm:spPr/>
      <dgm:t>
        <a:bodyPr/>
        <a:lstStyle/>
        <a:p>
          <a:r>
            <a:rPr lang="en-US" sz="2000" smtClean="0">
              <a:latin typeface="Times New Roman" panose="02020603050405020304" pitchFamily="18" charset="0"/>
              <a:cs typeface="Times New Roman" panose="02020603050405020304" pitchFamily="18" charset="0"/>
            </a:rPr>
            <a:t>Word2Vec</a:t>
          </a:r>
          <a:endParaRPr lang="en-US" sz="2000">
            <a:latin typeface="Times New Roman" panose="02020603050405020304" pitchFamily="18" charset="0"/>
            <a:cs typeface="Times New Roman" panose="02020603050405020304" pitchFamily="18" charset="0"/>
          </a:endParaRPr>
        </a:p>
      </dgm:t>
    </dgm:pt>
    <dgm:pt modelId="{81E2407A-4180-4519-8680-624CE56606AE}" type="parTrans" cxnId="{21AB0BBD-C09A-4F76-954F-08533DCC63B3}">
      <dgm:prSet/>
      <dgm:spPr>
        <a:ln w="66675">
          <a:solidFill>
            <a:srgbClr val="0070C0"/>
          </a:solidFill>
          <a:headEnd type="triangle"/>
        </a:ln>
      </dgm:spPr>
      <dgm:t>
        <a:bodyPr/>
        <a:lstStyle/>
        <a:p>
          <a:endParaRPr lang="en-US"/>
        </a:p>
      </dgm:t>
    </dgm:pt>
    <dgm:pt modelId="{8251678E-9FDF-44A8-8171-D02CA49089C8}" type="sibTrans" cxnId="{21AB0BBD-C09A-4F76-954F-08533DCC63B3}">
      <dgm:prSet/>
      <dgm:spPr/>
      <dgm:t>
        <a:bodyPr/>
        <a:lstStyle/>
        <a:p>
          <a:endParaRPr lang="en-US"/>
        </a:p>
      </dgm:t>
    </dgm:pt>
    <dgm:pt modelId="{4F80462F-C1C2-4C34-A87B-226B647FB5B2}">
      <dgm:prSet phldrT="[Text]" custT="1"/>
      <dgm:spPr/>
      <dgm:t>
        <a:bodyPr/>
        <a:lstStyle/>
        <a:p>
          <a:r>
            <a:rPr lang="en-US" sz="2000" smtClean="0">
              <a:latin typeface="Times New Roman" panose="02020603050405020304" pitchFamily="18" charset="0"/>
              <a:cs typeface="Times New Roman" panose="02020603050405020304" pitchFamily="18" charset="0"/>
            </a:rPr>
            <a:t>Levenshtein 1-n</a:t>
          </a:r>
          <a:endParaRPr lang="en-US" sz="2000">
            <a:latin typeface="Times New Roman" panose="02020603050405020304" pitchFamily="18" charset="0"/>
            <a:cs typeface="Times New Roman" panose="02020603050405020304" pitchFamily="18" charset="0"/>
          </a:endParaRPr>
        </a:p>
      </dgm:t>
    </dgm:pt>
    <dgm:pt modelId="{582994D8-0058-4D96-9A53-C5D82703C40D}" type="parTrans" cxnId="{EBB8EE4C-C657-4662-A462-83BECFB1D441}">
      <dgm:prSet/>
      <dgm:spPr>
        <a:ln w="66675">
          <a:solidFill>
            <a:srgbClr val="0070C0"/>
          </a:solidFill>
          <a:headEnd type="triangle"/>
        </a:ln>
      </dgm:spPr>
      <dgm:t>
        <a:bodyPr/>
        <a:lstStyle/>
        <a:p>
          <a:endParaRPr lang="en-US"/>
        </a:p>
      </dgm:t>
    </dgm:pt>
    <dgm:pt modelId="{25F90DD0-8A40-4F42-A936-95D10099C517}" type="sibTrans" cxnId="{EBB8EE4C-C657-4662-A462-83BECFB1D441}">
      <dgm:prSet/>
      <dgm:spPr/>
      <dgm:t>
        <a:bodyPr/>
        <a:lstStyle/>
        <a:p>
          <a:endParaRPr lang="en-US"/>
        </a:p>
      </dgm:t>
    </dgm:pt>
    <dgm:pt modelId="{3051B6D7-9E36-4746-B93C-534F0F930509}" type="pres">
      <dgm:prSet presAssocID="{7E7FF31C-C259-45CD-B4A9-D6E7A7B09218}" presName="mainComposite" presStyleCnt="0">
        <dgm:presLayoutVars>
          <dgm:chPref val="1"/>
          <dgm:dir/>
          <dgm:animOne val="branch"/>
          <dgm:animLvl val="lvl"/>
          <dgm:resizeHandles val="exact"/>
        </dgm:presLayoutVars>
      </dgm:prSet>
      <dgm:spPr/>
      <dgm:t>
        <a:bodyPr/>
        <a:lstStyle/>
        <a:p>
          <a:endParaRPr lang="en-US"/>
        </a:p>
      </dgm:t>
    </dgm:pt>
    <dgm:pt modelId="{EBB63A8A-2D60-4C21-9CFE-F0CDF5D18C7B}" type="pres">
      <dgm:prSet presAssocID="{7E7FF31C-C259-45CD-B4A9-D6E7A7B09218}" presName="hierFlow" presStyleCnt="0"/>
      <dgm:spPr/>
    </dgm:pt>
    <dgm:pt modelId="{8F1C566D-D63D-4ACE-9223-23F582A22DFD}" type="pres">
      <dgm:prSet presAssocID="{7E7FF31C-C259-45CD-B4A9-D6E7A7B09218}" presName="firstBuf" presStyleCnt="0"/>
      <dgm:spPr/>
    </dgm:pt>
    <dgm:pt modelId="{AA6B732B-EEE8-4241-A47A-CCF11BC81D62}" type="pres">
      <dgm:prSet presAssocID="{7E7FF31C-C259-45CD-B4A9-D6E7A7B09218}" presName="hierChild1" presStyleCnt="0">
        <dgm:presLayoutVars>
          <dgm:chPref val="1"/>
          <dgm:animOne val="branch"/>
          <dgm:animLvl val="lvl"/>
        </dgm:presLayoutVars>
      </dgm:prSet>
      <dgm:spPr/>
    </dgm:pt>
    <dgm:pt modelId="{5E63FCF3-6C12-4A22-951C-071B2C17A30B}" type="pres">
      <dgm:prSet presAssocID="{EB48F924-3F70-4B45-91A3-A04AF935A995}" presName="Name17" presStyleCnt="0"/>
      <dgm:spPr/>
    </dgm:pt>
    <dgm:pt modelId="{AAB4592F-8684-42D2-898B-4A8A8F7E708F}" type="pres">
      <dgm:prSet presAssocID="{EB48F924-3F70-4B45-91A3-A04AF935A995}" presName="level1Shape" presStyleLbl="node0" presStyleIdx="0" presStyleCnt="1">
        <dgm:presLayoutVars>
          <dgm:chPref val="3"/>
        </dgm:presLayoutVars>
      </dgm:prSet>
      <dgm:spPr/>
      <dgm:t>
        <a:bodyPr/>
        <a:lstStyle/>
        <a:p>
          <a:endParaRPr lang="en-US"/>
        </a:p>
      </dgm:t>
    </dgm:pt>
    <dgm:pt modelId="{D14F60BF-07F7-46F7-9697-B85239310FB4}" type="pres">
      <dgm:prSet presAssocID="{EB48F924-3F70-4B45-91A3-A04AF935A995}" presName="hierChild2" presStyleCnt="0"/>
      <dgm:spPr/>
    </dgm:pt>
    <dgm:pt modelId="{76B0BBB9-BBB7-4237-B39D-AD69E1097A88}" type="pres">
      <dgm:prSet presAssocID="{2DD9E4F4-81C6-45EC-A2F3-A96CACC47980}" presName="Name25" presStyleLbl="parChTrans1D2" presStyleIdx="0" presStyleCnt="2"/>
      <dgm:spPr/>
      <dgm:t>
        <a:bodyPr/>
        <a:lstStyle/>
        <a:p>
          <a:endParaRPr lang="en-US"/>
        </a:p>
      </dgm:t>
    </dgm:pt>
    <dgm:pt modelId="{B07EF16C-6C0A-49FF-9BCA-C2C62CF558C0}" type="pres">
      <dgm:prSet presAssocID="{2DD9E4F4-81C6-45EC-A2F3-A96CACC47980}" presName="connTx" presStyleLbl="parChTrans1D2" presStyleIdx="0" presStyleCnt="2"/>
      <dgm:spPr/>
      <dgm:t>
        <a:bodyPr/>
        <a:lstStyle/>
        <a:p>
          <a:endParaRPr lang="en-US"/>
        </a:p>
      </dgm:t>
    </dgm:pt>
    <dgm:pt modelId="{A01B2DF8-2EE9-4F37-A331-669890898A01}" type="pres">
      <dgm:prSet presAssocID="{B3CB12C2-1CF4-4EFA-85AE-0AAD2F2DAE34}" presName="Name30" presStyleCnt="0"/>
      <dgm:spPr/>
    </dgm:pt>
    <dgm:pt modelId="{6C76BC3E-61DD-4DB2-B279-3FC7AAE8F091}" type="pres">
      <dgm:prSet presAssocID="{B3CB12C2-1CF4-4EFA-85AE-0AAD2F2DAE34}" presName="level2Shape" presStyleLbl="node2" presStyleIdx="0" presStyleCnt="2"/>
      <dgm:spPr/>
      <dgm:t>
        <a:bodyPr/>
        <a:lstStyle/>
        <a:p>
          <a:endParaRPr lang="en-US"/>
        </a:p>
      </dgm:t>
    </dgm:pt>
    <dgm:pt modelId="{275450F8-6633-446F-B7C3-765018F0E018}" type="pres">
      <dgm:prSet presAssocID="{B3CB12C2-1CF4-4EFA-85AE-0AAD2F2DAE34}" presName="hierChild3" presStyleCnt="0"/>
      <dgm:spPr/>
    </dgm:pt>
    <dgm:pt modelId="{46D291AF-8568-49A0-9E43-37530C983A72}" type="pres">
      <dgm:prSet presAssocID="{582994D8-0058-4D96-9A53-C5D82703C40D}" presName="Name25" presStyleLbl="parChTrans1D3" presStyleIdx="0" presStyleCnt="3"/>
      <dgm:spPr/>
      <dgm:t>
        <a:bodyPr/>
        <a:lstStyle/>
        <a:p>
          <a:endParaRPr lang="en-US"/>
        </a:p>
      </dgm:t>
    </dgm:pt>
    <dgm:pt modelId="{49DCD724-F872-4C6B-9FED-019040FC38D8}" type="pres">
      <dgm:prSet presAssocID="{582994D8-0058-4D96-9A53-C5D82703C40D}" presName="connTx" presStyleLbl="parChTrans1D3" presStyleIdx="0" presStyleCnt="3"/>
      <dgm:spPr/>
      <dgm:t>
        <a:bodyPr/>
        <a:lstStyle/>
        <a:p>
          <a:endParaRPr lang="en-US"/>
        </a:p>
      </dgm:t>
    </dgm:pt>
    <dgm:pt modelId="{A0C21913-D4A5-4471-B303-2CD36F0917BF}" type="pres">
      <dgm:prSet presAssocID="{4F80462F-C1C2-4C34-A87B-226B647FB5B2}" presName="Name30" presStyleCnt="0"/>
      <dgm:spPr/>
    </dgm:pt>
    <dgm:pt modelId="{B9A570CF-E3EC-4EEC-9054-0D50FB2637BF}" type="pres">
      <dgm:prSet presAssocID="{4F80462F-C1C2-4C34-A87B-226B647FB5B2}" presName="level2Shape" presStyleLbl="node3" presStyleIdx="0" presStyleCnt="3"/>
      <dgm:spPr/>
      <dgm:t>
        <a:bodyPr/>
        <a:lstStyle/>
        <a:p>
          <a:endParaRPr lang="en-US"/>
        </a:p>
      </dgm:t>
    </dgm:pt>
    <dgm:pt modelId="{D2B4FE40-C09B-4C42-B02F-B283A6BCA634}" type="pres">
      <dgm:prSet presAssocID="{4F80462F-C1C2-4C34-A87B-226B647FB5B2}" presName="hierChild3" presStyleCnt="0"/>
      <dgm:spPr/>
    </dgm:pt>
    <dgm:pt modelId="{69B3F389-1C07-4B7E-9481-5A5EEA325DB1}" type="pres">
      <dgm:prSet presAssocID="{1224EC58-9F78-414E-8FAE-6E1B22E32F9F}" presName="Name25" presStyleLbl="parChTrans1D2" presStyleIdx="1" presStyleCnt="2"/>
      <dgm:spPr/>
      <dgm:t>
        <a:bodyPr/>
        <a:lstStyle/>
        <a:p>
          <a:endParaRPr lang="en-US"/>
        </a:p>
      </dgm:t>
    </dgm:pt>
    <dgm:pt modelId="{18975D23-85BB-4662-BCF7-08A23EDD5158}" type="pres">
      <dgm:prSet presAssocID="{1224EC58-9F78-414E-8FAE-6E1B22E32F9F}" presName="connTx" presStyleLbl="parChTrans1D2" presStyleIdx="1" presStyleCnt="2"/>
      <dgm:spPr/>
      <dgm:t>
        <a:bodyPr/>
        <a:lstStyle/>
        <a:p>
          <a:endParaRPr lang="en-US"/>
        </a:p>
      </dgm:t>
    </dgm:pt>
    <dgm:pt modelId="{833AAAE1-F2C4-4FF1-B7D3-DA53607C92D1}" type="pres">
      <dgm:prSet presAssocID="{9C05FD94-2826-4E56-BC24-BCBFB69EFAEE}" presName="Name30" presStyleCnt="0"/>
      <dgm:spPr/>
    </dgm:pt>
    <dgm:pt modelId="{B0094AAB-AB53-4EDD-84FD-DCD21828EEBD}" type="pres">
      <dgm:prSet presAssocID="{9C05FD94-2826-4E56-BC24-BCBFB69EFAEE}" presName="level2Shape" presStyleLbl="node2" presStyleIdx="1" presStyleCnt="2"/>
      <dgm:spPr/>
      <dgm:t>
        <a:bodyPr/>
        <a:lstStyle/>
        <a:p>
          <a:endParaRPr lang="en-US"/>
        </a:p>
      </dgm:t>
    </dgm:pt>
    <dgm:pt modelId="{2661D654-7372-42A8-B1E3-EC94465EC7EB}" type="pres">
      <dgm:prSet presAssocID="{9C05FD94-2826-4E56-BC24-BCBFB69EFAEE}" presName="hierChild3" presStyleCnt="0"/>
      <dgm:spPr/>
    </dgm:pt>
    <dgm:pt modelId="{E13F12F8-0D93-4C5D-A386-8E8305F9BDE9}" type="pres">
      <dgm:prSet presAssocID="{F74B4253-5642-42C6-8949-CF379805F6BB}" presName="Name25" presStyleLbl="parChTrans1D3" presStyleIdx="1" presStyleCnt="3"/>
      <dgm:spPr/>
      <dgm:t>
        <a:bodyPr/>
        <a:lstStyle/>
        <a:p>
          <a:endParaRPr lang="en-US"/>
        </a:p>
      </dgm:t>
    </dgm:pt>
    <dgm:pt modelId="{97D88C45-BFD3-4DA0-9950-9A479180302F}" type="pres">
      <dgm:prSet presAssocID="{F74B4253-5642-42C6-8949-CF379805F6BB}" presName="connTx" presStyleLbl="parChTrans1D3" presStyleIdx="1" presStyleCnt="3"/>
      <dgm:spPr/>
      <dgm:t>
        <a:bodyPr/>
        <a:lstStyle/>
        <a:p>
          <a:endParaRPr lang="en-US"/>
        </a:p>
      </dgm:t>
    </dgm:pt>
    <dgm:pt modelId="{8C636AFF-7A18-49EF-8858-EE85FC6F6BE6}" type="pres">
      <dgm:prSet presAssocID="{37FD354F-30F3-4393-B305-6776BACE257C}" presName="Name30" presStyleCnt="0"/>
      <dgm:spPr/>
    </dgm:pt>
    <dgm:pt modelId="{7CC23C4F-EA54-4BEE-9E6D-8119425777A5}" type="pres">
      <dgm:prSet presAssocID="{37FD354F-30F3-4393-B305-6776BACE257C}" presName="level2Shape" presStyleLbl="node3" presStyleIdx="1" presStyleCnt="3"/>
      <dgm:spPr/>
      <dgm:t>
        <a:bodyPr/>
        <a:lstStyle/>
        <a:p>
          <a:endParaRPr lang="en-US"/>
        </a:p>
      </dgm:t>
    </dgm:pt>
    <dgm:pt modelId="{75892AD5-0D87-4739-B3F5-A8B90A6D57F0}" type="pres">
      <dgm:prSet presAssocID="{37FD354F-30F3-4393-B305-6776BACE257C}" presName="hierChild3" presStyleCnt="0"/>
      <dgm:spPr/>
    </dgm:pt>
    <dgm:pt modelId="{0EA1F4EA-58F4-4CFC-A11D-1F3E866F1788}" type="pres">
      <dgm:prSet presAssocID="{81E2407A-4180-4519-8680-624CE56606AE}" presName="Name25" presStyleLbl="parChTrans1D3" presStyleIdx="2" presStyleCnt="3"/>
      <dgm:spPr/>
      <dgm:t>
        <a:bodyPr/>
        <a:lstStyle/>
        <a:p>
          <a:endParaRPr lang="en-US"/>
        </a:p>
      </dgm:t>
    </dgm:pt>
    <dgm:pt modelId="{80792AC4-135C-4D7D-B89D-4F540E972FC0}" type="pres">
      <dgm:prSet presAssocID="{81E2407A-4180-4519-8680-624CE56606AE}" presName="connTx" presStyleLbl="parChTrans1D3" presStyleIdx="2" presStyleCnt="3"/>
      <dgm:spPr/>
      <dgm:t>
        <a:bodyPr/>
        <a:lstStyle/>
        <a:p>
          <a:endParaRPr lang="en-US"/>
        </a:p>
      </dgm:t>
    </dgm:pt>
    <dgm:pt modelId="{5F4F0A05-A67F-489F-9FB5-2878568E2AFF}" type="pres">
      <dgm:prSet presAssocID="{B8E780C3-85C1-4EF3-9A01-B67ED6C1B851}" presName="Name30" presStyleCnt="0"/>
      <dgm:spPr/>
    </dgm:pt>
    <dgm:pt modelId="{115EB216-9ADB-42A7-8D51-19B9FA3870BF}" type="pres">
      <dgm:prSet presAssocID="{B8E780C3-85C1-4EF3-9A01-B67ED6C1B851}" presName="level2Shape" presStyleLbl="node3" presStyleIdx="2" presStyleCnt="3"/>
      <dgm:spPr/>
      <dgm:t>
        <a:bodyPr/>
        <a:lstStyle/>
        <a:p>
          <a:endParaRPr lang="en-US"/>
        </a:p>
      </dgm:t>
    </dgm:pt>
    <dgm:pt modelId="{A44F7839-7982-4A51-8DC2-3C6DC0757381}" type="pres">
      <dgm:prSet presAssocID="{B8E780C3-85C1-4EF3-9A01-B67ED6C1B851}" presName="hierChild3" presStyleCnt="0"/>
      <dgm:spPr/>
    </dgm:pt>
    <dgm:pt modelId="{002CFD60-A2CC-4179-9C92-9D1B7A4BB000}" type="pres">
      <dgm:prSet presAssocID="{7E7FF31C-C259-45CD-B4A9-D6E7A7B09218}" presName="bgShapesFlow" presStyleCnt="0"/>
      <dgm:spPr/>
    </dgm:pt>
    <dgm:pt modelId="{00616034-7AB1-4940-9126-9B3C29F1713E}" type="pres">
      <dgm:prSet presAssocID="{97F3267C-FCA2-4D8F-9C20-4A658C8CD05A}" presName="rectComp" presStyleCnt="0"/>
      <dgm:spPr/>
    </dgm:pt>
    <dgm:pt modelId="{25CBBAF1-FF00-4747-AE8E-908CDDAE331C}" type="pres">
      <dgm:prSet presAssocID="{97F3267C-FCA2-4D8F-9C20-4A658C8CD05A}" presName="bgRect" presStyleLbl="bgShp" presStyleIdx="0" presStyleCnt="3"/>
      <dgm:spPr/>
      <dgm:t>
        <a:bodyPr/>
        <a:lstStyle/>
        <a:p>
          <a:endParaRPr lang="en-US"/>
        </a:p>
      </dgm:t>
    </dgm:pt>
    <dgm:pt modelId="{3A2D8562-9411-4E6D-8E34-50875534BC66}" type="pres">
      <dgm:prSet presAssocID="{97F3267C-FCA2-4D8F-9C20-4A658C8CD05A}" presName="bgRectTx" presStyleLbl="bgShp" presStyleIdx="0" presStyleCnt="3">
        <dgm:presLayoutVars>
          <dgm:bulletEnabled val="1"/>
        </dgm:presLayoutVars>
      </dgm:prSet>
      <dgm:spPr/>
      <dgm:t>
        <a:bodyPr/>
        <a:lstStyle/>
        <a:p>
          <a:endParaRPr lang="en-US"/>
        </a:p>
      </dgm:t>
    </dgm:pt>
    <dgm:pt modelId="{A8348D7E-3054-413B-A758-700606965963}" type="pres">
      <dgm:prSet presAssocID="{97F3267C-FCA2-4D8F-9C20-4A658C8CD05A}" presName="spComp" presStyleCnt="0"/>
      <dgm:spPr/>
    </dgm:pt>
    <dgm:pt modelId="{E8F6C8A6-C92E-4F5B-88A7-E02335BA1A7B}" type="pres">
      <dgm:prSet presAssocID="{97F3267C-FCA2-4D8F-9C20-4A658C8CD05A}" presName="hSp" presStyleCnt="0"/>
      <dgm:spPr/>
    </dgm:pt>
    <dgm:pt modelId="{FEA3A757-EF0B-49E7-8FCC-F896B1828E72}" type="pres">
      <dgm:prSet presAssocID="{8EDA3142-BBC3-4F01-86A0-B66FF31FCE1B}" presName="rectComp" presStyleCnt="0"/>
      <dgm:spPr/>
    </dgm:pt>
    <dgm:pt modelId="{7969E222-13E3-4D8D-B67A-376104F95A16}" type="pres">
      <dgm:prSet presAssocID="{8EDA3142-BBC3-4F01-86A0-B66FF31FCE1B}" presName="bgRect" presStyleLbl="bgShp" presStyleIdx="1" presStyleCnt="3"/>
      <dgm:spPr/>
      <dgm:t>
        <a:bodyPr/>
        <a:lstStyle/>
        <a:p>
          <a:endParaRPr lang="en-US"/>
        </a:p>
      </dgm:t>
    </dgm:pt>
    <dgm:pt modelId="{48F2A9E2-FAEE-4DE4-A692-E0F98E52547A}" type="pres">
      <dgm:prSet presAssocID="{8EDA3142-BBC3-4F01-86A0-B66FF31FCE1B}" presName="bgRectTx" presStyleLbl="bgShp" presStyleIdx="1" presStyleCnt="3">
        <dgm:presLayoutVars>
          <dgm:bulletEnabled val="1"/>
        </dgm:presLayoutVars>
      </dgm:prSet>
      <dgm:spPr/>
      <dgm:t>
        <a:bodyPr/>
        <a:lstStyle/>
        <a:p>
          <a:endParaRPr lang="en-US"/>
        </a:p>
      </dgm:t>
    </dgm:pt>
    <dgm:pt modelId="{721C71CE-99C0-4127-8BDA-DFA773E8D443}" type="pres">
      <dgm:prSet presAssocID="{8EDA3142-BBC3-4F01-86A0-B66FF31FCE1B}" presName="spComp" presStyleCnt="0"/>
      <dgm:spPr/>
    </dgm:pt>
    <dgm:pt modelId="{39C49BFD-148E-4A1B-98F5-3FBCC6E56588}" type="pres">
      <dgm:prSet presAssocID="{8EDA3142-BBC3-4F01-86A0-B66FF31FCE1B}" presName="hSp" presStyleCnt="0"/>
      <dgm:spPr/>
    </dgm:pt>
    <dgm:pt modelId="{2C5DCC8B-8219-4BBF-832D-385B75C7255D}" type="pres">
      <dgm:prSet presAssocID="{F5D9A5AE-0C1E-447B-ADFA-ADE881818271}" presName="rectComp" presStyleCnt="0"/>
      <dgm:spPr/>
    </dgm:pt>
    <dgm:pt modelId="{34D12B8C-0C94-40A3-8D2F-FA33178DD321}" type="pres">
      <dgm:prSet presAssocID="{F5D9A5AE-0C1E-447B-ADFA-ADE881818271}" presName="bgRect" presStyleLbl="bgShp" presStyleIdx="2" presStyleCnt="3"/>
      <dgm:spPr/>
      <dgm:t>
        <a:bodyPr/>
        <a:lstStyle/>
        <a:p>
          <a:endParaRPr lang="en-US"/>
        </a:p>
      </dgm:t>
    </dgm:pt>
    <dgm:pt modelId="{A20E3DB8-4102-443D-A168-B1E5DEAE7B71}" type="pres">
      <dgm:prSet presAssocID="{F5D9A5AE-0C1E-447B-ADFA-ADE881818271}" presName="bgRectTx" presStyleLbl="bgShp" presStyleIdx="2" presStyleCnt="3">
        <dgm:presLayoutVars>
          <dgm:bulletEnabled val="1"/>
        </dgm:presLayoutVars>
      </dgm:prSet>
      <dgm:spPr/>
      <dgm:t>
        <a:bodyPr/>
        <a:lstStyle/>
        <a:p>
          <a:endParaRPr lang="en-US"/>
        </a:p>
      </dgm:t>
    </dgm:pt>
  </dgm:ptLst>
  <dgm:cxnLst>
    <dgm:cxn modelId="{81542734-D7E7-4177-8941-41966B9B8546}" type="presOf" srcId="{F74B4253-5642-42C6-8949-CF379805F6BB}" destId="{E13F12F8-0D93-4C5D-A386-8E8305F9BDE9}" srcOrd="0" destOrd="0" presId="urn:microsoft.com/office/officeart/2005/8/layout/hierarchy5"/>
    <dgm:cxn modelId="{86F7206D-50F3-473E-B8F5-B0F02E3E81B6}" type="presOf" srcId="{4F80462F-C1C2-4C34-A87B-226B647FB5B2}" destId="{B9A570CF-E3EC-4EEC-9054-0D50FB2637BF}" srcOrd="0" destOrd="0" presId="urn:microsoft.com/office/officeart/2005/8/layout/hierarchy5"/>
    <dgm:cxn modelId="{29F6A439-E248-44A0-8A14-B1B713561ED7}" type="presOf" srcId="{9C05FD94-2826-4E56-BC24-BCBFB69EFAEE}" destId="{B0094AAB-AB53-4EDD-84FD-DCD21828EEBD}" srcOrd="0" destOrd="0" presId="urn:microsoft.com/office/officeart/2005/8/layout/hierarchy5"/>
    <dgm:cxn modelId="{47F08D06-82C7-499C-9FCB-27FA7431877F}" type="presOf" srcId="{8EDA3142-BBC3-4F01-86A0-B66FF31FCE1B}" destId="{7969E222-13E3-4D8D-B67A-376104F95A16}" srcOrd="0" destOrd="0" presId="urn:microsoft.com/office/officeart/2005/8/layout/hierarchy5"/>
    <dgm:cxn modelId="{2D937D19-9B01-4535-8DCA-BB491D24FF53}" type="presOf" srcId="{2DD9E4F4-81C6-45EC-A2F3-A96CACC47980}" destId="{76B0BBB9-BBB7-4237-B39D-AD69E1097A88}" srcOrd="0" destOrd="0" presId="urn:microsoft.com/office/officeart/2005/8/layout/hierarchy5"/>
    <dgm:cxn modelId="{ECA8A52F-0023-4C84-BE21-A233BA49A1ED}" srcId="{EB48F924-3F70-4B45-91A3-A04AF935A995}" destId="{9C05FD94-2826-4E56-BC24-BCBFB69EFAEE}" srcOrd="1" destOrd="0" parTransId="{1224EC58-9F78-414E-8FAE-6E1B22E32F9F}" sibTransId="{6602311E-9560-4D3A-A598-0C6DBA8F131E}"/>
    <dgm:cxn modelId="{C448E4F0-19B2-4635-A033-EFD1EF061DEF}" type="presOf" srcId="{B3CB12C2-1CF4-4EFA-85AE-0AAD2F2DAE34}" destId="{6C76BC3E-61DD-4DB2-B279-3FC7AAE8F091}" srcOrd="0" destOrd="0" presId="urn:microsoft.com/office/officeart/2005/8/layout/hierarchy5"/>
    <dgm:cxn modelId="{EA9D0502-4F3A-4369-886E-1DEE1561387F}" type="presOf" srcId="{97F3267C-FCA2-4D8F-9C20-4A658C8CD05A}" destId="{25CBBAF1-FF00-4747-AE8E-908CDDAE331C}" srcOrd="0" destOrd="0" presId="urn:microsoft.com/office/officeart/2005/8/layout/hierarchy5"/>
    <dgm:cxn modelId="{B28723C2-9126-4A7F-A7FA-0374683D9452}" type="presOf" srcId="{7E7FF31C-C259-45CD-B4A9-D6E7A7B09218}" destId="{3051B6D7-9E36-4746-B93C-534F0F930509}" srcOrd="0" destOrd="0" presId="urn:microsoft.com/office/officeart/2005/8/layout/hierarchy5"/>
    <dgm:cxn modelId="{427630AD-DD5B-4B98-AE40-120E56E738AA}" type="presOf" srcId="{1224EC58-9F78-414E-8FAE-6E1B22E32F9F}" destId="{69B3F389-1C07-4B7E-9481-5A5EEA325DB1}" srcOrd="0" destOrd="0" presId="urn:microsoft.com/office/officeart/2005/8/layout/hierarchy5"/>
    <dgm:cxn modelId="{EBB8EE4C-C657-4662-A462-83BECFB1D441}" srcId="{B3CB12C2-1CF4-4EFA-85AE-0AAD2F2DAE34}" destId="{4F80462F-C1C2-4C34-A87B-226B647FB5B2}" srcOrd="0" destOrd="0" parTransId="{582994D8-0058-4D96-9A53-C5D82703C40D}" sibTransId="{25F90DD0-8A40-4F42-A936-95D10099C517}"/>
    <dgm:cxn modelId="{6C031E82-C06C-4E9D-9654-FD22DEA3A9B9}" type="presOf" srcId="{F74B4253-5642-42C6-8949-CF379805F6BB}" destId="{97D88C45-BFD3-4DA0-9950-9A479180302F}" srcOrd="1" destOrd="0" presId="urn:microsoft.com/office/officeart/2005/8/layout/hierarchy5"/>
    <dgm:cxn modelId="{24E8B9FC-7159-4356-8530-DA0597E867AC}" type="presOf" srcId="{1224EC58-9F78-414E-8FAE-6E1B22E32F9F}" destId="{18975D23-85BB-4662-BCF7-08A23EDD5158}" srcOrd="1" destOrd="0" presId="urn:microsoft.com/office/officeart/2005/8/layout/hierarchy5"/>
    <dgm:cxn modelId="{481C90D4-0B7A-4A9C-88E7-E946E2E16C32}" srcId="{7E7FF31C-C259-45CD-B4A9-D6E7A7B09218}" destId="{F5D9A5AE-0C1E-447B-ADFA-ADE881818271}" srcOrd="3" destOrd="0" parTransId="{FB853D9A-9CC6-45F6-955A-575271E49700}" sibTransId="{7B1FFB67-DF1B-4885-8EAF-A7FCF9D8C529}"/>
    <dgm:cxn modelId="{4B6EFC2E-9606-4B1F-849C-E369C17AD265}" type="presOf" srcId="{F5D9A5AE-0C1E-447B-ADFA-ADE881818271}" destId="{34D12B8C-0C94-40A3-8D2F-FA33178DD321}" srcOrd="0" destOrd="0" presId="urn:microsoft.com/office/officeart/2005/8/layout/hierarchy5"/>
    <dgm:cxn modelId="{EFA1C857-FB74-4E2F-A846-679ABBA3DA8C}" srcId="{7E7FF31C-C259-45CD-B4A9-D6E7A7B09218}" destId="{97F3267C-FCA2-4D8F-9C20-4A658C8CD05A}" srcOrd="1" destOrd="0" parTransId="{D2F17197-9D5B-46A9-BDC9-19F4572723E0}" sibTransId="{FEB880C9-9F4B-465E-9CEC-AE49137D88E8}"/>
    <dgm:cxn modelId="{F99AC3A5-9207-447E-A242-B6D98F1D7939}" type="presOf" srcId="{81E2407A-4180-4519-8680-624CE56606AE}" destId="{0EA1F4EA-58F4-4CFC-A11D-1F3E866F1788}" srcOrd="0" destOrd="0" presId="urn:microsoft.com/office/officeart/2005/8/layout/hierarchy5"/>
    <dgm:cxn modelId="{21AB0BBD-C09A-4F76-954F-08533DCC63B3}" srcId="{9C05FD94-2826-4E56-BC24-BCBFB69EFAEE}" destId="{B8E780C3-85C1-4EF3-9A01-B67ED6C1B851}" srcOrd="1" destOrd="0" parTransId="{81E2407A-4180-4519-8680-624CE56606AE}" sibTransId="{8251678E-9FDF-44A8-8171-D02CA49089C8}"/>
    <dgm:cxn modelId="{33F4573D-7354-4710-85E8-9D91563F55C9}" srcId="{7E7FF31C-C259-45CD-B4A9-D6E7A7B09218}" destId="{8EDA3142-BBC3-4F01-86A0-B66FF31FCE1B}" srcOrd="2" destOrd="0" parTransId="{A413AB41-E918-4C90-8464-62423E537E48}" sibTransId="{A1B5B648-817A-477D-AFCE-7432BB9AC0CB}"/>
    <dgm:cxn modelId="{8EAA364F-BEF9-4725-BABD-E9793BEF991F}" type="presOf" srcId="{B8E780C3-85C1-4EF3-9A01-B67ED6C1B851}" destId="{115EB216-9ADB-42A7-8D51-19B9FA3870BF}" srcOrd="0" destOrd="0" presId="urn:microsoft.com/office/officeart/2005/8/layout/hierarchy5"/>
    <dgm:cxn modelId="{7A3E5531-D9D5-42AB-8374-93F737883413}" srcId="{EB48F924-3F70-4B45-91A3-A04AF935A995}" destId="{B3CB12C2-1CF4-4EFA-85AE-0AAD2F2DAE34}" srcOrd="0" destOrd="0" parTransId="{2DD9E4F4-81C6-45EC-A2F3-A96CACC47980}" sibTransId="{DCD40021-F657-452D-8730-CA37096152C7}"/>
    <dgm:cxn modelId="{E32CE007-13E6-4359-A104-82AD0E3E1C8B}" type="presOf" srcId="{F5D9A5AE-0C1E-447B-ADFA-ADE881818271}" destId="{A20E3DB8-4102-443D-A168-B1E5DEAE7B71}" srcOrd="1" destOrd="0" presId="urn:microsoft.com/office/officeart/2005/8/layout/hierarchy5"/>
    <dgm:cxn modelId="{860095D6-3115-4A84-9720-1A52C93ADD8D}" srcId="{9C05FD94-2826-4E56-BC24-BCBFB69EFAEE}" destId="{37FD354F-30F3-4393-B305-6776BACE257C}" srcOrd="0" destOrd="0" parTransId="{F74B4253-5642-42C6-8949-CF379805F6BB}" sibTransId="{AE5E96BD-049D-4907-80EA-49C80F99BF3F}"/>
    <dgm:cxn modelId="{23E7D249-C3D0-4765-B0C2-02A52DB00E7D}" srcId="{7E7FF31C-C259-45CD-B4A9-D6E7A7B09218}" destId="{EB48F924-3F70-4B45-91A3-A04AF935A995}" srcOrd="0" destOrd="0" parTransId="{3EABF4C6-D451-488F-9521-E288B5FDFB48}" sibTransId="{76A1191A-C813-4904-BFEB-DF6611336647}"/>
    <dgm:cxn modelId="{E195E137-C977-480C-BB1D-845470C40C92}" type="presOf" srcId="{37FD354F-30F3-4393-B305-6776BACE257C}" destId="{7CC23C4F-EA54-4BEE-9E6D-8119425777A5}" srcOrd="0" destOrd="0" presId="urn:microsoft.com/office/officeart/2005/8/layout/hierarchy5"/>
    <dgm:cxn modelId="{8ADFD81C-4EF4-426E-A9B8-E743F5744585}" type="presOf" srcId="{8EDA3142-BBC3-4F01-86A0-B66FF31FCE1B}" destId="{48F2A9E2-FAEE-4DE4-A692-E0F98E52547A}" srcOrd="1" destOrd="0" presId="urn:microsoft.com/office/officeart/2005/8/layout/hierarchy5"/>
    <dgm:cxn modelId="{611C264D-4AE2-4C69-BDE1-83E458E81A03}" type="presOf" srcId="{81E2407A-4180-4519-8680-624CE56606AE}" destId="{80792AC4-135C-4D7D-B89D-4F540E972FC0}" srcOrd="1" destOrd="0" presId="urn:microsoft.com/office/officeart/2005/8/layout/hierarchy5"/>
    <dgm:cxn modelId="{DD76DDD4-061A-43AB-85BD-ACD61658C799}" type="presOf" srcId="{2DD9E4F4-81C6-45EC-A2F3-A96CACC47980}" destId="{B07EF16C-6C0A-49FF-9BCA-C2C62CF558C0}" srcOrd="1" destOrd="0" presId="urn:microsoft.com/office/officeart/2005/8/layout/hierarchy5"/>
    <dgm:cxn modelId="{FBF7354C-B09D-435F-B831-88F7BEE3A568}" type="presOf" srcId="{97F3267C-FCA2-4D8F-9C20-4A658C8CD05A}" destId="{3A2D8562-9411-4E6D-8E34-50875534BC66}" srcOrd="1" destOrd="0" presId="urn:microsoft.com/office/officeart/2005/8/layout/hierarchy5"/>
    <dgm:cxn modelId="{050D160A-4770-45C0-8C47-DF397C691853}" type="presOf" srcId="{582994D8-0058-4D96-9A53-C5D82703C40D}" destId="{49DCD724-F872-4C6B-9FED-019040FC38D8}" srcOrd="1" destOrd="0" presId="urn:microsoft.com/office/officeart/2005/8/layout/hierarchy5"/>
    <dgm:cxn modelId="{40925671-743F-4FEE-8AD0-557ABE2BFA41}" type="presOf" srcId="{582994D8-0058-4D96-9A53-C5D82703C40D}" destId="{46D291AF-8568-49A0-9E43-37530C983A72}" srcOrd="0" destOrd="0" presId="urn:microsoft.com/office/officeart/2005/8/layout/hierarchy5"/>
    <dgm:cxn modelId="{42825247-D9DF-4FC0-B0F4-B168A742B028}" type="presOf" srcId="{EB48F924-3F70-4B45-91A3-A04AF935A995}" destId="{AAB4592F-8684-42D2-898B-4A8A8F7E708F}" srcOrd="0" destOrd="0" presId="urn:microsoft.com/office/officeart/2005/8/layout/hierarchy5"/>
    <dgm:cxn modelId="{F82BAE3D-F712-4BFE-9DA9-6B8B2DBD3696}" type="presParOf" srcId="{3051B6D7-9E36-4746-B93C-534F0F930509}" destId="{EBB63A8A-2D60-4C21-9CFE-F0CDF5D18C7B}" srcOrd="0" destOrd="0" presId="urn:microsoft.com/office/officeart/2005/8/layout/hierarchy5"/>
    <dgm:cxn modelId="{27D39CD4-72CC-4CF9-B0C4-D38F6932A7D5}" type="presParOf" srcId="{EBB63A8A-2D60-4C21-9CFE-F0CDF5D18C7B}" destId="{8F1C566D-D63D-4ACE-9223-23F582A22DFD}" srcOrd="0" destOrd="0" presId="urn:microsoft.com/office/officeart/2005/8/layout/hierarchy5"/>
    <dgm:cxn modelId="{8B8EE538-CC02-4813-8C40-CB6AAAE9FADC}" type="presParOf" srcId="{EBB63A8A-2D60-4C21-9CFE-F0CDF5D18C7B}" destId="{AA6B732B-EEE8-4241-A47A-CCF11BC81D62}" srcOrd="1" destOrd="0" presId="urn:microsoft.com/office/officeart/2005/8/layout/hierarchy5"/>
    <dgm:cxn modelId="{FB6F0F9D-A7BE-4AC0-9564-41F0F1D4C227}" type="presParOf" srcId="{AA6B732B-EEE8-4241-A47A-CCF11BC81D62}" destId="{5E63FCF3-6C12-4A22-951C-071B2C17A30B}" srcOrd="0" destOrd="0" presId="urn:microsoft.com/office/officeart/2005/8/layout/hierarchy5"/>
    <dgm:cxn modelId="{EC56884E-B8EC-4551-88DC-4C4B6C8EC120}" type="presParOf" srcId="{5E63FCF3-6C12-4A22-951C-071B2C17A30B}" destId="{AAB4592F-8684-42D2-898B-4A8A8F7E708F}" srcOrd="0" destOrd="0" presId="urn:microsoft.com/office/officeart/2005/8/layout/hierarchy5"/>
    <dgm:cxn modelId="{15930C47-F49E-4C12-9B15-52F658A760C3}" type="presParOf" srcId="{5E63FCF3-6C12-4A22-951C-071B2C17A30B}" destId="{D14F60BF-07F7-46F7-9697-B85239310FB4}" srcOrd="1" destOrd="0" presId="urn:microsoft.com/office/officeart/2005/8/layout/hierarchy5"/>
    <dgm:cxn modelId="{7C2FE027-A1A2-4E10-B7D1-91825EB67158}" type="presParOf" srcId="{D14F60BF-07F7-46F7-9697-B85239310FB4}" destId="{76B0BBB9-BBB7-4237-B39D-AD69E1097A88}" srcOrd="0" destOrd="0" presId="urn:microsoft.com/office/officeart/2005/8/layout/hierarchy5"/>
    <dgm:cxn modelId="{EA7099B0-6F01-4DCD-AF04-66C21435DBEC}" type="presParOf" srcId="{76B0BBB9-BBB7-4237-B39D-AD69E1097A88}" destId="{B07EF16C-6C0A-49FF-9BCA-C2C62CF558C0}" srcOrd="0" destOrd="0" presId="urn:microsoft.com/office/officeart/2005/8/layout/hierarchy5"/>
    <dgm:cxn modelId="{269EE504-7A38-4478-ACBC-03EAD6991BC6}" type="presParOf" srcId="{D14F60BF-07F7-46F7-9697-B85239310FB4}" destId="{A01B2DF8-2EE9-4F37-A331-669890898A01}" srcOrd="1" destOrd="0" presId="urn:microsoft.com/office/officeart/2005/8/layout/hierarchy5"/>
    <dgm:cxn modelId="{DE1F9D01-5148-4DAC-9A58-A09DEFA5E71D}" type="presParOf" srcId="{A01B2DF8-2EE9-4F37-A331-669890898A01}" destId="{6C76BC3E-61DD-4DB2-B279-3FC7AAE8F091}" srcOrd="0" destOrd="0" presId="urn:microsoft.com/office/officeart/2005/8/layout/hierarchy5"/>
    <dgm:cxn modelId="{951F0D0A-8E1C-4E8A-9DF0-1AABFADA1AE3}" type="presParOf" srcId="{A01B2DF8-2EE9-4F37-A331-669890898A01}" destId="{275450F8-6633-446F-B7C3-765018F0E018}" srcOrd="1" destOrd="0" presId="urn:microsoft.com/office/officeart/2005/8/layout/hierarchy5"/>
    <dgm:cxn modelId="{714DF715-278C-4142-A416-20EE19CA3223}" type="presParOf" srcId="{275450F8-6633-446F-B7C3-765018F0E018}" destId="{46D291AF-8568-49A0-9E43-37530C983A72}" srcOrd="0" destOrd="0" presId="urn:microsoft.com/office/officeart/2005/8/layout/hierarchy5"/>
    <dgm:cxn modelId="{5E70B7B0-25BA-4019-A234-DB49C9BB41BF}" type="presParOf" srcId="{46D291AF-8568-49A0-9E43-37530C983A72}" destId="{49DCD724-F872-4C6B-9FED-019040FC38D8}" srcOrd="0" destOrd="0" presId="urn:microsoft.com/office/officeart/2005/8/layout/hierarchy5"/>
    <dgm:cxn modelId="{CF8A2738-7221-49DA-948E-568A025F0FCB}" type="presParOf" srcId="{275450F8-6633-446F-B7C3-765018F0E018}" destId="{A0C21913-D4A5-4471-B303-2CD36F0917BF}" srcOrd="1" destOrd="0" presId="urn:microsoft.com/office/officeart/2005/8/layout/hierarchy5"/>
    <dgm:cxn modelId="{7E207579-0DE8-4107-8F51-F0B1DA03D05A}" type="presParOf" srcId="{A0C21913-D4A5-4471-B303-2CD36F0917BF}" destId="{B9A570CF-E3EC-4EEC-9054-0D50FB2637BF}" srcOrd="0" destOrd="0" presId="urn:microsoft.com/office/officeart/2005/8/layout/hierarchy5"/>
    <dgm:cxn modelId="{9517F841-60CE-4C18-988B-CC3B385F4DC6}" type="presParOf" srcId="{A0C21913-D4A5-4471-B303-2CD36F0917BF}" destId="{D2B4FE40-C09B-4C42-B02F-B283A6BCA634}" srcOrd="1" destOrd="0" presId="urn:microsoft.com/office/officeart/2005/8/layout/hierarchy5"/>
    <dgm:cxn modelId="{2C0202BF-D335-45DE-8E71-5557F1DF0E77}" type="presParOf" srcId="{D14F60BF-07F7-46F7-9697-B85239310FB4}" destId="{69B3F389-1C07-4B7E-9481-5A5EEA325DB1}" srcOrd="2" destOrd="0" presId="urn:microsoft.com/office/officeart/2005/8/layout/hierarchy5"/>
    <dgm:cxn modelId="{B06436C6-8C9C-486C-B385-9243AE088C85}" type="presParOf" srcId="{69B3F389-1C07-4B7E-9481-5A5EEA325DB1}" destId="{18975D23-85BB-4662-BCF7-08A23EDD5158}" srcOrd="0" destOrd="0" presId="urn:microsoft.com/office/officeart/2005/8/layout/hierarchy5"/>
    <dgm:cxn modelId="{53AB148C-5C77-4A4C-8450-98E8D21508A2}" type="presParOf" srcId="{D14F60BF-07F7-46F7-9697-B85239310FB4}" destId="{833AAAE1-F2C4-4FF1-B7D3-DA53607C92D1}" srcOrd="3" destOrd="0" presId="urn:microsoft.com/office/officeart/2005/8/layout/hierarchy5"/>
    <dgm:cxn modelId="{1127A134-FFE5-4FD3-8190-DB410F237229}" type="presParOf" srcId="{833AAAE1-F2C4-4FF1-B7D3-DA53607C92D1}" destId="{B0094AAB-AB53-4EDD-84FD-DCD21828EEBD}" srcOrd="0" destOrd="0" presId="urn:microsoft.com/office/officeart/2005/8/layout/hierarchy5"/>
    <dgm:cxn modelId="{C25AB898-53C5-49B2-B362-9B036C21780F}" type="presParOf" srcId="{833AAAE1-F2C4-4FF1-B7D3-DA53607C92D1}" destId="{2661D654-7372-42A8-B1E3-EC94465EC7EB}" srcOrd="1" destOrd="0" presId="urn:microsoft.com/office/officeart/2005/8/layout/hierarchy5"/>
    <dgm:cxn modelId="{605F456E-693D-4141-8176-007E45BA1CB3}" type="presParOf" srcId="{2661D654-7372-42A8-B1E3-EC94465EC7EB}" destId="{E13F12F8-0D93-4C5D-A386-8E8305F9BDE9}" srcOrd="0" destOrd="0" presId="urn:microsoft.com/office/officeart/2005/8/layout/hierarchy5"/>
    <dgm:cxn modelId="{B38143FB-1115-44EA-BC96-090F6BE20D3B}" type="presParOf" srcId="{E13F12F8-0D93-4C5D-A386-8E8305F9BDE9}" destId="{97D88C45-BFD3-4DA0-9950-9A479180302F}" srcOrd="0" destOrd="0" presId="urn:microsoft.com/office/officeart/2005/8/layout/hierarchy5"/>
    <dgm:cxn modelId="{9C2D8397-9D67-41C5-9478-7876EDEA09AD}" type="presParOf" srcId="{2661D654-7372-42A8-B1E3-EC94465EC7EB}" destId="{8C636AFF-7A18-49EF-8858-EE85FC6F6BE6}" srcOrd="1" destOrd="0" presId="urn:microsoft.com/office/officeart/2005/8/layout/hierarchy5"/>
    <dgm:cxn modelId="{D2A96074-5FF6-41A1-9F5A-B8ACEA6BC1EA}" type="presParOf" srcId="{8C636AFF-7A18-49EF-8858-EE85FC6F6BE6}" destId="{7CC23C4F-EA54-4BEE-9E6D-8119425777A5}" srcOrd="0" destOrd="0" presId="urn:microsoft.com/office/officeart/2005/8/layout/hierarchy5"/>
    <dgm:cxn modelId="{DD8D5CD0-D0A1-4E3B-8547-02E851C3A26C}" type="presParOf" srcId="{8C636AFF-7A18-49EF-8858-EE85FC6F6BE6}" destId="{75892AD5-0D87-4739-B3F5-A8B90A6D57F0}" srcOrd="1" destOrd="0" presId="urn:microsoft.com/office/officeart/2005/8/layout/hierarchy5"/>
    <dgm:cxn modelId="{DB84DC48-76D0-4BD1-AFB6-C0FA5146B12C}" type="presParOf" srcId="{2661D654-7372-42A8-B1E3-EC94465EC7EB}" destId="{0EA1F4EA-58F4-4CFC-A11D-1F3E866F1788}" srcOrd="2" destOrd="0" presId="urn:microsoft.com/office/officeart/2005/8/layout/hierarchy5"/>
    <dgm:cxn modelId="{ACD229B6-71A4-4B63-B33C-565881189B06}" type="presParOf" srcId="{0EA1F4EA-58F4-4CFC-A11D-1F3E866F1788}" destId="{80792AC4-135C-4D7D-B89D-4F540E972FC0}" srcOrd="0" destOrd="0" presId="urn:microsoft.com/office/officeart/2005/8/layout/hierarchy5"/>
    <dgm:cxn modelId="{5B29DB65-6EDD-4D67-ADB1-FA21EFF1ABCF}" type="presParOf" srcId="{2661D654-7372-42A8-B1E3-EC94465EC7EB}" destId="{5F4F0A05-A67F-489F-9FB5-2878568E2AFF}" srcOrd="3" destOrd="0" presId="urn:microsoft.com/office/officeart/2005/8/layout/hierarchy5"/>
    <dgm:cxn modelId="{AD9A37AA-DAF2-4B4C-9EF0-65D1255048CF}" type="presParOf" srcId="{5F4F0A05-A67F-489F-9FB5-2878568E2AFF}" destId="{115EB216-9ADB-42A7-8D51-19B9FA3870BF}" srcOrd="0" destOrd="0" presId="urn:microsoft.com/office/officeart/2005/8/layout/hierarchy5"/>
    <dgm:cxn modelId="{4EBB155C-AA4E-4AD2-8921-FA4DF9202F6C}" type="presParOf" srcId="{5F4F0A05-A67F-489F-9FB5-2878568E2AFF}" destId="{A44F7839-7982-4A51-8DC2-3C6DC0757381}" srcOrd="1" destOrd="0" presId="urn:microsoft.com/office/officeart/2005/8/layout/hierarchy5"/>
    <dgm:cxn modelId="{BD9D789F-38EB-49FF-B137-B073C5B51C59}" type="presParOf" srcId="{3051B6D7-9E36-4746-B93C-534F0F930509}" destId="{002CFD60-A2CC-4179-9C92-9D1B7A4BB000}" srcOrd="1" destOrd="0" presId="urn:microsoft.com/office/officeart/2005/8/layout/hierarchy5"/>
    <dgm:cxn modelId="{9269352B-7A16-4DF5-BE39-C30C7E3CAF97}" type="presParOf" srcId="{002CFD60-A2CC-4179-9C92-9D1B7A4BB000}" destId="{00616034-7AB1-4940-9126-9B3C29F1713E}" srcOrd="0" destOrd="0" presId="urn:microsoft.com/office/officeart/2005/8/layout/hierarchy5"/>
    <dgm:cxn modelId="{A9F9A4A5-AC07-41C6-B83C-4200CDC9E556}" type="presParOf" srcId="{00616034-7AB1-4940-9126-9B3C29F1713E}" destId="{25CBBAF1-FF00-4747-AE8E-908CDDAE331C}" srcOrd="0" destOrd="0" presId="urn:microsoft.com/office/officeart/2005/8/layout/hierarchy5"/>
    <dgm:cxn modelId="{8820FA76-AD95-4C84-8B1F-0DB8E208E892}" type="presParOf" srcId="{00616034-7AB1-4940-9126-9B3C29F1713E}" destId="{3A2D8562-9411-4E6D-8E34-50875534BC66}" srcOrd="1" destOrd="0" presId="urn:microsoft.com/office/officeart/2005/8/layout/hierarchy5"/>
    <dgm:cxn modelId="{AA5BFC3C-D5D0-4D12-AC16-CCF19D6BA8C2}" type="presParOf" srcId="{002CFD60-A2CC-4179-9C92-9D1B7A4BB000}" destId="{A8348D7E-3054-413B-A758-700606965963}" srcOrd="1" destOrd="0" presId="urn:microsoft.com/office/officeart/2005/8/layout/hierarchy5"/>
    <dgm:cxn modelId="{5FFBF360-8CE8-44C2-8082-6FEC57391D9D}" type="presParOf" srcId="{A8348D7E-3054-413B-A758-700606965963}" destId="{E8F6C8A6-C92E-4F5B-88A7-E02335BA1A7B}" srcOrd="0" destOrd="0" presId="urn:microsoft.com/office/officeart/2005/8/layout/hierarchy5"/>
    <dgm:cxn modelId="{E3C94CC5-DFA5-482F-BAE2-DCF58C4F3C5F}" type="presParOf" srcId="{002CFD60-A2CC-4179-9C92-9D1B7A4BB000}" destId="{FEA3A757-EF0B-49E7-8FCC-F896B1828E72}" srcOrd="2" destOrd="0" presId="urn:microsoft.com/office/officeart/2005/8/layout/hierarchy5"/>
    <dgm:cxn modelId="{E54F60F5-3D7C-4FD9-8C9E-F2BA8106290B}" type="presParOf" srcId="{FEA3A757-EF0B-49E7-8FCC-F896B1828E72}" destId="{7969E222-13E3-4D8D-B67A-376104F95A16}" srcOrd="0" destOrd="0" presId="urn:microsoft.com/office/officeart/2005/8/layout/hierarchy5"/>
    <dgm:cxn modelId="{A4C62FC2-6314-425B-9A9D-882B3197D9F1}" type="presParOf" srcId="{FEA3A757-EF0B-49E7-8FCC-F896B1828E72}" destId="{48F2A9E2-FAEE-4DE4-A692-E0F98E52547A}" srcOrd="1" destOrd="0" presId="urn:microsoft.com/office/officeart/2005/8/layout/hierarchy5"/>
    <dgm:cxn modelId="{B10A38C6-03BD-461A-A0B8-1135519B603C}" type="presParOf" srcId="{002CFD60-A2CC-4179-9C92-9D1B7A4BB000}" destId="{721C71CE-99C0-4127-8BDA-DFA773E8D443}" srcOrd="3" destOrd="0" presId="urn:microsoft.com/office/officeart/2005/8/layout/hierarchy5"/>
    <dgm:cxn modelId="{03DB43CE-0C53-4749-83A8-C2E35759E6B6}" type="presParOf" srcId="{721C71CE-99C0-4127-8BDA-DFA773E8D443}" destId="{39C49BFD-148E-4A1B-98F5-3FBCC6E56588}" srcOrd="0" destOrd="0" presId="urn:microsoft.com/office/officeart/2005/8/layout/hierarchy5"/>
    <dgm:cxn modelId="{9C382AB3-74B0-48B8-8CD7-DE8B0F11ED2A}" type="presParOf" srcId="{002CFD60-A2CC-4179-9C92-9D1B7A4BB000}" destId="{2C5DCC8B-8219-4BBF-832D-385B75C7255D}" srcOrd="4" destOrd="0" presId="urn:microsoft.com/office/officeart/2005/8/layout/hierarchy5"/>
    <dgm:cxn modelId="{80123B10-059E-4D35-9D64-10125224A120}" type="presParOf" srcId="{2C5DCC8B-8219-4BBF-832D-385B75C7255D}" destId="{34D12B8C-0C94-40A3-8D2F-FA33178DD321}" srcOrd="0" destOrd="0" presId="urn:microsoft.com/office/officeart/2005/8/layout/hierarchy5"/>
    <dgm:cxn modelId="{80B950AC-C80D-4A5B-96A8-A12BEB0E7BCE}" type="presParOf" srcId="{2C5DCC8B-8219-4BBF-832D-385B75C7255D}" destId="{A20E3DB8-4102-443D-A168-B1E5DEAE7B71}" srcOrd="1" destOrd="0" presId="urn:microsoft.com/office/officeart/2005/8/layout/hierarchy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C417B-4759-4BB2-B090-189A4D64D0E3}">
      <dsp:nvSpPr>
        <dsp:cNvPr id="0" name=""/>
        <dsp:cNvSpPr/>
      </dsp:nvSpPr>
      <dsp:spPr>
        <a:xfrm>
          <a:off x="0" y="202420"/>
          <a:ext cx="8521700" cy="7812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1379" tIns="166624" rIns="661379" bIns="120904" numCol="1" spcCol="1270" anchor="t" anchorCtr="0">
          <a:noAutofit/>
        </a:bodyPr>
        <a:lstStyle/>
        <a:p>
          <a:pPr marL="171450" lvl="1" indent="-171450" algn="l" defTabSz="755650">
            <a:lnSpc>
              <a:spcPct val="90000"/>
            </a:lnSpc>
            <a:spcBef>
              <a:spcPct val="0"/>
            </a:spcBef>
            <a:spcAft>
              <a:spcPct val="15000"/>
            </a:spcAft>
            <a:buChar char="••"/>
          </a:pPr>
          <a:r>
            <a:rPr lang="en-US" sz="1700" b="0" kern="1200" smtClean="0">
              <a:solidFill>
                <a:schemeClr val="tx1"/>
              </a:solidFill>
              <a:latin typeface="Times New Roman" panose="02020603050405020304" pitchFamily="18" charset="0"/>
              <a:cs typeface="Times New Roman" panose="02020603050405020304" pitchFamily="18" charset="0"/>
            </a:rPr>
            <a:t>1.1. Bài toán tổng quát</a:t>
          </a:r>
          <a:endParaRPr lang="en-US" sz="1700" b="0" kern="1200">
            <a:solidFill>
              <a:schemeClr val="tx1"/>
            </a:solidFill>
            <a:latin typeface="Times New Roman" panose="02020603050405020304" pitchFamily="18" charset="0"/>
            <a:cs typeface="Times New Roman" panose="02020603050405020304" pitchFamily="18" charset="0"/>
          </a:endParaRPr>
        </a:p>
        <a:p>
          <a:pPr marL="171450" lvl="1" indent="-171450" algn="l" defTabSz="755650">
            <a:lnSpc>
              <a:spcPct val="90000"/>
            </a:lnSpc>
            <a:spcBef>
              <a:spcPct val="0"/>
            </a:spcBef>
            <a:spcAft>
              <a:spcPct val="15000"/>
            </a:spcAft>
            <a:buChar char="••"/>
          </a:pPr>
          <a:r>
            <a:rPr lang="en-US" sz="1700" b="0" kern="1200" smtClean="0">
              <a:solidFill>
                <a:schemeClr val="tx1"/>
              </a:solidFill>
              <a:latin typeface="Times New Roman" panose="02020603050405020304" pitchFamily="18" charset="0"/>
              <a:cs typeface="Times New Roman" panose="02020603050405020304" pitchFamily="18" charset="0"/>
            </a:rPr>
            <a:t>1.2. Các bài toán con trong bài toán tổng hợp biên bản</a:t>
          </a:r>
          <a:endParaRPr lang="en-US" sz="1700" b="0" kern="1200">
            <a:solidFill>
              <a:schemeClr val="tx1"/>
            </a:solidFill>
            <a:latin typeface="Times New Roman" panose="02020603050405020304" pitchFamily="18" charset="0"/>
            <a:cs typeface="Times New Roman" panose="02020603050405020304" pitchFamily="18" charset="0"/>
          </a:endParaRPr>
        </a:p>
      </dsp:txBody>
      <dsp:txXfrm>
        <a:off x="0" y="202420"/>
        <a:ext cx="8521700" cy="781200"/>
      </dsp:txXfrm>
    </dsp:sp>
    <dsp:sp modelId="{7875883B-49B6-44D2-BA70-040F6A7A7D89}">
      <dsp:nvSpPr>
        <dsp:cNvPr id="0" name=""/>
        <dsp:cNvSpPr/>
      </dsp:nvSpPr>
      <dsp:spPr>
        <a:xfrm>
          <a:off x="426085" y="84340"/>
          <a:ext cx="5965190" cy="23616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5470" tIns="0" rIns="225470" bIns="0" numCol="1" spcCol="1270" anchor="ctr" anchorCtr="0">
          <a:noAutofit/>
        </a:bodyPr>
        <a:lstStyle/>
        <a:p>
          <a:pPr lvl="0" algn="l" defTabSz="755650">
            <a:lnSpc>
              <a:spcPct val="90000"/>
            </a:lnSpc>
            <a:spcBef>
              <a:spcPct val="0"/>
            </a:spcBef>
            <a:spcAft>
              <a:spcPct val="35000"/>
            </a:spcAft>
          </a:pPr>
          <a:r>
            <a:rPr lang="en-US" sz="1700" b="0" kern="1200" smtClean="0">
              <a:solidFill>
                <a:schemeClr val="tx1"/>
              </a:solidFill>
              <a:latin typeface="Times New Roman" panose="02020603050405020304" pitchFamily="18" charset="0"/>
              <a:cs typeface="Times New Roman" panose="02020603050405020304" pitchFamily="18" charset="0"/>
            </a:rPr>
            <a:t>1. Giới thiệu về khớp văn bản trong bài toán tổng hợp biên bản</a:t>
          </a:r>
          <a:endParaRPr lang="en-US" sz="1700" b="0" kern="1200">
            <a:solidFill>
              <a:schemeClr val="tx1"/>
            </a:solidFill>
            <a:latin typeface="Times New Roman" panose="02020603050405020304" pitchFamily="18" charset="0"/>
            <a:cs typeface="Times New Roman" panose="02020603050405020304" pitchFamily="18" charset="0"/>
          </a:endParaRPr>
        </a:p>
      </dsp:txBody>
      <dsp:txXfrm>
        <a:off x="437613" y="95868"/>
        <a:ext cx="5942134" cy="213104"/>
      </dsp:txXfrm>
    </dsp:sp>
    <dsp:sp modelId="{78EE4645-FE07-4739-81DB-C89EA578EF0E}">
      <dsp:nvSpPr>
        <dsp:cNvPr id="0" name=""/>
        <dsp:cNvSpPr/>
      </dsp:nvSpPr>
      <dsp:spPr>
        <a:xfrm>
          <a:off x="0" y="1144900"/>
          <a:ext cx="8521700" cy="1033200"/>
        </a:xfrm>
        <a:prstGeom prst="rect">
          <a:avLst/>
        </a:prstGeom>
        <a:solidFill>
          <a:schemeClr val="lt1">
            <a:alpha val="90000"/>
            <a:hueOff val="0"/>
            <a:satOff val="0"/>
            <a:lumOff val="0"/>
            <a:alphaOff val="0"/>
          </a:schemeClr>
        </a:solidFill>
        <a:ln w="12700" cap="flat" cmpd="sng" algn="ctr">
          <a:solidFill>
            <a:schemeClr val="accent4">
              <a:hueOff val="3465231"/>
              <a:satOff val="-15989"/>
              <a:lumOff val="5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1379" tIns="166624" rIns="661379" bIns="120904" numCol="1" spcCol="1270" anchor="t" anchorCtr="0">
          <a:noAutofit/>
        </a:bodyPr>
        <a:lstStyle/>
        <a:p>
          <a:pPr marL="171450" lvl="1" indent="-171450" algn="l" defTabSz="755650">
            <a:lnSpc>
              <a:spcPct val="90000"/>
            </a:lnSpc>
            <a:spcBef>
              <a:spcPct val="0"/>
            </a:spcBef>
            <a:spcAft>
              <a:spcPct val="15000"/>
            </a:spcAft>
            <a:buChar char="••"/>
          </a:pPr>
          <a:r>
            <a:rPr lang="en-US" sz="1700" b="0" kern="1200" smtClean="0">
              <a:solidFill>
                <a:schemeClr val="tx1"/>
              </a:solidFill>
              <a:latin typeface="Times New Roman" panose="02020603050405020304" pitchFamily="18" charset="0"/>
              <a:cs typeface="Times New Roman" panose="02020603050405020304" pitchFamily="18" charset="0"/>
            </a:rPr>
            <a:t>2.1. Tiền xử lý văn bản</a:t>
          </a:r>
          <a:endParaRPr lang="en-US" sz="1700" b="0" kern="1200">
            <a:solidFill>
              <a:schemeClr val="tx1"/>
            </a:solidFill>
            <a:latin typeface="Times New Roman" panose="02020603050405020304" pitchFamily="18" charset="0"/>
            <a:cs typeface="Times New Roman" panose="02020603050405020304" pitchFamily="18" charset="0"/>
          </a:endParaRPr>
        </a:p>
        <a:p>
          <a:pPr marL="171450" lvl="1" indent="-171450" algn="l" defTabSz="755650">
            <a:lnSpc>
              <a:spcPct val="90000"/>
            </a:lnSpc>
            <a:spcBef>
              <a:spcPct val="0"/>
            </a:spcBef>
            <a:spcAft>
              <a:spcPct val="15000"/>
            </a:spcAft>
            <a:buChar char="••"/>
          </a:pPr>
          <a:r>
            <a:rPr lang="en-US" sz="1700" b="0" kern="1200" smtClean="0">
              <a:solidFill>
                <a:schemeClr val="tx1"/>
              </a:solidFill>
              <a:latin typeface="Times New Roman" panose="02020603050405020304" pitchFamily="18" charset="0"/>
              <a:cs typeface="Times New Roman" panose="02020603050405020304" pitchFamily="18" charset="0"/>
            </a:rPr>
            <a:t>2.2. Phân cụm dữ liệu (K-means, bài toán phân lớp quan điểm)</a:t>
          </a:r>
          <a:endParaRPr lang="en-US" sz="1700" b="0" kern="1200">
            <a:solidFill>
              <a:schemeClr val="tx1"/>
            </a:solidFill>
            <a:latin typeface="Times New Roman" panose="02020603050405020304" pitchFamily="18" charset="0"/>
            <a:cs typeface="Times New Roman" panose="02020603050405020304" pitchFamily="18" charset="0"/>
          </a:endParaRPr>
        </a:p>
        <a:p>
          <a:pPr marL="171450" lvl="1" indent="-171450" algn="l" defTabSz="755650">
            <a:lnSpc>
              <a:spcPct val="90000"/>
            </a:lnSpc>
            <a:spcBef>
              <a:spcPct val="0"/>
            </a:spcBef>
            <a:spcAft>
              <a:spcPct val="15000"/>
            </a:spcAft>
            <a:buChar char="••"/>
          </a:pPr>
          <a:r>
            <a:rPr lang="en-US" sz="1700" b="0" kern="1200" smtClean="0">
              <a:solidFill>
                <a:schemeClr val="tx1"/>
              </a:solidFill>
              <a:latin typeface="Times New Roman" panose="02020603050405020304" pitchFamily="18" charset="0"/>
              <a:cs typeface="Times New Roman" panose="02020603050405020304" pitchFamily="18" charset="0"/>
            </a:rPr>
            <a:t>Thử nghiệm 1 (thử nghiệm cho chức năng tiền xử lý và phân cụm dữ liệu)</a:t>
          </a:r>
          <a:endParaRPr lang="en-US" sz="1700" b="0" kern="1200">
            <a:solidFill>
              <a:schemeClr val="tx1"/>
            </a:solidFill>
            <a:latin typeface="Times New Roman" panose="02020603050405020304" pitchFamily="18" charset="0"/>
            <a:cs typeface="Times New Roman" panose="02020603050405020304" pitchFamily="18" charset="0"/>
          </a:endParaRPr>
        </a:p>
      </dsp:txBody>
      <dsp:txXfrm>
        <a:off x="0" y="1144900"/>
        <a:ext cx="8521700" cy="1033200"/>
      </dsp:txXfrm>
    </dsp:sp>
    <dsp:sp modelId="{304EA09D-A2FA-438C-A3D9-6E7A8DB75447}">
      <dsp:nvSpPr>
        <dsp:cNvPr id="0" name=""/>
        <dsp:cNvSpPr/>
      </dsp:nvSpPr>
      <dsp:spPr>
        <a:xfrm>
          <a:off x="426085" y="1026820"/>
          <a:ext cx="5965190" cy="236160"/>
        </a:xfrm>
        <a:prstGeom prst="roundRect">
          <a:avLst/>
        </a:prstGeom>
        <a:solidFill>
          <a:schemeClr val="accent4">
            <a:hueOff val="3465231"/>
            <a:satOff val="-15989"/>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5470" tIns="0" rIns="225470" bIns="0" numCol="1" spcCol="1270" anchor="ctr" anchorCtr="0">
          <a:noAutofit/>
        </a:bodyPr>
        <a:lstStyle/>
        <a:p>
          <a:pPr lvl="0" algn="l" defTabSz="755650">
            <a:lnSpc>
              <a:spcPct val="90000"/>
            </a:lnSpc>
            <a:spcBef>
              <a:spcPct val="0"/>
            </a:spcBef>
            <a:spcAft>
              <a:spcPct val="35000"/>
            </a:spcAft>
          </a:pPr>
          <a:r>
            <a:rPr lang="en-US" sz="1700" b="0" kern="1200" smtClean="0">
              <a:solidFill>
                <a:schemeClr val="tx1"/>
              </a:solidFill>
              <a:latin typeface="Times New Roman" panose="02020603050405020304" pitchFamily="18" charset="0"/>
              <a:cs typeface="Times New Roman" panose="02020603050405020304" pitchFamily="18" charset="0"/>
            </a:rPr>
            <a:t>2. Tiền xử lý và phân cụm dữ liệu</a:t>
          </a:r>
          <a:endParaRPr lang="en-US" sz="1700" b="0" kern="1200">
            <a:solidFill>
              <a:schemeClr val="tx1"/>
            </a:solidFill>
            <a:latin typeface="Times New Roman" panose="02020603050405020304" pitchFamily="18" charset="0"/>
            <a:cs typeface="Times New Roman" panose="02020603050405020304" pitchFamily="18" charset="0"/>
          </a:endParaRPr>
        </a:p>
      </dsp:txBody>
      <dsp:txXfrm>
        <a:off x="437613" y="1038348"/>
        <a:ext cx="5942134" cy="213104"/>
      </dsp:txXfrm>
    </dsp:sp>
    <dsp:sp modelId="{6DF0CDC8-AA95-4103-B2A1-B05FAC06E14B}">
      <dsp:nvSpPr>
        <dsp:cNvPr id="0" name=""/>
        <dsp:cNvSpPr/>
      </dsp:nvSpPr>
      <dsp:spPr>
        <a:xfrm>
          <a:off x="0" y="2339380"/>
          <a:ext cx="8521700" cy="2268000"/>
        </a:xfrm>
        <a:prstGeom prst="rect">
          <a:avLst/>
        </a:prstGeom>
        <a:solidFill>
          <a:schemeClr val="lt1">
            <a:alpha val="90000"/>
            <a:hueOff val="0"/>
            <a:satOff val="0"/>
            <a:lumOff val="0"/>
            <a:alphaOff val="0"/>
          </a:schemeClr>
        </a:solidFill>
        <a:ln w="12700" cap="flat" cmpd="sng" algn="ctr">
          <a:solidFill>
            <a:schemeClr val="accent4">
              <a:hueOff val="6930461"/>
              <a:satOff val="-31979"/>
              <a:lumOff val="117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1379" tIns="166624" rIns="661379" bIns="120904" numCol="1" spcCol="1270" anchor="t" anchorCtr="0">
          <a:noAutofit/>
        </a:bodyPr>
        <a:lstStyle/>
        <a:p>
          <a:pPr marL="171450" lvl="1" indent="-171450" algn="l" defTabSz="755650">
            <a:lnSpc>
              <a:spcPct val="90000"/>
            </a:lnSpc>
            <a:spcBef>
              <a:spcPct val="0"/>
            </a:spcBef>
            <a:spcAft>
              <a:spcPct val="15000"/>
            </a:spcAft>
            <a:buChar char="••"/>
          </a:pPr>
          <a:r>
            <a:rPr lang="en-US" sz="1700" b="0" kern="1200" smtClean="0">
              <a:solidFill>
                <a:schemeClr val="tx1"/>
              </a:solidFill>
              <a:latin typeface="Times New Roman" panose="02020603050405020304" pitchFamily="18" charset="0"/>
              <a:cs typeface="Times New Roman" panose="02020603050405020304" pitchFamily="18" charset="0"/>
            </a:rPr>
            <a:t>3.1. Thuật toán so khớp chuỗi (Naïve String Search, Boyer Moore)</a:t>
          </a:r>
          <a:endParaRPr lang="en-US" sz="1700" b="0" kern="1200">
            <a:solidFill>
              <a:schemeClr val="tx1"/>
            </a:solidFill>
            <a:latin typeface="Times New Roman" panose="02020603050405020304" pitchFamily="18" charset="0"/>
            <a:cs typeface="Times New Roman" panose="02020603050405020304" pitchFamily="18" charset="0"/>
          </a:endParaRPr>
        </a:p>
        <a:p>
          <a:pPr marL="342900" lvl="2" indent="-171450" algn="l" defTabSz="755650">
            <a:lnSpc>
              <a:spcPct val="90000"/>
            </a:lnSpc>
            <a:spcBef>
              <a:spcPct val="0"/>
            </a:spcBef>
            <a:spcAft>
              <a:spcPct val="15000"/>
            </a:spcAft>
            <a:buChar char="••"/>
          </a:pPr>
          <a:r>
            <a:rPr lang="en-US" sz="1700" b="0" kern="1200" smtClean="0">
              <a:solidFill>
                <a:schemeClr val="tx1"/>
              </a:solidFill>
              <a:latin typeface="Times New Roman" panose="02020603050405020304" pitchFamily="18" charset="0"/>
              <a:cs typeface="Times New Roman" panose="02020603050405020304" pitchFamily="18" charset="0"/>
            </a:rPr>
            <a:t>Thử nghiệm 2 (thử nghiệm đánh giá 2 thuật toán so khớp chuỗi)</a:t>
          </a:r>
          <a:endParaRPr lang="en-US" sz="1700" b="0" kern="1200">
            <a:solidFill>
              <a:schemeClr val="tx1"/>
            </a:solidFill>
            <a:latin typeface="Times New Roman" panose="02020603050405020304" pitchFamily="18" charset="0"/>
            <a:cs typeface="Times New Roman" panose="02020603050405020304" pitchFamily="18" charset="0"/>
          </a:endParaRPr>
        </a:p>
        <a:p>
          <a:pPr marL="171450" lvl="1" indent="-171450" algn="l" defTabSz="755650">
            <a:lnSpc>
              <a:spcPct val="90000"/>
            </a:lnSpc>
            <a:spcBef>
              <a:spcPct val="0"/>
            </a:spcBef>
            <a:spcAft>
              <a:spcPct val="15000"/>
            </a:spcAft>
            <a:buChar char="••"/>
          </a:pPr>
          <a:r>
            <a:rPr lang="en-US" sz="1700" b="0" kern="1200" smtClean="0">
              <a:solidFill>
                <a:schemeClr val="tx1"/>
              </a:solidFill>
              <a:latin typeface="Times New Roman" panose="02020603050405020304" pitchFamily="18" charset="0"/>
              <a:cs typeface="Times New Roman" panose="02020603050405020304" pitchFamily="18" charset="0"/>
            </a:rPr>
            <a:t>3.2. Khoảng cách Lenveshtein, ứng dụng đo độ tương tự chuỗi (xét hình thức) </a:t>
          </a:r>
          <a:endParaRPr lang="en-US" sz="1700" b="0" kern="1200">
            <a:solidFill>
              <a:schemeClr val="tx1"/>
            </a:solidFill>
            <a:latin typeface="Times New Roman" panose="02020603050405020304" pitchFamily="18" charset="0"/>
            <a:cs typeface="Times New Roman" panose="02020603050405020304" pitchFamily="18" charset="0"/>
          </a:endParaRPr>
        </a:p>
        <a:p>
          <a:pPr marL="171450" lvl="1" indent="-171450" algn="l" defTabSz="755650">
            <a:lnSpc>
              <a:spcPct val="90000"/>
            </a:lnSpc>
            <a:spcBef>
              <a:spcPct val="0"/>
            </a:spcBef>
            <a:spcAft>
              <a:spcPct val="15000"/>
            </a:spcAft>
            <a:buChar char="••"/>
          </a:pPr>
          <a:r>
            <a:rPr lang="en-US" sz="1700" b="0" kern="1200" smtClean="0">
              <a:solidFill>
                <a:schemeClr val="tx1"/>
              </a:solidFill>
              <a:latin typeface="Times New Roman" panose="02020603050405020304" pitchFamily="18" charset="0"/>
              <a:cs typeface="Times New Roman" panose="02020603050405020304" pitchFamily="18" charset="0"/>
            </a:rPr>
            <a:t>3.3. Mô hình Word2Vec, ứng dụng tính độ tương tự từ với từ, kết hợp với Levenshtein đo độ tương tự chuỗi (xét ngữ nghĩa)</a:t>
          </a:r>
          <a:endParaRPr lang="en-US" sz="1700" b="0" kern="1200">
            <a:solidFill>
              <a:schemeClr val="tx1"/>
            </a:solidFill>
            <a:latin typeface="Times New Roman" panose="02020603050405020304" pitchFamily="18" charset="0"/>
            <a:cs typeface="Times New Roman" panose="02020603050405020304" pitchFamily="18" charset="0"/>
          </a:endParaRPr>
        </a:p>
        <a:p>
          <a:pPr marL="342900" lvl="2" indent="-171450" algn="l" defTabSz="755650">
            <a:lnSpc>
              <a:spcPct val="90000"/>
            </a:lnSpc>
            <a:spcBef>
              <a:spcPct val="0"/>
            </a:spcBef>
            <a:spcAft>
              <a:spcPct val="15000"/>
            </a:spcAft>
            <a:buChar char="••"/>
          </a:pPr>
          <a:r>
            <a:rPr lang="en-US" sz="1700" b="0" kern="1200" smtClean="0">
              <a:solidFill>
                <a:schemeClr val="tx1"/>
              </a:solidFill>
              <a:latin typeface="Times New Roman" panose="02020603050405020304" pitchFamily="18" charset="0"/>
              <a:cs typeface="Times New Roman" panose="02020603050405020304" pitchFamily="18" charset="0"/>
            </a:rPr>
            <a:t>Thử nghiệm 3, 4, 5 (thử nghiệm huấn luyện và test mô hình Word2Vec)</a:t>
          </a:r>
          <a:endParaRPr lang="en-US" sz="1700" b="0" kern="1200">
            <a:solidFill>
              <a:schemeClr val="tx1"/>
            </a:solidFill>
            <a:latin typeface="Times New Roman" panose="02020603050405020304" pitchFamily="18" charset="0"/>
            <a:cs typeface="Times New Roman" panose="02020603050405020304" pitchFamily="18" charset="0"/>
          </a:endParaRPr>
        </a:p>
        <a:p>
          <a:pPr marL="171450" lvl="1" indent="-171450" algn="l" defTabSz="755650">
            <a:lnSpc>
              <a:spcPct val="90000"/>
            </a:lnSpc>
            <a:spcBef>
              <a:spcPct val="0"/>
            </a:spcBef>
            <a:spcAft>
              <a:spcPct val="15000"/>
            </a:spcAft>
            <a:buChar char="••"/>
          </a:pPr>
          <a:r>
            <a:rPr lang="en-US" sz="1700" b="0" kern="1200" smtClean="0">
              <a:solidFill>
                <a:schemeClr val="tx1"/>
              </a:solidFill>
              <a:latin typeface="Times New Roman" panose="02020603050405020304" pitchFamily="18" charset="0"/>
              <a:cs typeface="Times New Roman" panose="02020603050405020304" pitchFamily="18" charset="0"/>
            </a:rPr>
            <a:t>Thử nghiệm 6, 7, 8 (thử nghiệm đánh giá độ tương tự sử dụng Levenshtein kết hợp Word2Vec xét đến hình thức và ngữ nghĩa)</a:t>
          </a:r>
          <a:endParaRPr lang="en-US" sz="1700" b="0" kern="1200">
            <a:solidFill>
              <a:schemeClr val="tx1"/>
            </a:solidFill>
            <a:latin typeface="Times New Roman" panose="02020603050405020304" pitchFamily="18" charset="0"/>
            <a:cs typeface="Times New Roman" panose="02020603050405020304" pitchFamily="18" charset="0"/>
          </a:endParaRPr>
        </a:p>
      </dsp:txBody>
      <dsp:txXfrm>
        <a:off x="0" y="2339380"/>
        <a:ext cx="8521700" cy="2268000"/>
      </dsp:txXfrm>
    </dsp:sp>
    <dsp:sp modelId="{5E9EE09D-C5A0-4158-AD7B-78384C74571E}">
      <dsp:nvSpPr>
        <dsp:cNvPr id="0" name=""/>
        <dsp:cNvSpPr/>
      </dsp:nvSpPr>
      <dsp:spPr>
        <a:xfrm>
          <a:off x="426085" y="2221300"/>
          <a:ext cx="5965190" cy="236160"/>
        </a:xfrm>
        <a:prstGeom prst="roundRect">
          <a:avLst/>
        </a:prstGeom>
        <a:solidFill>
          <a:schemeClr val="accent4">
            <a:hueOff val="6930461"/>
            <a:satOff val="-31979"/>
            <a:lumOff val="1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5470" tIns="0" rIns="225470" bIns="0" numCol="1" spcCol="1270" anchor="ctr" anchorCtr="0">
          <a:noAutofit/>
        </a:bodyPr>
        <a:lstStyle/>
        <a:p>
          <a:pPr lvl="0" algn="l" defTabSz="755650">
            <a:lnSpc>
              <a:spcPct val="90000"/>
            </a:lnSpc>
            <a:spcBef>
              <a:spcPct val="0"/>
            </a:spcBef>
            <a:spcAft>
              <a:spcPct val="35000"/>
            </a:spcAft>
          </a:pPr>
          <a:r>
            <a:rPr lang="en-US" sz="1700" b="0" kern="1200" smtClean="0">
              <a:solidFill>
                <a:schemeClr val="tx1"/>
              </a:solidFill>
              <a:latin typeface="Times New Roman" panose="02020603050405020304" pitchFamily="18" charset="0"/>
              <a:cs typeface="Times New Roman" panose="02020603050405020304" pitchFamily="18" charset="0"/>
            </a:rPr>
            <a:t>3. So khớp trong bài toán tổng hợp biên bản</a:t>
          </a:r>
          <a:endParaRPr lang="en-US" sz="1700" b="0" kern="1200">
            <a:solidFill>
              <a:schemeClr val="tx1"/>
            </a:solidFill>
            <a:latin typeface="Times New Roman" panose="02020603050405020304" pitchFamily="18" charset="0"/>
            <a:cs typeface="Times New Roman" panose="02020603050405020304" pitchFamily="18" charset="0"/>
          </a:endParaRPr>
        </a:p>
      </dsp:txBody>
      <dsp:txXfrm>
        <a:off x="437613" y="2232828"/>
        <a:ext cx="5942134" cy="213104"/>
      </dsp:txXfrm>
    </dsp:sp>
    <dsp:sp modelId="{2B6BAE9C-0DE5-4C4A-90E9-0BE45DA505FF}">
      <dsp:nvSpPr>
        <dsp:cNvPr id="0" name=""/>
        <dsp:cNvSpPr/>
      </dsp:nvSpPr>
      <dsp:spPr>
        <a:xfrm>
          <a:off x="0" y="4768660"/>
          <a:ext cx="8521700" cy="201600"/>
        </a:xfrm>
        <a:prstGeom prst="rect">
          <a:avLst/>
        </a:prstGeom>
        <a:solidFill>
          <a:schemeClr val="lt1">
            <a:alpha val="90000"/>
            <a:hueOff val="0"/>
            <a:satOff val="0"/>
            <a:lumOff val="0"/>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54631489-9CB8-4B26-885A-973F948D4BC3}">
      <dsp:nvSpPr>
        <dsp:cNvPr id="0" name=""/>
        <dsp:cNvSpPr/>
      </dsp:nvSpPr>
      <dsp:spPr>
        <a:xfrm>
          <a:off x="426085" y="4650580"/>
          <a:ext cx="5965190" cy="236160"/>
        </a:xfrm>
        <a:prstGeom prst="roundRect">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5470" tIns="0" rIns="225470" bIns="0" numCol="1" spcCol="1270" anchor="ctr" anchorCtr="0">
          <a:noAutofit/>
        </a:bodyPr>
        <a:lstStyle/>
        <a:p>
          <a:pPr lvl="0" algn="l" defTabSz="755650">
            <a:lnSpc>
              <a:spcPct val="90000"/>
            </a:lnSpc>
            <a:spcBef>
              <a:spcPct val="0"/>
            </a:spcBef>
            <a:spcAft>
              <a:spcPct val="35000"/>
            </a:spcAft>
          </a:pPr>
          <a:r>
            <a:rPr lang="en-US" sz="1700" b="0" kern="1200" smtClean="0">
              <a:solidFill>
                <a:schemeClr val="bg1"/>
              </a:solidFill>
              <a:latin typeface="Times New Roman" panose="02020603050405020304" pitchFamily="18" charset="0"/>
              <a:cs typeface="Times New Roman" panose="02020603050405020304" pitchFamily="18" charset="0"/>
            </a:rPr>
            <a:t>4. Kết luận và khuyến nghị</a:t>
          </a:r>
          <a:endParaRPr lang="en-US" sz="1700" b="0" kern="1200">
            <a:solidFill>
              <a:schemeClr val="bg1"/>
            </a:solidFill>
            <a:latin typeface="Times New Roman" panose="02020603050405020304" pitchFamily="18" charset="0"/>
            <a:cs typeface="Times New Roman" panose="02020603050405020304" pitchFamily="18" charset="0"/>
          </a:endParaRPr>
        </a:p>
      </dsp:txBody>
      <dsp:txXfrm>
        <a:off x="437613" y="4662108"/>
        <a:ext cx="5942134" cy="2131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F4B4B8-D96F-4026-B27B-0045F4F96514}">
      <dsp:nvSpPr>
        <dsp:cNvPr id="0" name=""/>
        <dsp:cNvSpPr/>
      </dsp:nvSpPr>
      <dsp:spPr>
        <a:xfrm>
          <a:off x="1433" y="1577724"/>
          <a:ext cx="1899490" cy="1899490"/>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Thử nghiệm 3</a:t>
          </a:r>
          <a:endParaRPr lang="en-US" sz="2000" kern="1200">
            <a:latin typeface="Times New Roman" panose="02020603050405020304" pitchFamily="18" charset="0"/>
            <a:cs typeface="Times New Roman" panose="02020603050405020304" pitchFamily="18" charset="0"/>
          </a:endParaRPr>
        </a:p>
      </dsp:txBody>
      <dsp:txXfrm>
        <a:off x="279607" y="1855898"/>
        <a:ext cx="1343142" cy="1343142"/>
      </dsp:txXfrm>
    </dsp:sp>
    <dsp:sp modelId="{A7FDD37C-92FD-4462-AFEE-2219B8555BD6}">
      <dsp:nvSpPr>
        <dsp:cNvPr id="0" name=""/>
        <dsp:cNvSpPr/>
      </dsp:nvSpPr>
      <dsp:spPr>
        <a:xfrm>
          <a:off x="2055161" y="1976617"/>
          <a:ext cx="1101704" cy="1101704"/>
        </a:xfrm>
        <a:prstGeom prst="mathPlus">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latin typeface="Times New Roman" panose="02020603050405020304" pitchFamily="18" charset="0"/>
            <a:cs typeface="Times New Roman" panose="02020603050405020304" pitchFamily="18" charset="0"/>
          </a:endParaRPr>
        </a:p>
      </dsp:txBody>
      <dsp:txXfrm>
        <a:off x="2201192" y="2397909"/>
        <a:ext cx="809642" cy="259120"/>
      </dsp:txXfrm>
    </dsp:sp>
    <dsp:sp modelId="{9EFA0397-EA2A-4D19-8916-E1145C916C51}">
      <dsp:nvSpPr>
        <dsp:cNvPr id="0" name=""/>
        <dsp:cNvSpPr/>
      </dsp:nvSpPr>
      <dsp:spPr>
        <a:xfrm>
          <a:off x="3311104" y="1577724"/>
          <a:ext cx="1899490" cy="1899490"/>
        </a:xfrm>
        <a:prstGeom prst="ellipse">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Thử nghiệm 4</a:t>
          </a:r>
          <a:endParaRPr lang="en-US" sz="2000" kern="1200">
            <a:latin typeface="Times New Roman" panose="02020603050405020304" pitchFamily="18" charset="0"/>
            <a:cs typeface="Times New Roman" panose="02020603050405020304" pitchFamily="18" charset="0"/>
          </a:endParaRPr>
        </a:p>
      </dsp:txBody>
      <dsp:txXfrm>
        <a:off x="3589278" y="1855898"/>
        <a:ext cx="1343142" cy="1343142"/>
      </dsp:txXfrm>
    </dsp:sp>
    <dsp:sp modelId="{D49CF675-C8C2-4562-89DB-D4C59D2AF202}">
      <dsp:nvSpPr>
        <dsp:cNvPr id="0" name=""/>
        <dsp:cNvSpPr/>
      </dsp:nvSpPr>
      <dsp:spPr>
        <a:xfrm>
          <a:off x="5364833" y="1976617"/>
          <a:ext cx="1101704" cy="1101704"/>
        </a:xfrm>
        <a:prstGeom prst="mathEqual">
          <a:avLst/>
        </a:prstGeom>
        <a:solidFill>
          <a:schemeClr val="accent5">
            <a:hueOff val="-7353344"/>
            <a:satOff val="-10228"/>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044700">
            <a:lnSpc>
              <a:spcPct val="90000"/>
            </a:lnSpc>
            <a:spcBef>
              <a:spcPct val="0"/>
            </a:spcBef>
            <a:spcAft>
              <a:spcPct val="35000"/>
            </a:spcAft>
          </a:pPr>
          <a:endParaRPr lang="en-US" sz="4600" kern="1200"/>
        </a:p>
      </dsp:txBody>
      <dsp:txXfrm>
        <a:off x="5510864" y="2203568"/>
        <a:ext cx="809642" cy="647802"/>
      </dsp:txXfrm>
    </dsp:sp>
    <dsp:sp modelId="{979ADDEA-035C-48D9-B505-C91195E2DC9D}">
      <dsp:nvSpPr>
        <dsp:cNvPr id="0" name=""/>
        <dsp:cNvSpPr/>
      </dsp:nvSpPr>
      <dsp:spPr>
        <a:xfrm>
          <a:off x="6620776" y="1577724"/>
          <a:ext cx="1899490" cy="1899490"/>
        </a:xfrm>
        <a:prstGeom prst="ellipse">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Mô hình Word2Vec</a:t>
          </a:r>
          <a:endParaRPr lang="en-US" sz="2000" kern="1200">
            <a:latin typeface="Times New Roman" panose="02020603050405020304" pitchFamily="18" charset="0"/>
            <a:cs typeface="Times New Roman" panose="02020603050405020304" pitchFamily="18" charset="0"/>
          </a:endParaRPr>
        </a:p>
      </dsp:txBody>
      <dsp:txXfrm>
        <a:off x="6898950" y="1855898"/>
        <a:ext cx="1343142" cy="13431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F4B4B8-D96F-4026-B27B-0045F4F96514}">
      <dsp:nvSpPr>
        <dsp:cNvPr id="0" name=""/>
        <dsp:cNvSpPr/>
      </dsp:nvSpPr>
      <dsp:spPr>
        <a:xfrm>
          <a:off x="1433" y="1577724"/>
          <a:ext cx="1899490" cy="1899490"/>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Mô hình Word2Vec</a:t>
          </a:r>
          <a:endParaRPr lang="en-US" sz="2000" kern="1200">
            <a:latin typeface="Times New Roman" panose="02020603050405020304" pitchFamily="18" charset="0"/>
            <a:cs typeface="Times New Roman" panose="02020603050405020304" pitchFamily="18" charset="0"/>
          </a:endParaRPr>
        </a:p>
      </dsp:txBody>
      <dsp:txXfrm>
        <a:off x="279607" y="1855898"/>
        <a:ext cx="1343142" cy="1343142"/>
      </dsp:txXfrm>
    </dsp:sp>
    <dsp:sp modelId="{A7FDD37C-92FD-4462-AFEE-2219B8555BD6}">
      <dsp:nvSpPr>
        <dsp:cNvPr id="0" name=""/>
        <dsp:cNvSpPr/>
      </dsp:nvSpPr>
      <dsp:spPr>
        <a:xfrm>
          <a:off x="2055161" y="1976617"/>
          <a:ext cx="1101704" cy="1101704"/>
        </a:xfrm>
        <a:prstGeom prst="mathPlus">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latin typeface="Times New Roman" panose="02020603050405020304" pitchFamily="18" charset="0"/>
            <a:cs typeface="Times New Roman" panose="02020603050405020304" pitchFamily="18" charset="0"/>
          </a:endParaRPr>
        </a:p>
      </dsp:txBody>
      <dsp:txXfrm>
        <a:off x="2201192" y="2397909"/>
        <a:ext cx="809642" cy="259120"/>
      </dsp:txXfrm>
    </dsp:sp>
    <dsp:sp modelId="{9EFA0397-EA2A-4D19-8916-E1145C916C51}">
      <dsp:nvSpPr>
        <dsp:cNvPr id="0" name=""/>
        <dsp:cNvSpPr/>
      </dsp:nvSpPr>
      <dsp:spPr>
        <a:xfrm>
          <a:off x="3311104" y="1577724"/>
          <a:ext cx="1899490" cy="1899490"/>
        </a:xfrm>
        <a:prstGeom prst="ellipse">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Thử nghiệm 5</a:t>
          </a:r>
          <a:endParaRPr lang="en-US" sz="2000" kern="1200">
            <a:latin typeface="Times New Roman" panose="02020603050405020304" pitchFamily="18" charset="0"/>
            <a:cs typeface="Times New Roman" panose="02020603050405020304" pitchFamily="18" charset="0"/>
          </a:endParaRPr>
        </a:p>
      </dsp:txBody>
      <dsp:txXfrm>
        <a:off x="3589278" y="1855898"/>
        <a:ext cx="1343142" cy="1343142"/>
      </dsp:txXfrm>
    </dsp:sp>
    <dsp:sp modelId="{D49CF675-C8C2-4562-89DB-D4C59D2AF202}">
      <dsp:nvSpPr>
        <dsp:cNvPr id="0" name=""/>
        <dsp:cNvSpPr/>
      </dsp:nvSpPr>
      <dsp:spPr>
        <a:xfrm>
          <a:off x="5364833" y="1976617"/>
          <a:ext cx="1101704" cy="1101704"/>
        </a:xfrm>
        <a:prstGeom prst="mathEqual">
          <a:avLst/>
        </a:prstGeom>
        <a:solidFill>
          <a:schemeClr val="accent5">
            <a:hueOff val="-7353344"/>
            <a:satOff val="-10228"/>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044700">
            <a:lnSpc>
              <a:spcPct val="90000"/>
            </a:lnSpc>
            <a:spcBef>
              <a:spcPct val="0"/>
            </a:spcBef>
            <a:spcAft>
              <a:spcPct val="35000"/>
            </a:spcAft>
          </a:pPr>
          <a:endParaRPr lang="en-US" sz="4600" kern="1200"/>
        </a:p>
      </dsp:txBody>
      <dsp:txXfrm>
        <a:off x="5510864" y="2203568"/>
        <a:ext cx="809642" cy="647802"/>
      </dsp:txXfrm>
    </dsp:sp>
    <dsp:sp modelId="{979ADDEA-035C-48D9-B505-C91195E2DC9D}">
      <dsp:nvSpPr>
        <dsp:cNvPr id="0" name=""/>
        <dsp:cNvSpPr/>
      </dsp:nvSpPr>
      <dsp:spPr>
        <a:xfrm>
          <a:off x="6620776" y="1577724"/>
          <a:ext cx="1899490" cy="1899490"/>
        </a:xfrm>
        <a:prstGeom prst="ellipse">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Ngưỡng</a:t>
          </a:r>
          <a:endParaRPr lang="en-US" sz="2000" kern="1200">
            <a:latin typeface="Times New Roman" panose="02020603050405020304" pitchFamily="18" charset="0"/>
            <a:cs typeface="Times New Roman" panose="02020603050405020304" pitchFamily="18" charset="0"/>
          </a:endParaRPr>
        </a:p>
      </dsp:txBody>
      <dsp:txXfrm>
        <a:off x="6898950" y="1855898"/>
        <a:ext cx="1343142" cy="134314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D12B8C-0C94-40A3-8D2F-FA33178DD321}">
      <dsp:nvSpPr>
        <dsp:cNvPr id="0" name=""/>
        <dsp:cNvSpPr/>
      </dsp:nvSpPr>
      <dsp:spPr>
        <a:xfrm>
          <a:off x="5878035" y="0"/>
          <a:ext cx="2425778" cy="5054939"/>
        </a:xfrm>
        <a:prstGeom prst="roundRect">
          <a:avLst>
            <a:gd name="adj" fmla="val 10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Phương pháp sử dụng:</a:t>
          </a:r>
          <a:endParaRPr lang="en-US" sz="2000" kern="1200">
            <a:latin typeface="Times New Roman" panose="02020603050405020304" pitchFamily="18" charset="0"/>
            <a:cs typeface="Times New Roman" panose="02020603050405020304" pitchFamily="18" charset="0"/>
          </a:endParaRPr>
        </a:p>
      </dsp:txBody>
      <dsp:txXfrm>
        <a:off x="5878035" y="0"/>
        <a:ext cx="2425778" cy="1516481"/>
      </dsp:txXfrm>
    </dsp:sp>
    <dsp:sp modelId="{7969E222-13E3-4D8D-B67A-376104F95A16}">
      <dsp:nvSpPr>
        <dsp:cNvPr id="0" name=""/>
        <dsp:cNvSpPr/>
      </dsp:nvSpPr>
      <dsp:spPr>
        <a:xfrm>
          <a:off x="3047960" y="0"/>
          <a:ext cx="2425778" cy="5054939"/>
        </a:xfrm>
        <a:prstGeom prst="roundRect">
          <a:avLst>
            <a:gd name="adj" fmla="val 10000"/>
          </a:avLst>
        </a:prstGeom>
        <a:solidFill>
          <a:srgbClr val="FFFF00"/>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Từ kết quả </a:t>
          </a:r>
          <a:r>
            <a:rPr lang="en-US" sz="2000" b="1" kern="1200" smtClean="0">
              <a:latin typeface="Times New Roman" panose="02020603050405020304" pitchFamily="18" charset="0"/>
              <a:cs typeface="Times New Roman" panose="02020603050405020304" pitchFamily="18" charset="0"/>
            </a:rPr>
            <a:t>ngưỡng </a:t>
          </a:r>
          <a:r>
            <a:rPr lang="en-US" sz="2000" b="0" kern="1200" smtClean="0">
              <a:latin typeface="Times New Roman" panose="02020603050405020304" pitchFamily="18" charset="0"/>
              <a:cs typeface="Times New Roman" panose="02020603050405020304" pitchFamily="18" charset="0"/>
            </a:rPr>
            <a:t>của</a:t>
          </a:r>
          <a:r>
            <a:rPr lang="en-US" sz="2000" b="1" kern="1200" smtClean="0">
              <a:latin typeface="Times New Roman" panose="02020603050405020304" pitchFamily="18" charset="0"/>
              <a:cs typeface="Times New Roman" panose="02020603050405020304" pitchFamily="18" charset="0"/>
            </a:rPr>
            <a:t> thử nghiệm 6</a:t>
          </a:r>
          <a:r>
            <a:rPr lang="en-US" sz="2000" kern="1200" smtClean="0">
              <a:latin typeface="Times New Roman" panose="02020603050405020304" pitchFamily="18" charset="0"/>
              <a:cs typeface="Times New Roman" panose="02020603050405020304" pitchFamily="18" charset="0"/>
            </a:rPr>
            <a:t> ta đo độ tương tự giữa xét về mặt hình thức và ngữ nghĩa</a:t>
          </a:r>
          <a:endParaRPr lang="en-US" sz="2000" kern="1200">
            <a:latin typeface="Times New Roman" panose="02020603050405020304" pitchFamily="18" charset="0"/>
            <a:cs typeface="Times New Roman" panose="02020603050405020304" pitchFamily="18" charset="0"/>
          </a:endParaRPr>
        </a:p>
      </dsp:txBody>
      <dsp:txXfrm>
        <a:off x="3047960" y="0"/>
        <a:ext cx="2425778" cy="1516481"/>
      </dsp:txXfrm>
    </dsp:sp>
    <dsp:sp modelId="{25CBBAF1-FF00-4747-AE8E-908CDDAE331C}">
      <dsp:nvSpPr>
        <dsp:cNvPr id="0" name=""/>
        <dsp:cNvSpPr/>
      </dsp:nvSpPr>
      <dsp:spPr>
        <a:xfrm>
          <a:off x="217886" y="0"/>
          <a:ext cx="2425778" cy="5054939"/>
        </a:xfrm>
        <a:prstGeom prst="roundRect">
          <a:avLst>
            <a:gd name="adj" fmla="val 10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Đo độ tương tự nhằm đưa ra ngưỡng chấp nhận được cho 2 câu: “</a:t>
          </a:r>
          <a:r>
            <a:rPr lang="en-US" sz="2000" b="1" kern="1200" smtClean="0">
              <a:latin typeface="Times New Roman" panose="02020603050405020304" pitchFamily="18" charset="0"/>
              <a:cs typeface="Times New Roman" panose="02020603050405020304" pitchFamily="18" charset="0"/>
            </a:rPr>
            <a:t>đồng nghĩa” </a:t>
          </a:r>
          <a:endParaRPr lang="en-US" sz="2000" b="1" kern="1200">
            <a:latin typeface="Times New Roman" panose="02020603050405020304" pitchFamily="18" charset="0"/>
            <a:cs typeface="Times New Roman" panose="02020603050405020304" pitchFamily="18" charset="0"/>
          </a:endParaRPr>
        </a:p>
      </dsp:txBody>
      <dsp:txXfrm>
        <a:off x="217886" y="0"/>
        <a:ext cx="2425778" cy="1516481"/>
      </dsp:txXfrm>
    </dsp:sp>
    <dsp:sp modelId="{AAB4592F-8684-42D2-898B-4A8A8F7E708F}">
      <dsp:nvSpPr>
        <dsp:cNvPr id="0" name=""/>
        <dsp:cNvSpPr/>
      </dsp:nvSpPr>
      <dsp:spPr>
        <a:xfrm>
          <a:off x="420034" y="2388653"/>
          <a:ext cx="2021481" cy="1010740"/>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Thử nghiệm 6</a:t>
          </a:r>
          <a:endParaRPr lang="en-US" sz="2000" kern="1200">
            <a:latin typeface="Times New Roman" panose="02020603050405020304" pitchFamily="18" charset="0"/>
            <a:cs typeface="Times New Roman" panose="02020603050405020304" pitchFamily="18" charset="0"/>
          </a:endParaRPr>
        </a:p>
      </dsp:txBody>
      <dsp:txXfrm>
        <a:off x="449638" y="2418257"/>
        <a:ext cx="1962273" cy="951532"/>
      </dsp:txXfrm>
    </dsp:sp>
    <dsp:sp modelId="{76B0BBB9-BBB7-4237-B39D-AD69E1097A88}">
      <dsp:nvSpPr>
        <dsp:cNvPr id="0" name=""/>
        <dsp:cNvSpPr/>
      </dsp:nvSpPr>
      <dsp:spPr>
        <a:xfrm rot="18770822">
          <a:off x="2251297" y="2440145"/>
          <a:ext cx="1189031" cy="35991"/>
        </a:xfrm>
        <a:custGeom>
          <a:avLst/>
          <a:gdLst/>
          <a:ahLst/>
          <a:cxnLst/>
          <a:rect l="0" t="0" r="0" b="0"/>
          <a:pathLst>
            <a:path>
              <a:moveTo>
                <a:pt x="0" y="17995"/>
              </a:moveTo>
              <a:lnTo>
                <a:pt x="1189031" y="17995"/>
              </a:lnTo>
            </a:path>
          </a:pathLst>
        </a:custGeom>
        <a:noFill/>
        <a:ln w="66675" cap="flat" cmpd="sng" algn="ctr">
          <a:solidFill>
            <a:srgbClr val="0070C0"/>
          </a:solidFill>
          <a:prstDash val="solid"/>
          <a:miter lim="800000"/>
          <a:tailEnd type="triangle"/>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en-US" sz="2000" kern="1200">
            <a:latin typeface="Times New Roman" panose="02020603050405020304" pitchFamily="18" charset="0"/>
            <a:cs typeface="Times New Roman" panose="02020603050405020304" pitchFamily="18" charset="0"/>
          </a:endParaRPr>
        </a:p>
      </dsp:txBody>
      <dsp:txXfrm>
        <a:off x="2816086" y="2428415"/>
        <a:ext cx="59451" cy="59451"/>
      </dsp:txXfrm>
    </dsp:sp>
    <dsp:sp modelId="{6C76BC3E-61DD-4DB2-B279-3FC7AAE8F091}">
      <dsp:nvSpPr>
        <dsp:cNvPr id="0" name=""/>
        <dsp:cNvSpPr/>
      </dsp:nvSpPr>
      <dsp:spPr>
        <a:xfrm>
          <a:off x="3250109" y="1516888"/>
          <a:ext cx="2021481" cy="1010740"/>
        </a:xfrm>
        <a:prstGeom prst="roundRect">
          <a:avLst>
            <a:gd name="adj" fmla="val 10000"/>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Thử nghiệm 7</a:t>
          </a:r>
        </a:p>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(Hình thức)</a:t>
          </a:r>
          <a:endParaRPr lang="en-US" sz="2000" kern="1200">
            <a:latin typeface="Times New Roman" panose="02020603050405020304" pitchFamily="18" charset="0"/>
            <a:cs typeface="Times New Roman" panose="02020603050405020304" pitchFamily="18" charset="0"/>
          </a:endParaRPr>
        </a:p>
      </dsp:txBody>
      <dsp:txXfrm>
        <a:off x="3279713" y="1546492"/>
        <a:ext cx="1962273" cy="951532"/>
      </dsp:txXfrm>
    </dsp:sp>
    <dsp:sp modelId="{46D291AF-8568-49A0-9E43-37530C983A72}">
      <dsp:nvSpPr>
        <dsp:cNvPr id="0" name=""/>
        <dsp:cNvSpPr/>
      </dsp:nvSpPr>
      <dsp:spPr>
        <a:xfrm>
          <a:off x="5271590" y="2004263"/>
          <a:ext cx="808592" cy="35991"/>
        </a:xfrm>
        <a:custGeom>
          <a:avLst/>
          <a:gdLst/>
          <a:ahLst/>
          <a:cxnLst/>
          <a:rect l="0" t="0" r="0" b="0"/>
          <a:pathLst>
            <a:path>
              <a:moveTo>
                <a:pt x="0" y="17995"/>
              </a:moveTo>
              <a:lnTo>
                <a:pt x="808592" y="17995"/>
              </a:lnTo>
            </a:path>
          </a:pathLst>
        </a:custGeom>
        <a:noFill/>
        <a:ln w="66675" cap="flat" cmpd="sng" algn="ctr">
          <a:solidFill>
            <a:srgbClr val="0070C0"/>
          </a:solidFill>
          <a:prstDash val="solid"/>
          <a:miter lim="800000"/>
          <a:headEnd type="triangle"/>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655672" y="2002044"/>
        <a:ext cx="40429" cy="40429"/>
      </dsp:txXfrm>
    </dsp:sp>
    <dsp:sp modelId="{B9A570CF-E3EC-4EEC-9054-0D50FB2637BF}">
      <dsp:nvSpPr>
        <dsp:cNvPr id="0" name=""/>
        <dsp:cNvSpPr/>
      </dsp:nvSpPr>
      <dsp:spPr>
        <a:xfrm>
          <a:off x="6080183" y="1516888"/>
          <a:ext cx="2021481" cy="1010740"/>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Levenshtein 1-n</a:t>
          </a:r>
          <a:endParaRPr lang="en-US" sz="2000" kern="1200">
            <a:latin typeface="Times New Roman" panose="02020603050405020304" pitchFamily="18" charset="0"/>
            <a:cs typeface="Times New Roman" panose="02020603050405020304" pitchFamily="18" charset="0"/>
          </a:endParaRPr>
        </a:p>
      </dsp:txBody>
      <dsp:txXfrm>
        <a:off x="6109787" y="1546492"/>
        <a:ext cx="1962273" cy="951532"/>
      </dsp:txXfrm>
    </dsp:sp>
    <dsp:sp modelId="{69B3F389-1C07-4B7E-9481-5A5EEA325DB1}">
      <dsp:nvSpPr>
        <dsp:cNvPr id="0" name=""/>
        <dsp:cNvSpPr/>
      </dsp:nvSpPr>
      <dsp:spPr>
        <a:xfrm rot="2829178">
          <a:off x="2251297" y="3311909"/>
          <a:ext cx="1189031" cy="35991"/>
        </a:xfrm>
        <a:custGeom>
          <a:avLst/>
          <a:gdLst/>
          <a:ahLst/>
          <a:cxnLst/>
          <a:rect l="0" t="0" r="0" b="0"/>
          <a:pathLst>
            <a:path>
              <a:moveTo>
                <a:pt x="0" y="17995"/>
              </a:moveTo>
              <a:lnTo>
                <a:pt x="1189031" y="17995"/>
              </a:lnTo>
            </a:path>
          </a:pathLst>
        </a:custGeom>
        <a:noFill/>
        <a:ln w="66675" cap="flat" cmpd="sng" algn="ctr">
          <a:solidFill>
            <a:srgbClr val="0070C0"/>
          </a:solidFill>
          <a:prstDash val="solid"/>
          <a:miter lim="800000"/>
          <a:tailEnd type="triangle"/>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en-US" sz="2000" kern="1200">
            <a:latin typeface="Times New Roman" panose="02020603050405020304" pitchFamily="18" charset="0"/>
            <a:cs typeface="Times New Roman" panose="02020603050405020304" pitchFamily="18" charset="0"/>
          </a:endParaRPr>
        </a:p>
      </dsp:txBody>
      <dsp:txXfrm>
        <a:off x="2816086" y="3300179"/>
        <a:ext cx="59451" cy="59451"/>
      </dsp:txXfrm>
    </dsp:sp>
    <dsp:sp modelId="{B0094AAB-AB53-4EDD-84FD-DCD21828EEBD}">
      <dsp:nvSpPr>
        <dsp:cNvPr id="0" name=""/>
        <dsp:cNvSpPr/>
      </dsp:nvSpPr>
      <dsp:spPr>
        <a:xfrm>
          <a:off x="3250109" y="3260417"/>
          <a:ext cx="2021481" cy="1010740"/>
        </a:xfrm>
        <a:prstGeom prst="roundRect">
          <a:avLst>
            <a:gd name="adj" fmla="val 10000"/>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Thử nghiệm 8</a:t>
          </a:r>
        </a:p>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(Ngữ nghĩa)</a:t>
          </a:r>
          <a:endParaRPr lang="en-US" sz="2000" kern="1200">
            <a:latin typeface="Times New Roman" panose="02020603050405020304" pitchFamily="18" charset="0"/>
            <a:cs typeface="Times New Roman" panose="02020603050405020304" pitchFamily="18" charset="0"/>
          </a:endParaRPr>
        </a:p>
      </dsp:txBody>
      <dsp:txXfrm>
        <a:off x="3279713" y="3290021"/>
        <a:ext cx="1962273" cy="951532"/>
      </dsp:txXfrm>
    </dsp:sp>
    <dsp:sp modelId="{E13F12F8-0D93-4C5D-A386-8E8305F9BDE9}">
      <dsp:nvSpPr>
        <dsp:cNvPr id="0" name=""/>
        <dsp:cNvSpPr/>
      </dsp:nvSpPr>
      <dsp:spPr>
        <a:xfrm rot="19457599">
          <a:off x="5177994" y="3457203"/>
          <a:ext cx="995785" cy="35991"/>
        </a:xfrm>
        <a:custGeom>
          <a:avLst/>
          <a:gdLst/>
          <a:ahLst/>
          <a:cxnLst/>
          <a:rect l="0" t="0" r="0" b="0"/>
          <a:pathLst>
            <a:path>
              <a:moveTo>
                <a:pt x="0" y="17995"/>
              </a:moveTo>
              <a:lnTo>
                <a:pt x="995785" y="17995"/>
              </a:lnTo>
            </a:path>
          </a:pathLst>
        </a:custGeom>
        <a:noFill/>
        <a:ln w="66675" cap="flat" cmpd="sng" algn="ctr">
          <a:solidFill>
            <a:srgbClr val="0070C0"/>
          </a:solidFill>
          <a:prstDash val="solid"/>
          <a:miter lim="800000"/>
          <a:headEnd type="triangle"/>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650992" y="3450304"/>
        <a:ext cx="49789" cy="49789"/>
      </dsp:txXfrm>
    </dsp:sp>
    <dsp:sp modelId="{7CC23C4F-EA54-4BEE-9E6D-8119425777A5}">
      <dsp:nvSpPr>
        <dsp:cNvPr id="0" name=""/>
        <dsp:cNvSpPr/>
      </dsp:nvSpPr>
      <dsp:spPr>
        <a:xfrm>
          <a:off x="6080183" y="2679241"/>
          <a:ext cx="2021481" cy="1010740"/>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Levenshtein 1-n</a:t>
          </a:r>
          <a:endParaRPr lang="en-US" sz="2000" kern="1200">
            <a:latin typeface="Times New Roman" panose="02020603050405020304" pitchFamily="18" charset="0"/>
            <a:cs typeface="Times New Roman" panose="02020603050405020304" pitchFamily="18" charset="0"/>
          </a:endParaRPr>
        </a:p>
      </dsp:txBody>
      <dsp:txXfrm>
        <a:off x="6109787" y="2708845"/>
        <a:ext cx="1962273" cy="951532"/>
      </dsp:txXfrm>
    </dsp:sp>
    <dsp:sp modelId="{0EA1F4EA-58F4-4CFC-A11D-1F3E866F1788}">
      <dsp:nvSpPr>
        <dsp:cNvPr id="0" name=""/>
        <dsp:cNvSpPr/>
      </dsp:nvSpPr>
      <dsp:spPr>
        <a:xfrm rot="2142401">
          <a:off x="5177994" y="4038380"/>
          <a:ext cx="995785" cy="35991"/>
        </a:xfrm>
        <a:custGeom>
          <a:avLst/>
          <a:gdLst/>
          <a:ahLst/>
          <a:cxnLst/>
          <a:rect l="0" t="0" r="0" b="0"/>
          <a:pathLst>
            <a:path>
              <a:moveTo>
                <a:pt x="0" y="17995"/>
              </a:moveTo>
              <a:lnTo>
                <a:pt x="995785" y="17995"/>
              </a:lnTo>
            </a:path>
          </a:pathLst>
        </a:custGeom>
        <a:noFill/>
        <a:ln w="66675" cap="flat" cmpd="sng" algn="ctr">
          <a:solidFill>
            <a:srgbClr val="0070C0"/>
          </a:solidFill>
          <a:prstDash val="solid"/>
          <a:miter lim="800000"/>
          <a:headEnd type="triangle"/>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650992" y="4031481"/>
        <a:ext cx="49789" cy="49789"/>
      </dsp:txXfrm>
    </dsp:sp>
    <dsp:sp modelId="{115EB216-9ADB-42A7-8D51-19B9FA3870BF}">
      <dsp:nvSpPr>
        <dsp:cNvPr id="0" name=""/>
        <dsp:cNvSpPr/>
      </dsp:nvSpPr>
      <dsp:spPr>
        <a:xfrm>
          <a:off x="6080183" y="3841593"/>
          <a:ext cx="2021481" cy="1010740"/>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Word2Vec</a:t>
          </a:r>
          <a:endParaRPr lang="en-US" sz="2000" kern="1200">
            <a:latin typeface="Times New Roman" panose="02020603050405020304" pitchFamily="18" charset="0"/>
            <a:cs typeface="Times New Roman" panose="02020603050405020304" pitchFamily="18" charset="0"/>
          </a:endParaRPr>
        </a:p>
      </dsp:txBody>
      <dsp:txXfrm>
        <a:off x="6109787" y="3871197"/>
        <a:ext cx="1962273" cy="95153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229075"/>
          </a:xfrm>
          <a:prstGeom prst="rect">
            <a:avLst/>
          </a:prstGeom>
        </p:spPr>
        <p:txBody>
          <a:bodyPr vert="horz" lIns="64932" tIns="32466" rIns="64932" bIns="32466" rtlCol="0"/>
          <a:lstStyle>
            <a:lvl1pPr algn="l">
              <a:defRPr sz="900"/>
            </a:lvl1pPr>
          </a:lstStyle>
          <a:p>
            <a:r>
              <a:rPr lang="en-US" smtClean="0"/>
              <a:t>1</a:t>
            </a:r>
            <a:endParaRPr lang="en-US"/>
          </a:p>
        </p:txBody>
      </p:sp>
      <p:sp>
        <p:nvSpPr>
          <p:cNvPr id="3" name="Date Placeholder 2"/>
          <p:cNvSpPr>
            <a:spLocks noGrp="1"/>
          </p:cNvSpPr>
          <p:nvPr>
            <p:ph type="dt" sz="quarter" idx="1"/>
          </p:nvPr>
        </p:nvSpPr>
        <p:spPr>
          <a:xfrm>
            <a:off x="3850443" y="1"/>
            <a:ext cx="2945659" cy="229075"/>
          </a:xfrm>
          <a:prstGeom prst="rect">
            <a:avLst/>
          </a:prstGeom>
        </p:spPr>
        <p:txBody>
          <a:bodyPr vert="horz" lIns="64932" tIns="32466" rIns="64932" bIns="32466" rtlCol="0"/>
          <a:lstStyle>
            <a:lvl1pPr algn="r">
              <a:defRPr sz="900"/>
            </a:lvl1pPr>
          </a:lstStyle>
          <a:p>
            <a:fld id="{60EDE906-EFC4-4D1A-A7CE-7C9CCB987436}" type="datetimeFigureOut">
              <a:rPr lang="en-US" smtClean="0"/>
              <a:pPr/>
              <a:t>7/3/2018</a:t>
            </a:fld>
            <a:endParaRPr lang="en-US"/>
          </a:p>
        </p:txBody>
      </p:sp>
      <p:sp>
        <p:nvSpPr>
          <p:cNvPr id="4" name="Footer Placeholder 3"/>
          <p:cNvSpPr>
            <a:spLocks noGrp="1"/>
          </p:cNvSpPr>
          <p:nvPr>
            <p:ph type="ftr" sz="quarter" idx="2"/>
          </p:nvPr>
        </p:nvSpPr>
        <p:spPr>
          <a:xfrm>
            <a:off x="0" y="4336575"/>
            <a:ext cx="2945659" cy="229075"/>
          </a:xfrm>
          <a:prstGeom prst="rect">
            <a:avLst/>
          </a:prstGeom>
        </p:spPr>
        <p:txBody>
          <a:bodyPr vert="horz" lIns="64932" tIns="32466" rIns="64932" bIns="32466" rtlCol="0" anchor="b"/>
          <a:lstStyle>
            <a:lvl1pPr algn="l">
              <a:defRPr sz="900"/>
            </a:lvl1pPr>
          </a:lstStyle>
          <a:p>
            <a:endParaRPr lang="en-US"/>
          </a:p>
        </p:txBody>
      </p:sp>
      <p:sp>
        <p:nvSpPr>
          <p:cNvPr id="5" name="Slide Number Placeholder 4"/>
          <p:cNvSpPr>
            <a:spLocks noGrp="1"/>
          </p:cNvSpPr>
          <p:nvPr>
            <p:ph type="sldNum" sz="quarter" idx="3"/>
          </p:nvPr>
        </p:nvSpPr>
        <p:spPr>
          <a:xfrm>
            <a:off x="3850443" y="4336575"/>
            <a:ext cx="2945659" cy="229075"/>
          </a:xfrm>
          <a:prstGeom prst="rect">
            <a:avLst/>
          </a:prstGeom>
        </p:spPr>
        <p:txBody>
          <a:bodyPr vert="horz" lIns="64932" tIns="32466" rIns="64932" bIns="32466" rtlCol="0" anchor="b"/>
          <a:lstStyle>
            <a:lvl1pPr algn="r">
              <a:defRPr sz="900"/>
            </a:lvl1pPr>
          </a:lstStyle>
          <a:p>
            <a:fld id="{2C45D713-F670-4017-A60F-FEF09CC0E51B}" type="slidenum">
              <a:rPr lang="en-US" smtClean="0"/>
              <a:pPr/>
              <a:t>‹#›</a:t>
            </a:fld>
            <a:endParaRPr lang="en-US"/>
          </a:p>
        </p:txBody>
      </p:sp>
    </p:spTree>
    <p:extLst>
      <p:ext uri="{BB962C8B-B14F-4D97-AF65-F5344CB8AC3E}">
        <p14:creationId xmlns:p14="http://schemas.microsoft.com/office/powerpoint/2010/main" xmlns="" val="261627838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229075"/>
          </a:xfrm>
          <a:prstGeom prst="rect">
            <a:avLst/>
          </a:prstGeom>
        </p:spPr>
        <p:txBody>
          <a:bodyPr vert="horz" lIns="64932" tIns="32466" rIns="64932" bIns="32466" rtlCol="0"/>
          <a:lstStyle>
            <a:lvl1pPr algn="l">
              <a:defRPr sz="900"/>
            </a:lvl1pPr>
          </a:lstStyle>
          <a:p>
            <a:r>
              <a:rPr lang="en-US" smtClean="0"/>
              <a:t>1</a:t>
            </a:r>
            <a:endParaRPr lang="en-US"/>
          </a:p>
        </p:txBody>
      </p:sp>
      <p:sp>
        <p:nvSpPr>
          <p:cNvPr id="3" name="Date Placeholder 2"/>
          <p:cNvSpPr>
            <a:spLocks noGrp="1"/>
          </p:cNvSpPr>
          <p:nvPr>
            <p:ph type="dt" idx="1"/>
          </p:nvPr>
        </p:nvSpPr>
        <p:spPr>
          <a:xfrm>
            <a:off x="3850443" y="1"/>
            <a:ext cx="2945659" cy="229075"/>
          </a:xfrm>
          <a:prstGeom prst="rect">
            <a:avLst/>
          </a:prstGeom>
        </p:spPr>
        <p:txBody>
          <a:bodyPr vert="horz" lIns="64932" tIns="32466" rIns="64932" bIns="32466" rtlCol="0"/>
          <a:lstStyle>
            <a:lvl1pPr algn="r">
              <a:defRPr sz="900"/>
            </a:lvl1pPr>
          </a:lstStyle>
          <a:p>
            <a:fld id="{84645D1E-5B64-4443-B2C2-00B20916A8B2}" type="datetimeFigureOut">
              <a:rPr lang="en-US" smtClean="0"/>
              <a:pPr/>
              <a:t>7/3/2018</a:t>
            </a:fld>
            <a:endParaRPr lang="en-US"/>
          </a:p>
        </p:txBody>
      </p:sp>
      <p:sp>
        <p:nvSpPr>
          <p:cNvPr id="4" name="Slide Image Placeholder 3"/>
          <p:cNvSpPr>
            <a:spLocks noGrp="1" noRot="1" noChangeAspect="1"/>
          </p:cNvSpPr>
          <p:nvPr>
            <p:ph type="sldImg" idx="2"/>
          </p:nvPr>
        </p:nvSpPr>
        <p:spPr>
          <a:xfrm>
            <a:off x="2371725" y="571500"/>
            <a:ext cx="2054225" cy="1539875"/>
          </a:xfrm>
          <a:prstGeom prst="rect">
            <a:avLst/>
          </a:prstGeom>
          <a:noFill/>
          <a:ln w="12700">
            <a:solidFill>
              <a:prstClr val="black"/>
            </a:solidFill>
          </a:ln>
        </p:spPr>
        <p:txBody>
          <a:bodyPr vert="horz" lIns="64932" tIns="32466" rIns="64932" bIns="32466" rtlCol="0" anchor="ctr"/>
          <a:lstStyle/>
          <a:p>
            <a:endParaRPr lang="en-US"/>
          </a:p>
        </p:txBody>
      </p:sp>
      <p:sp>
        <p:nvSpPr>
          <p:cNvPr id="5" name="Notes Placeholder 4"/>
          <p:cNvSpPr>
            <a:spLocks noGrp="1"/>
          </p:cNvSpPr>
          <p:nvPr>
            <p:ph type="body" sz="quarter" idx="3"/>
          </p:nvPr>
        </p:nvSpPr>
        <p:spPr>
          <a:xfrm>
            <a:off x="679768" y="2197219"/>
            <a:ext cx="5438140" cy="1797725"/>
          </a:xfrm>
          <a:prstGeom prst="rect">
            <a:avLst/>
          </a:prstGeom>
        </p:spPr>
        <p:txBody>
          <a:bodyPr vert="horz" lIns="64932" tIns="32466" rIns="64932" bIns="3246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4336575"/>
            <a:ext cx="2945659" cy="229075"/>
          </a:xfrm>
          <a:prstGeom prst="rect">
            <a:avLst/>
          </a:prstGeom>
        </p:spPr>
        <p:txBody>
          <a:bodyPr vert="horz" lIns="64932" tIns="32466" rIns="64932" bIns="32466" rtlCol="0" anchor="b"/>
          <a:lstStyle>
            <a:lvl1pPr algn="l">
              <a:defRPr sz="900"/>
            </a:lvl1pPr>
          </a:lstStyle>
          <a:p>
            <a:endParaRPr lang="en-US"/>
          </a:p>
        </p:txBody>
      </p:sp>
      <p:sp>
        <p:nvSpPr>
          <p:cNvPr id="7" name="Slide Number Placeholder 6"/>
          <p:cNvSpPr>
            <a:spLocks noGrp="1"/>
          </p:cNvSpPr>
          <p:nvPr>
            <p:ph type="sldNum" sz="quarter" idx="5"/>
          </p:nvPr>
        </p:nvSpPr>
        <p:spPr>
          <a:xfrm>
            <a:off x="3850443" y="4336575"/>
            <a:ext cx="2945659" cy="229075"/>
          </a:xfrm>
          <a:prstGeom prst="rect">
            <a:avLst/>
          </a:prstGeom>
        </p:spPr>
        <p:txBody>
          <a:bodyPr vert="horz" lIns="64932" tIns="32466" rIns="64932" bIns="32466" rtlCol="0" anchor="b"/>
          <a:lstStyle>
            <a:lvl1pPr algn="r">
              <a:defRPr sz="900"/>
            </a:lvl1pPr>
          </a:lstStyle>
          <a:p>
            <a:fld id="{AF16427A-0BAF-407F-97E7-082915051095}" type="slidenum">
              <a:rPr lang="en-US" smtClean="0"/>
              <a:pPr/>
              <a:t>‹#›</a:t>
            </a:fld>
            <a:endParaRPr lang="en-US"/>
          </a:p>
        </p:txBody>
      </p:sp>
    </p:spTree>
    <p:extLst>
      <p:ext uri="{BB962C8B-B14F-4D97-AF65-F5344CB8AC3E}">
        <p14:creationId xmlns:p14="http://schemas.microsoft.com/office/powerpoint/2010/main" xmlns="" val="350920477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vi.wikipedia.org/wiki/Quy_ho%E1%BA%A1ch_%C4%91%E1%BB%99ng"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71725" y="571500"/>
            <a:ext cx="2054225" cy="1539875"/>
          </a:xfrm>
        </p:spPr>
      </p:sp>
      <p:sp>
        <p:nvSpPr>
          <p:cNvPr id="3" name="Notes Placeholder 2"/>
          <p:cNvSpPr>
            <a:spLocks noGrp="1"/>
          </p:cNvSpPr>
          <p:nvPr>
            <p:ph type="body" idx="1"/>
          </p:nvPr>
        </p:nvSpPr>
        <p:spPr/>
        <p:txBody>
          <a:bodyPr/>
          <a:lstStyle/>
          <a:p>
            <a:r>
              <a:rPr lang="en-US" smtClean="0"/>
              <a:t>Kính</a:t>
            </a:r>
            <a:r>
              <a:rPr lang="en-US" baseline="0" smtClean="0"/>
              <a:t> thưa các thầy trong hội đồng, sau đây em xin báo cáo luận văn thạc sĩ, tên đề tài là: nghiên cứu phương pháp khớp văn bản và ứng dụng trong tổng hợp biên bản. Cán bộ hướng dẫn là tiến sĩ Ngô Hữu Phúc.</a:t>
            </a:r>
            <a:endParaRPr lang="en-US"/>
          </a:p>
        </p:txBody>
      </p:sp>
      <p:sp>
        <p:nvSpPr>
          <p:cNvPr id="4" name="Slide Number Placeholder 3"/>
          <p:cNvSpPr>
            <a:spLocks noGrp="1"/>
          </p:cNvSpPr>
          <p:nvPr>
            <p:ph type="sldNum" sz="quarter" idx="10"/>
          </p:nvPr>
        </p:nvSpPr>
        <p:spPr/>
        <p:txBody>
          <a:bodyPr/>
          <a:lstStyle/>
          <a:p>
            <a:fld id="{AF16427A-0BAF-407F-97E7-082915051095}" type="slidenum">
              <a:rPr lang="en-US" smtClean="0"/>
              <a:pPr/>
              <a:t>1</a:t>
            </a:fld>
            <a:endParaRPr lang="en-US"/>
          </a:p>
        </p:txBody>
      </p:sp>
    </p:spTree>
    <p:extLst>
      <p:ext uri="{BB962C8B-B14F-4D97-AF65-F5344CB8AC3E}">
        <p14:creationId xmlns:p14="http://schemas.microsoft.com/office/powerpoint/2010/main" xmlns="" val="3924391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smtClean="0"/>
              <a:t>Về</a:t>
            </a:r>
            <a:r>
              <a:rPr lang="en-US" sz="900" baseline="0" smtClean="0"/>
              <a:t> phân cụm dữ liệu văn bản đựa chia theo 2 nhánh, đầu vào là chuỗi đơn vị câu, từ và các đặc trưng trong bước tiền xử lý trên, nếu chọn theo K-means ta sẽ chọn đặc trưng về tần xuất TF-IDF, nếu sử dụng phân tích quan điểm ta sẽ sử dụng bộ từ điển mã hóa các từ quan điểm. Đầu ra ta được k cụm văn bản và các đặc trưng.</a:t>
            </a:r>
          </a:p>
          <a:p>
            <a:r>
              <a:rPr lang="en-US" sz="900" baseline="0" smtClean="0"/>
              <a:t>Sau đây em sẽ làm rõ về thuật toán K-means và bài toán phân tích quan điểm.</a:t>
            </a:r>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10</a:t>
            </a:fld>
            <a:endParaRPr lang="en-US"/>
          </a:p>
        </p:txBody>
      </p:sp>
    </p:spTree>
    <p:extLst>
      <p:ext uri="{BB962C8B-B14F-4D97-AF65-F5344CB8AC3E}">
        <p14:creationId xmlns:p14="http://schemas.microsoft.com/office/powerpoint/2010/main" xmlns="" val="11167375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0" i="0" smtClean="0">
                <a:solidFill>
                  <a:srgbClr val="222222"/>
                </a:solidFill>
                <a:effectLst/>
                <a:latin typeface="Arial" panose="020B0604020202020204" pitchFamily="34" charset="0"/>
              </a:rPr>
              <a:t> James MacQueen in 1967</a:t>
            </a:r>
            <a:endParaRPr lang="en-US" sz="900" smtClean="0"/>
          </a:p>
          <a:p>
            <a:r>
              <a:rPr lang="en-US" sz="900" smtClean="0"/>
              <a:t>Về</a:t>
            </a:r>
            <a:r>
              <a:rPr lang="en-US" sz="900" baseline="0" smtClean="0"/>
              <a:t> thuật toán K-means được mô tả như sau:</a:t>
            </a:r>
            <a:endParaRPr lang="en-US" sz="900" smtClean="0"/>
          </a:p>
          <a:p>
            <a:r>
              <a:rPr lang="en-US" sz="900" smtClean="0"/>
              <a:t>1</a:t>
            </a:r>
            <a:r>
              <a:rPr lang="en-US" sz="900"/>
              <a:t>.    Chọn ngẫu nhiên K cụm (cluster). </a:t>
            </a:r>
          </a:p>
          <a:p>
            <a:r>
              <a:rPr lang="en-US" sz="900"/>
              <a:t>2.    Khởi tạo tâm cụm.</a:t>
            </a:r>
          </a:p>
          <a:p>
            <a:r>
              <a:rPr lang="en-US" sz="900"/>
              <a:t>3.    Tính khoảng cách giữa các đối tượng (objects) đến </a:t>
            </a:r>
            <a:r>
              <a:rPr lang="en-US" sz="900" smtClean="0"/>
              <a:t>tâm cụm</a:t>
            </a:r>
            <a:r>
              <a:rPr lang="en-US" sz="900" baseline="0" smtClean="0"/>
              <a:t> </a:t>
            </a:r>
            <a:r>
              <a:rPr lang="en-US" sz="900" smtClean="0"/>
              <a:t>(thường </a:t>
            </a:r>
            <a:r>
              <a:rPr lang="en-US" sz="900"/>
              <a:t>dùng khoảng cách Euclidean)</a:t>
            </a:r>
          </a:p>
          <a:p>
            <a:r>
              <a:rPr lang="en-US" sz="900"/>
              <a:t>4.    Nhóm các đối tượng vào nhóm gần nhất</a:t>
            </a:r>
          </a:p>
          <a:p>
            <a:r>
              <a:rPr lang="en-US" sz="900"/>
              <a:t>5.    Nếu </a:t>
            </a:r>
            <a:r>
              <a:rPr lang="en-US" sz="900" smtClean="0"/>
              <a:t>không</a:t>
            </a:r>
            <a:r>
              <a:rPr lang="en-US" sz="900" baseline="0" smtClean="0"/>
              <a:t> có sự thay đổi đối </a:t>
            </a:r>
            <a:r>
              <a:rPr lang="en-US" sz="900" smtClean="0"/>
              <a:t>tượng </a:t>
            </a:r>
            <a:r>
              <a:rPr lang="en-US" sz="900"/>
              <a:t>trong các nhóm </a:t>
            </a:r>
            <a:r>
              <a:rPr lang="en-US" sz="900" smtClean="0"/>
              <a:t>thì </a:t>
            </a:r>
            <a:r>
              <a:rPr lang="en-US" sz="900"/>
              <a:t>kết thúc.</a:t>
            </a:r>
          </a:p>
          <a:p>
            <a:r>
              <a:rPr lang="en-US" sz="900"/>
              <a:t>Nếu có thay đổi Xác định lại tâm mới cho các nhóm</a:t>
            </a:r>
          </a:p>
          <a:p>
            <a:r>
              <a:rPr lang="en-US" sz="900"/>
              <a:t>6</a:t>
            </a:r>
            <a:r>
              <a:rPr lang="en-US" sz="900" smtClean="0"/>
              <a:t>.</a:t>
            </a:r>
            <a:r>
              <a:rPr lang="en-US" sz="900"/>
              <a:t>   Thực hiện lại bước 2 cho đến khi không có sự thay đổi nhóm nào của các đối tượng</a:t>
            </a:r>
          </a:p>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11</a:t>
            </a:fld>
            <a:endParaRPr lang="en-US"/>
          </a:p>
        </p:txBody>
      </p:sp>
    </p:spTree>
    <p:extLst>
      <p:ext uri="{BB962C8B-B14F-4D97-AF65-F5344CB8AC3E}">
        <p14:creationId xmlns:p14="http://schemas.microsoft.com/office/powerpoint/2010/main" xmlns="" val="21988638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t>Trong giới hạn của luận văn tôi chỉ đề cập tới bài toán phân lớp quan điểm: mỗi dữ liệu thể hiện một quan điểm và quá trình phân lớp quan điểm chính là phân lớp dữ liệu. Các quan điểm được phân vào các lớp tích cực (tốt) và tiêu cực (xấu), và trung tính.</a:t>
            </a:r>
          </a:p>
        </p:txBody>
      </p:sp>
      <p:sp>
        <p:nvSpPr>
          <p:cNvPr id="4" name="Slide Number Placeholder 3"/>
          <p:cNvSpPr>
            <a:spLocks noGrp="1"/>
          </p:cNvSpPr>
          <p:nvPr>
            <p:ph type="sldNum" sz="quarter" idx="10"/>
          </p:nvPr>
        </p:nvSpPr>
        <p:spPr/>
        <p:txBody>
          <a:bodyPr/>
          <a:lstStyle/>
          <a:p>
            <a:fld id="{AF16427A-0BAF-407F-97E7-082915051095}" type="slidenum">
              <a:rPr lang="en-US" smtClean="0"/>
              <a:pPr/>
              <a:t>12</a:t>
            </a:fld>
            <a:endParaRPr lang="en-US"/>
          </a:p>
        </p:txBody>
      </p:sp>
    </p:spTree>
    <p:extLst>
      <p:ext uri="{BB962C8B-B14F-4D97-AF65-F5344CB8AC3E}">
        <p14:creationId xmlns:p14="http://schemas.microsoft.com/office/powerpoint/2010/main" xmlns="" val="3290393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smtClean="0"/>
              <a:t>Cách</a:t>
            </a:r>
            <a:r>
              <a:rPr lang="en-US" sz="900" baseline="0" smtClean="0"/>
              <a:t> tính quan điểm cho 1 câu, nếu ta chỉ dựa vào các tính từ thể hiện quan điểm như ví dụ trên, I’m not feeling good &gt;&gt; câu này sẽ có giá trị quan điểm là tích cực, như vậy thì ko đúng, ngoài việc xét các tính từ, thể hiện quan điểm ta còn phải xét các phó từ, hay động từ thể hiện trong câu.</a:t>
            </a:r>
          </a:p>
          <a:p>
            <a:r>
              <a:rPr lang="en-US" sz="900" baseline="0" smtClean="0"/>
              <a:t>Vì vậy cách tính quan điểm cho câu được tính theo 2 luật sau:</a:t>
            </a:r>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13</a:t>
            </a:fld>
            <a:endParaRPr lang="en-US"/>
          </a:p>
        </p:txBody>
      </p:sp>
    </p:spTree>
    <p:extLst>
      <p:ext uri="{BB962C8B-B14F-4D97-AF65-F5344CB8AC3E}">
        <p14:creationId xmlns:p14="http://schemas.microsoft.com/office/powerpoint/2010/main" xmlns="" val="901297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a:t>Thử nghiệm 1 em thử nghiệm với 4 chức năng, thử nghiệm với chức năng tách câu tỉ lệ đúng đạt 94%, chức năng tách từ đạt 93%, thử nghiệm chức năng phân cụm K-means đạt 85% và thử nghiệm chức năng phân cụm theo quan điểm 88%.</a:t>
            </a:r>
          </a:p>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pPr/>
              <a:t>14</a:t>
            </a:fld>
            <a:endParaRPr lang="en-US"/>
          </a:p>
        </p:txBody>
      </p:sp>
    </p:spTree>
    <p:extLst>
      <p:ext uri="{BB962C8B-B14F-4D97-AF65-F5344CB8AC3E}">
        <p14:creationId xmlns:p14="http://schemas.microsoft.com/office/powerpoint/2010/main" xmlns="" val="2457481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t>Sau khi tiền xử lý văn bản và phân cụm dữ </a:t>
            </a:r>
            <a:r>
              <a:rPr lang="en-US" sz="900" smtClean="0"/>
              <a:t>liệu</a:t>
            </a:r>
            <a:r>
              <a:rPr lang="en-US" sz="900" baseline="0" smtClean="0"/>
              <a:t> văn bản xong, ta tiến hành bài toán so khớp, như đã trình bày ở trên, có 2 vấn đề ta cần giải quyết, 1 bài toán so khớp chuỗi thông thường, và bài toán đo độ tương tự chuỗi (hình thức và ngữ nghĩa).</a:t>
            </a:r>
          </a:p>
          <a:p>
            <a:r>
              <a:rPr lang="en-US" sz="900" baseline="0" smtClean="0"/>
              <a:t>Sau đây em xin trình bày nhánh so khớp chuỗi thông thường (Naïve String Search và Boyer Moore) Thuật toán Naïve String Search là thuật toán sơ khai và nó khá đơn giản nên em xin trình bày luôn vào thuật toán Boyer Moore.</a:t>
            </a:r>
            <a:r>
              <a:rPr lang="en-US" sz="900" smtClean="0"/>
              <a:t> </a:t>
            </a:r>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15</a:t>
            </a:fld>
            <a:endParaRPr lang="en-US"/>
          </a:p>
        </p:txBody>
      </p:sp>
    </p:spTree>
    <p:extLst>
      <p:ext uri="{BB962C8B-B14F-4D97-AF65-F5344CB8AC3E}">
        <p14:creationId xmlns:p14="http://schemas.microsoft.com/office/powerpoint/2010/main" xmlns="" val="4175452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smtClean="0"/>
              <a:t>Thuật</a:t>
            </a:r>
            <a:r>
              <a:rPr lang="en-US" sz="900" baseline="0" smtClean="0"/>
              <a:t> toán boyer Moore về ý tưởng của thuật toán như sau, ta có T là chuỗi cần so khớp, P là mẫu cần khớp.</a:t>
            </a:r>
            <a:endParaRPr lang="en-US" sz="900" smtClean="0"/>
          </a:p>
          <a:p>
            <a:pPr defTabSz="649315">
              <a:defRPr/>
            </a:pPr>
            <a:r>
              <a:rPr lang="en-US" sz="900" smtClean="0"/>
              <a:t>Thuật </a:t>
            </a:r>
            <a:r>
              <a:rPr lang="en-US" sz="900"/>
              <a:t>toán Boyer Moore trượt pattern từ trái sang phải, nhưng với mỗi vị trí của pattern thì ta quét các ký tự trong pattern từ ký tự cuối ngược về ký tự đầu. Nếu ký tự cuối đã không khớp thì ta có thể quyết định trượt ngay lập tức, đôi khi ta sẽ trượt được ngay một khoảng xa. Ý tưởng thuật toán Boyer-Moore dựa trên 2 luật sau:</a:t>
            </a:r>
          </a:p>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16</a:t>
            </a:fld>
            <a:endParaRPr lang="en-US"/>
          </a:p>
        </p:txBody>
      </p:sp>
    </p:spTree>
    <p:extLst>
      <p:ext uri="{BB962C8B-B14F-4D97-AF65-F5344CB8AC3E}">
        <p14:creationId xmlns:p14="http://schemas.microsoft.com/office/powerpoint/2010/main" xmlns="" val="10646712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smtClean="0"/>
              <a:t>Luật</a:t>
            </a:r>
            <a:r>
              <a:rPr lang="en-US" sz="900" baseline="0" smtClean="0"/>
              <a:t> thứ 1 là luật kí tự tồi, ta gọi vị trị b là vị trí không khớp (mis-match) khi duyệt từ phải qua trái trong mẫu P. Luật ký tự tồi phát biểu 2 trường hợp như sau:</a:t>
            </a:r>
            <a:endParaRPr lang="en-US" sz="900" smtClean="0"/>
          </a:p>
          <a:p>
            <a:r>
              <a:rPr lang="en-US" sz="900" smtClean="0"/>
              <a:t>- </a:t>
            </a:r>
            <a:r>
              <a:rPr lang="en-US" sz="900"/>
              <a:t>Trường hợp (a): trượt đi 1 đoạn cho đến khi b được khớp lại trong P</a:t>
            </a:r>
          </a:p>
          <a:p>
            <a:r>
              <a:rPr lang="en-US" sz="900"/>
              <a:t>- Trường hợp (b): nếu b không tồn tại trong P thì ta sẽ trượt toàn bộ P qua b.</a:t>
            </a:r>
          </a:p>
          <a:p>
            <a:r>
              <a:rPr lang="en-US" sz="900"/>
              <a:t>Như ví dụ trên, dựa trên luật này, qua 3 bước ta đã tìm thấy vị trí khớp được P trong T và ta đã trượt được qua 8 vị trí (Nếu sử dụng phương pháp Naïve string search ta phải mất 8 bước)</a:t>
            </a:r>
          </a:p>
        </p:txBody>
      </p:sp>
      <p:sp>
        <p:nvSpPr>
          <p:cNvPr id="4" name="Slide Number Placeholder 3"/>
          <p:cNvSpPr>
            <a:spLocks noGrp="1"/>
          </p:cNvSpPr>
          <p:nvPr>
            <p:ph type="sldNum" sz="quarter" idx="10"/>
          </p:nvPr>
        </p:nvSpPr>
        <p:spPr/>
        <p:txBody>
          <a:bodyPr/>
          <a:lstStyle/>
          <a:p>
            <a:fld id="{AF16427A-0BAF-407F-97E7-082915051095}" type="slidenum">
              <a:rPr lang="en-US" smtClean="0"/>
              <a:pPr/>
              <a:t>17</a:t>
            </a:fld>
            <a:endParaRPr lang="en-US"/>
          </a:p>
        </p:txBody>
      </p:sp>
    </p:spTree>
    <p:extLst>
      <p:ext uri="{BB962C8B-B14F-4D97-AF65-F5344CB8AC3E}">
        <p14:creationId xmlns:p14="http://schemas.microsoft.com/office/powerpoint/2010/main" xmlns="" val="4283198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t>Gọi t là đoạn khớp với T trong phần hậu tố của P.</a:t>
            </a:r>
          </a:p>
          <a:p>
            <a:r>
              <a:rPr lang="en-US" sz="900"/>
              <a:t>- Trường hợp (a): trượt đi 1 đoạn cho đến khi t được khớp lại trong P</a:t>
            </a:r>
          </a:p>
          <a:p>
            <a:r>
              <a:rPr lang="en-US" sz="900"/>
              <a:t>- Trường hợp (b): trượt đi tiếp 1 đoạn nếu tiền tố của P khớp với hậu tố của t.</a:t>
            </a:r>
          </a:p>
          <a:p>
            <a:r>
              <a:rPr lang="en-US" sz="900"/>
              <a:t>Như ví dụ trên, dựa trên luật này tương tự qua 3 bước ta đã tìm thấy vị trí khớp được P trong T.</a:t>
            </a:r>
          </a:p>
        </p:txBody>
      </p:sp>
      <p:sp>
        <p:nvSpPr>
          <p:cNvPr id="4" name="Slide Number Placeholder 3"/>
          <p:cNvSpPr>
            <a:spLocks noGrp="1"/>
          </p:cNvSpPr>
          <p:nvPr>
            <p:ph type="sldNum" sz="quarter" idx="10"/>
          </p:nvPr>
        </p:nvSpPr>
        <p:spPr/>
        <p:txBody>
          <a:bodyPr/>
          <a:lstStyle/>
          <a:p>
            <a:fld id="{AF16427A-0BAF-407F-97E7-082915051095}" type="slidenum">
              <a:rPr lang="en-US" smtClean="0"/>
              <a:pPr/>
              <a:t>18</a:t>
            </a:fld>
            <a:endParaRPr lang="en-US"/>
          </a:p>
        </p:txBody>
      </p:sp>
    </p:spTree>
    <p:extLst>
      <p:ext uri="{BB962C8B-B14F-4D97-AF65-F5344CB8AC3E}">
        <p14:creationId xmlns:p14="http://schemas.microsoft.com/office/powerpoint/2010/main" xmlns="" val="24863286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t>Sau mỗi lần trượt, thuật toán sẽ đánh giá sử dụng BC (bad character) tốt hơn hay sử dụng GS (good suffix) tốt hơn sẽ được chọn</a:t>
            </a:r>
          </a:p>
        </p:txBody>
      </p:sp>
      <p:sp>
        <p:nvSpPr>
          <p:cNvPr id="4" name="Slide Number Placeholder 3"/>
          <p:cNvSpPr>
            <a:spLocks noGrp="1"/>
          </p:cNvSpPr>
          <p:nvPr>
            <p:ph type="sldNum" sz="quarter" idx="10"/>
          </p:nvPr>
        </p:nvSpPr>
        <p:spPr/>
        <p:txBody>
          <a:bodyPr/>
          <a:lstStyle/>
          <a:p>
            <a:fld id="{AF16427A-0BAF-407F-97E7-082915051095}" type="slidenum">
              <a:rPr lang="en-US" smtClean="0"/>
              <a:pPr/>
              <a:t>19</a:t>
            </a:fld>
            <a:endParaRPr lang="en-US"/>
          </a:p>
        </p:txBody>
      </p:sp>
    </p:spTree>
    <p:extLst>
      <p:ext uri="{BB962C8B-B14F-4D97-AF65-F5344CB8AC3E}">
        <p14:creationId xmlns:p14="http://schemas.microsoft.com/office/powerpoint/2010/main" xmlns="" val="1948457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t>Cuối năm 2015, đầu năm 2016 em có may mắn được tham gia vào nhóm nghiên cứu của bộ môn khoa học máy tính và may mắn được tiếp cận bài toán thực tế, đó là bài toán tổng hợp biên bản trong hội nghị trung ương.</a:t>
            </a:r>
          </a:p>
          <a:p>
            <a:r>
              <a:rPr lang="en-US" sz="900"/>
              <a:t>Trong hội nghị Trung ương, quá trình tổng hợp biên bản của một cuộc họp là khâu khó khăn và rất phức tạp, tính cấp thiết cũng như tính chính xác đòi hỏi rất cao. Các cuộc họp hội nghị trung ương thường liên quan đến nhiều người và nhiều ý kiến nên có thể gây nên các vấn đề khó khăn trong quá trình tổng hợp biên bản của một cuộc họp. Các ý kiến có sự chồng chéo nên quá trình tổng hợp rất tốn thời gian và công sức, làm giảm tính hiệu quả chất lượng cuộc họp</a:t>
            </a:r>
            <a:r>
              <a:rPr lang="en-US" sz="900" smtClean="0"/>
              <a:t>.</a:t>
            </a:r>
          </a:p>
          <a:p>
            <a:r>
              <a:rPr lang="en-US" sz="900" smtClean="0"/>
              <a:t>Liên</a:t>
            </a:r>
            <a:r>
              <a:rPr lang="en-US" sz="900" baseline="0" smtClean="0"/>
              <a:t> quan đến vấn đề này cũng chưa có nhiều nghiên cứu có kết quả khả quan, vì vậy em lựa chọn đề tài này, mục tiêu của luận văn là</a:t>
            </a:r>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2</a:t>
            </a:fld>
            <a:endParaRPr lang="en-US"/>
          </a:p>
        </p:txBody>
      </p:sp>
    </p:spTree>
    <p:extLst>
      <p:ext uri="{BB962C8B-B14F-4D97-AF65-F5344CB8AC3E}">
        <p14:creationId xmlns:p14="http://schemas.microsoft.com/office/powerpoint/2010/main" xmlns="" val="38329121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a:t>Thử nghiệm 2 mục đính đánh giá 2 thuật toán Naïve string Search và Boyer Moore</a:t>
            </a:r>
          </a:p>
          <a:p>
            <a:pPr defTabSz="649315">
              <a:defRPr/>
            </a:pPr>
            <a:r>
              <a:rPr lang="en-US" sz="900"/>
              <a:t>Thời gian tính ở đây là trung bình, (do máy tính đa nhiệm nên thời gian chỉ lấy được trung bình)</a:t>
            </a: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pPr/>
              <a:t>20</a:t>
            </a:fld>
            <a:endParaRPr lang="en-US"/>
          </a:p>
        </p:txBody>
      </p:sp>
    </p:spTree>
    <p:extLst>
      <p:ext uri="{BB962C8B-B14F-4D97-AF65-F5344CB8AC3E}">
        <p14:creationId xmlns:p14="http://schemas.microsoft.com/office/powerpoint/2010/main" xmlns="" val="9427722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smtClean="0"/>
              <a:t>Sau đây</a:t>
            </a:r>
            <a:r>
              <a:rPr lang="en-US" sz="900" baseline="0" smtClean="0"/>
              <a:t> ta sẽ đi theo nhánh thứ 2 đo độ tương đồng chuỗi sử dụng giải thuật Levenshtein, đây là vấn đề tính độ tương đồng chuỗi về mặt hình thức.</a:t>
            </a:r>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21</a:t>
            </a:fld>
            <a:endParaRPr lang="en-US"/>
          </a:p>
        </p:txBody>
      </p:sp>
    </p:spTree>
    <p:extLst>
      <p:ext uri="{BB962C8B-B14F-4D97-AF65-F5344CB8AC3E}">
        <p14:creationId xmlns:p14="http://schemas.microsoft.com/office/powerpoint/2010/main" xmlns="" val="4074009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a:latin typeface="Times New Roman" panose="02020603050405020304" pitchFamily="18" charset="0"/>
                <a:cs typeface="Times New Roman" panose="02020603050405020304" pitchFamily="18" charset="0"/>
              </a:rPr>
              <a:t>Khoảng cách này được đặt theo </a:t>
            </a:r>
            <a:r>
              <a:rPr lang="en-US" sz="900" smtClean="0">
                <a:latin typeface="Times New Roman" panose="02020603050405020304" pitchFamily="18" charset="0"/>
                <a:cs typeface="Times New Roman" panose="02020603050405020304" pitchFamily="18" charset="0"/>
              </a:rPr>
              <a:t>tên</a:t>
            </a:r>
            <a:r>
              <a:rPr lang="en-US" sz="900" baseline="0" smtClean="0">
                <a:latin typeface="Times New Roman" panose="02020603050405020304" pitchFamily="18" charset="0"/>
                <a:cs typeface="Times New Roman" panose="02020603050405020304" pitchFamily="18" charset="0"/>
              </a:rPr>
              <a:t> nhà toán học người Nga -</a:t>
            </a:r>
            <a:r>
              <a:rPr lang="en-US" sz="900">
                <a:latin typeface="Times New Roman" panose="02020603050405020304" pitchFamily="18" charset="0"/>
                <a:cs typeface="Times New Roman" panose="02020603050405020304" pitchFamily="18" charset="0"/>
              </a:rPr>
              <a:t> Vladimir Levenshtein, người đã đề ra khái niệm này vào năm 1965. Nó được sử dụng trong việc tính toán sự giống và khác nhau giữa 2 chuỗi, như chương trình kiểm tra lỗi chính tả </a:t>
            </a:r>
            <a:r>
              <a:rPr lang="en-US" sz="900" smtClean="0">
                <a:latin typeface="Times New Roman" panose="02020603050405020304" pitchFamily="18" charset="0"/>
                <a:cs typeface="Times New Roman" panose="02020603050405020304" pitchFamily="18" charset="0"/>
              </a:rPr>
              <a:t>của</a:t>
            </a:r>
            <a:r>
              <a:rPr lang="en-US" sz="900" baseline="0" smtClean="0">
                <a:latin typeface="Times New Roman" panose="02020603050405020304" pitchFamily="18" charset="0"/>
                <a:cs typeface="Times New Roman" panose="02020603050405020304" pitchFamily="18" charset="0"/>
              </a:rPr>
              <a:t> Microsoft Word </a:t>
            </a:r>
            <a:r>
              <a:rPr lang="en-US" sz="900" b="1" smtClean="0">
                <a:latin typeface="Times New Roman" panose="02020603050405020304" pitchFamily="18" charset="0"/>
                <a:cs typeface="Times New Roman" panose="02020603050405020304" pitchFamily="18" charset="0"/>
              </a:rPr>
              <a:t>spellchecker</a:t>
            </a:r>
            <a:r>
              <a:rPr lang="en-US" sz="900" b="1">
                <a:latin typeface="Times New Roman" panose="02020603050405020304" pitchFamily="18" charset="0"/>
                <a:cs typeface="Times New Roman" panose="02020603050405020304" pitchFamily="18" charset="0"/>
              </a:rPr>
              <a:t>.</a:t>
            </a:r>
            <a:r>
              <a:rPr lang="en-US" sz="900">
                <a:latin typeface="Times New Roman" panose="02020603050405020304" pitchFamily="18" charset="0"/>
                <a:cs typeface="Times New Roman" panose="02020603050405020304" pitchFamily="18" charset="0"/>
              </a:rPr>
              <a:t> </a:t>
            </a:r>
          </a:p>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22</a:t>
            </a:fld>
            <a:endParaRPr lang="en-US"/>
          </a:p>
        </p:txBody>
      </p:sp>
    </p:spTree>
    <p:extLst>
      <p:ext uri="{BB962C8B-B14F-4D97-AF65-F5344CB8AC3E}">
        <p14:creationId xmlns:p14="http://schemas.microsoft.com/office/powerpoint/2010/main" xmlns="" val="31393854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t>Để tính toán Khoảng cách Levenshtein, ta sử dụng thuật toán </a:t>
            </a:r>
            <a:r>
              <a:rPr lang="en-US" sz="900">
                <a:hlinkClick r:id="rId3" tooltip="Quy hoạch động"/>
              </a:rPr>
              <a:t>quy hoạch động</a:t>
            </a:r>
            <a:r>
              <a:rPr lang="en-US" sz="900"/>
              <a:t>, tính toán trên mảng 2 chiều </a:t>
            </a:r>
            <a:r>
              <a:rPr lang="en-US" sz="900" smtClean="0"/>
              <a:t>với</a:t>
            </a:r>
            <a:r>
              <a:rPr lang="en-US" sz="900" baseline="0" smtClean="0"/>
              <a:t> kích thước là </a:t>
            </a:r>
            <a:r>
              <a:rPr lang="en-US" sz="900" smtClean="0"/>
              <a:t>(m+1</a:t>
            </a:r>
            <a:r>
              <a:rPr lang="en-US" sz="900"/>
              <a:t>)*(n+1), với m, n là độ dài của chuỗi cần tính. </a:t>
            </a:r>
            <a:r>
              <a:rPr lang="en-US" sz="900" smtClean="0"/>
              <a:t>Trên</a:t>
            </a:r>
            <a:r>
              <a:rPr lang="en-US" sz="900" baseline="0" smtClean="0"/>
              <a:t> slide là </a:t>
            </a:r>
            <a:r>
              <a:rPr lang="en-US" sz="900" smtClean="0"/>
              <a:t>đoạn </a:t>
            </a:r>
            <a:r>
              <a:rPr lang="en-US" sz="900"/>
              <a:t>mã </a:t>
            </a:r>
            <a:r>
              <a:rPr lang="en-US" sz="900" smtClean="0"/>
              <a:t>tính</a:t>
            </a:r>
            <a:r>
              <a:rPr lang="en-US" sz="900" baseline="0" smtClean="0"/>
              <a:t> khoảng cách Levenshtein </a:t>
            </a:r>
            <a:r>
              <a:rPr lang="en-US" sz="900" i="1" smtClean="0"/>
              <a:t>(S</a:t>
            </a:r>
            <a:r>
              <a:rPr lang="en-US" sz="900" i="1"/>
              <a:t>, T là </a:t>
            </a:r>
            <a:r>
              <a:rPr lang="en-US" sz="900" i="1" smtClean="0"/>
              <a:t>2 chuỗi </a:t>
            </a:r>
            <a:r>
              <a:rPr lang="en-US" sz="900" i="1"/>
              <a:t>cần tính khoảng cách, m, n là độ dài </a:t>
            </a:r>
            <a:r>
              <a:rPr lang="en-US" sz="900" i="1" smtClean="0"/>
              <a:t>tương</a:t>
            </a:r>
            <a:r>
              <a:rPr lang="en-US" sz="900" i="1" baseline="0" smtClean="0"/>
              <a:t> ứng </a:t>
            </a:r>
            <a:r>
              <a:rPr lang="en-US" sz="900" i="1" smtClean="0"/>
              <a:t>của </a:t>
            </a:r>
            <a:r>
              <a:rPr lang="en-US" sz="900" i="1"/>
              <a:t>chuỗi S, T)</a:t>
            </a:r>
            <a:r>
              <a:rPr lang="en-US" sz="900"/>
              <a:t>:</a:t>
            </a:r>
          </a:p>
        </p:txBody>
      </p:sp>
      <p:sp>
        <p:nvSpPr>
          <p:cNvPr id="4" name="Slide Number Placeholder 3"/>
          <p:cNvSpPr>
            <a:spLocks noGrp="1"/>
          </p:cNvSpPr>
          <p:nvPr>
            <p:ph type="sldNum" sz="quarter" idx="10"/>
          </p:nvPr>
        </p:nvSpPr>
        <p:spPr/>
        <p:txBody>
          <a:bodyPr/>
          <a:lstStyle/>
          <a:p>
            <a:fld id="{AF16427A-0BAF-407F-97E7-082915051095}" type="slidenum">
              <a:rPr lang="en-US" smtClean="0"/>
              <a:pPr/>
              <a:t>23</a:t>
            </a:fld>
            <a:endParaRPr lang="en-US"/>
          </a:p>
        </p:txBody>
      </p:sp>
    </p:spTree>
    <p:extLst>
      <p:ext uri="{BB962C8B-B14F-4D97-AF65-F5344CB8AC3E}">
        <p14:creationId xmlns:p14="http://schemas.microsoft.com/office/powerpoint/2010/main" xmlns="" val="26182431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t>Đây là ví dụ về tính khoảng cách levenshtein giữa 2 từ…</a:t>
            </a:r>
          </a:p>
          <a:p>
            <a:r>
              <a:rPr lang="en-US" sz="900"/>
              <a:t>Bước 1 khởi tạo i.j, i chạy từ 0 đến m, j chạy từ 0 đến n</a:t>
            </a:r>
          </a:p>
        </p:txBody>
      </p:sp>
      <p:sp>
        <p:nvSpPr>
          <p:cNvPr id="4" name="Slide Number Placeholder 3"/>
          <p:cNvSpPr>
            <a:spLocks noGrp="1"/>
          </p:cNvSpPr>
          <p:nvPr>
            <p:ph type="sldNum" sz="quarter" idx="10"/>
          </p:nvPr>
        </p:nvSpPr>
        <p:spPr/>
        <p:txBody>
          <a:bodyPr/>
          <a:lstStyle/>
          <a:p>
            <a:fld id="{AF16427A-0BAF-407F-97E7-082915051095}" type="slidenum">
              <a:rPr lang="en-US" smtClean="0"/>
              <a:pPr/>
              <a:t>24</a:t>
            </a:fld>
            <a:endParaRPr lang="en-US"/>
          </a:p>
        </p:txBody>
      </p:sp>
    </p:spTree>
    <p:extLst>
      <p:ext uri="{BB962C8B-B14F-4D97-AF65-F5344CB8AC3E}">
        <p14:creationId xmlns:p14="http://schemas.microsoft.com/office/powerpoint/2010/main" xmlns="" val="8148709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smtClean="0"/>
              <a:t>Ứng </a:t>
            </a:r>
            <a:r>
              <a:rPr lang="en-US" sz="900"/>
              <a:t>dụng Levenshtein trong để đo độ tương đồng về mặt hình </a:t>
            </a:r>
            <a:r>
              <a:rPr lang="en-US" sz="900" smtClean="0"/>
              <a:t>thức.</a:t>
            </a:r>
          </a:p>
          <a:p>
            <a:r>
              <a:rPr lang="en-US" sz="900" smtClean="0"/>
              <a:t>Thứ</a:t>
            </a:r>
            <a:r>
              <a:rPr lang="en-US" sz="900" baseline="0" smtClean="0"/>
              <a:t> nhất là ta có công thức đo độ tương đồng về mặt hình thức như trên slide, công thức này được trích dẫn theo bài báo năm 2015 được trích dẫn như trên slide.</a:t>
            </a:r>
          </a:p>
          <a:p>
            <a:r>
              <a:rPr lang="en-US" sz="900" baseline="0" smtClean="0"/>
              <a:t>Thực tế, trong văn bản 2 câu trên là tương đồng. Tuy nhiên nếu sử dụng độ đo này kết qua chỉ đạt 0.75, như vậy cần phải có 1 giải pháp để đo được độ tương đồng xét về mặt ngữ nghĩa, sau đây em xin trình bày nhánh thứ 3 trong luận văn.</a:t>
            </a:r>
          </a:p>
        </p:txBody>
      </p:sp>
      <p:sp>
        <p:nvSpPr>
          <p:cNvPr id="4" name="Slide Number Placeholder 3"/>
          <p:cNvSpPr>
            <a:spLocks noGrp="1"/>
          </p:cNvSpPr>
          <p:nvPr>
            <p:ph type="sldNum" sz="quarter" idx="10"/>
          </p:nvPr>
        </p:nvSpPr>
        <p:spPr/>
        <p:txBody>
          <a:bodyPr/>
          <a:lstStyle/>
          <a:p>
            <a:fld id="{AF16427A-0BAF-407F-97E7-082915051095}" type="slidenum">
              <a:rPr lang="en-US" smtClean="0"/>
              <a:pPr/>
              <a:t>25</a:t>
            </a:fld>
            <a:endParaRPr lang="en-US"/>
          </a:p>
        </p:txBody>
      </p:sp>
    </p:spTree>
    <p:extLst>
      <p:ext uri="{BB962C8B-B14F-4D97-AF65-F5344CB8AC3E}">
        <p14:creationId xmlns:p14="http://schemas.microsoft.com/office/powerpoint/2010/main" xmlns="" val="11334108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smtClean="0"/>
              <a:t>Đối</a:t>
            </a:r>
            <a:r>
              <a:rPr lang="en-US" sz="900" baseline="0" smtClean="0"/>
              <a:t> với nhánh này, em sử dụng độ tương tự trong mô hình Word2vec kết hợp với giải thuật Levenshtein để đo độ tương tự giữa chuỗi có xét đến ngữ nghĩa.</a:t>
            </a:r>
          </a:p>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26</a:t>
            </a:fld>
            <a:endParaRPr lang="en-US"/>
          </a:p>
        </p:txBody>
      </p:sp>
    </p:spTree>
    <p:extLst>
      <p:ext uri="{BB962C8B-B14F-4D97-AF65-F5344CB8AC3E}">
        <p14:creationId xmlns:p14="http://schemas.microsoft.com/office/powerpoint/2010/main" xmlns="" val="5165517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just">
              <a:lnSpc>
                <a:spcPct val="100000"/>
              </a:lnSpc>
              <a:spcAft>
                <a:spcPts val="0"/>
              </a:spcAft>
              <a:buNone/>
            </a:pPr>
            <a:r>
              <a:rPr lang="en-US" sz="900" smtClean="0">
                <a:latin typeface="Times New Roman" panose="02020603050405020304" pitchFamily="18" charset="0"/>
                <a:ea typeface="Times New Roman" panose="02020603050405020304" pitchFamily="18" charset="0"/>
              </a:rPr>
              <a:t>Word2Vec</a:t>
            </a:r>
            <a:r>
              <a:rPr lang="en-US" sz="900" baseline="0" smtClean="0">
                <a:latin typeface="Times New Roman" panose="02020603050405020304" pitchFamily="18" charset="0"/>
                <a:ea typeface="Times New Roman" panose="02020603050405020304" pitchFamily="18" charset="0"/>
              </a:rPr>
              <a:t> là kết quả của sự bùng nổ của Deeplearning hiện nay, </a:t>
            </a:r>
            <a:endParaRPr lang="en-US" sz="900" smtClean="0">
              <a:latin typeface="Times New Roman" panose="02020603050405020304" pitchFamily="18" charset="0"/>
              <a:ea typeface="Times New Roman" panose="02020603050405020304" pitchFamily="18" charset="0"/>
            </a:endParaRPr>
          </a:p>
          <a:p>
            <a:pPr indent="0" algn="just">
              <a:lnSpc>
                <a:spcPct val="100000"/>
              </a:lnSpc>
              <a:spcAft>
                <a:spcPts val="0"/>
              </a:spcAft>
              <a:buNone/>
            </a:pPr>
            <a:r>
              <a:rPr lang="en-US" sz="900" smtClean="0">
                <a:latin typeface="Times New Roman" panose="02020603050405020304" pitchFamily="18" charset="0"/>
                <a:ea typeface="Times New Roman" panose="02020603050405020304" pitchFamily="18" charset="0"/>
              </a:rPr>
              <a:t>“</a:t>
            </a:r>
            <a:r>
              <a:rPr lang="en-US" sz="900" b="1" smtClean="0">
                <a:latin typeface="Times New Roman" panose="02020603050405020304" pitchFamily="18" charset="0"/>
                <a:ea typeface="Times New Roman" panose="02020603050405020304" pitchFamily="18" charset="0"/>
              </a:rPr>
              <a:t>deep learning</a:t>
            </a:r>
            <a:r>
              <a:rPr lang="en-US" sz="900" smtClean="0">
                <a:latin typeface="Times New Roman" panose="02020603050405020304" pitchFamily="18" charset="0"/>
                <a:ea typeface="Times New Roman" panose="02020603050405020304" pitchFamily="18" charset="0"/>
              </a:rPr>
              <a:t>” là một nhánh đặc biệt trong trí tuệ nhân tạo (AI). Deep learning – một loại machine learning sử dụng nhiều lớp Neural nhân tạo để phân tích dữ liệu về nhiều chi tiết khác nhau. Nhiều nhà khoa học vẫn thích gọi nó theo tên nguyên gốc là deep neural network (mạng neuron sâu).</a:t>
            </a:r>
            <a:endParaRPr lang="en-US" sz="800" smtClean="0">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r>
              <a:rPr lang="en-US" sz="900" smtClean="0">
                <a:latin typeface="Times New Roman" panose="02020603050405020304" pitchFamily="18" charset="0"/>
                <a:ea typeface="Times New Roman" panose="02020603050405020304" pitchFamily="18" charset="0"/>
              </a:rPr>
              <a:t>Trên thực tế, chẳng kỹ sư nào có thể lập trình cho máy tính thực hiện được những tính năng đề cập ở trên. Thay vào đó, họ tạo ra một thuật toán giúp máy tính có </a:t>
            </a:r>
            <a:r>
              <a:rPr lang="en-US" sz="900" i="1" smtClean="0">
                <a:latin typeface="Times New Roman" panose="02020603050405020304" pitchFamily="18" charset="0"/>
                <a:ea typeface="Times New Roman" panose="02020603050405020304" pitchFamily="18" charset="0"/>
              </a:rPr>
              <a:t>khả năng tự học</a:t>
            </a:r>
            <a:r>
              <a:rPr lang="en-US" sz="900" smtClean="0">
                <a:latin typeface="Times New Roman" panose="02020603050405020304" pitchFamily="18" charset="0"/>
                <a:ea typeface="Times New Roman" panose="02020603050405020304" pitchFamily="18" charset="0"/>
              </a:rPr>
              <a:t> rồi cho nó </a:t>
            </a:r>
            <a:r>
              <a:rPr lang="en-US" sz="900" i="1" smtClean="0">
                <a:latin typeface="Times New Roman" panose="02020603050405020304" pitchFamily="18" charset="0"/>
                <a:ea typeface="Times New Roman" panose="02020603050405020304" pitchFamily="18" charset="0"/>
              </a:rPr>
              <a:t>tiếp xúc với hàng terabyte các dữ liệu</a:t>
            </a:r>
            <a:r>
              <a:rPr lang="en-US" sz="900" smtClean="0">
                <a:latin typeface="Times New Roman" panose="02020603050405020304" pitchFamily="18" charset="0"/>
                <a:ea typeface="Times New Roman" panose="02020603050405020304" pitchFamily="18" charset="0"/>
              </a:rPr>
              <a:t> liên quan – chẳng hạn như vài trăm ngàn bức ảnh các loại chó, hay những băng ghi giọng nói kéo dài hàng năm trời.</a:t>
            </a:r>
            <a:endParaRPr lang="en-US" sz="800" smtClean="0">
              <a:effectLst/>
              <a:latin typeface="Times New Roman" panose="02020603050405020304" pitchFamily="18" charset="0"/>
              <a:ea typeface="Times New Roman" panose="02020603050405020304" pitchFamily="18" charset="0"/>
            </a:endParaRPr>
          </a:p>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27</a:t>
            </a:fld>
            <a:endParaRPr lang="en-US"/>
          </a:p>
        </p:txBody>
      </p:sp>
    </p:spTree>
    <p:extLst>
      <p:ext uri="{BB962C8B-B14F-4D97-AF65-F5344CB8AC3E}">
        <p14:creationId xmlns:p14="http://schemas.microsoft.com/office/powerpoint/2010/main" xmlns="" val="26134998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a:t>Cùng với sự bùng nổ của DEEPLEARNING, mô hình Word2Vec cũng ra đời ngay sau đó bởi Mikalov (2013)</a:t>
            </a:r>
          </a:p>
          <a:p>
            <a:pPr defTabSz="649315">
              <a:defRPr/>
            </a:pPr>
            <a:r>
              <a:rPr lang="en-US" sz="900"/>
              <a:t>word2vec biểu diễn các từ dưới dạng một vector thể hiện sự phân bố quan hệ của từ đó với các từ còn lại trong từ điển.</a:t>
            </a:r>
          </a:p>
          <a:p>
            <a:pPr defTabSz="649315">
              <a:defRPr/>
            </a:pPr>
            <a:r>
              <a:rPr lang="en-US" sz="900"/>
              <a:t>Word2vec sử dụng 2 mô hình để xây dựng word vecter đó là: Continuous Bag-of-Words model, và Continuous Skip-gram model</a:t>
            </a:r>
          </a:p>
          <a:p>
            <a:pPr defTabSz="649315">
              <a:defRPr/>
            </a:pPr>
            <a:r>
              <a:rPr lang="en-US" sz="900"/>
              <a:t>Hiện nay công nghệ để phát triển mô hình này cũng khá là phong phú, trong luận văn sử dụng bộ công cụ Deeplearning4j.</a:t>
            </a:r>
          </a:p>
          <a:p>
            <a:pPr defTabSz="649315">
              <a:defRPr/>
            </a:pPr>
            <a:endParaRPr lang="en-US" sz="900"/>
          </a:p>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28</a:t>
            </a:fld>
            <a:endParaRPr lang="en-US"/>
          </a:p>
        </p:txBody>
      </p:sp>
    </p:spTree>
    <p:extLst>
      <p:ext uri="{BB962C8B-B14F-4D97-AF65-F5344CB8AC3E}">
        <p14:creationId xmlns:p14="http://schemas.microsoft.com/office/powerpoint/2010/main" xmlns="" val="32898569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mc:Choice xmlns:a14="http://schemas.microsoft.com/office/drawing/2010/main" xmlns="" Requires="a14">
          <p:sp>
            <p:nvSpPr>
              <p:cNvPr id="3" name="Notes Placeholder 2"/>
              <p:cNvSpPr>
                <a:spLocks noGrp="1"/>
              </p:cNvSpPr>
              <p:nvPr>
                <p:ph type="body" idx="1"/>
              </p:nvPr>
            </p:nvSpPr>
            <p:spPr/>
            <p:txBody>
              <a:bodyPr/>
              <a:lstStyle/>
              <a:p>
                <a:pPr defTabSz="649315">
                  <a:defRPr/>
                </a:pPr>
                <a:r>
                  <a:rPr lang="en-US" sz="900"/>
                  <a:t>Mục tiêu khi training đó là cố gắng tối đại hoá xác suất có điều kiện để quan sát được focus word trong ngữ cảnh trên. Trong ví dụ của chúng ta, nếu đầu vào là (“an”, “efficient”, “method”, “for”, “high”, “quality”, “distributed”, “vector”) thì ta mong muốn xác suất thu được từ “learning” là cao nhất.</a:t>
                </a:r>
              </a:p>
              <a:p>
                <a:pPr defTabSz="649315">
                  <a:defRPr/>
                </a:pPr>
                <a:r>
                  <a:rPr lang="en-US" sz="900"/>
                  <a:t>Mô hình đơn giản nhất đó là trường hợp ngữ cảnh 1 từ. Trong mô hình này ta có 3 lớp, lớp đầu vào, lớp ẩn và lớp đầu ra.</a:t>
                </a:r>
              </a:p>
              <a:p>
                <a:pPr defTabSz="649315">
                  <a:defRPr/>
                </a:pPr>
                <a:r>
                  <a:rPr lang="en-US" sz="900"/>
                  <a:t>Ở đây ta có đầu vào và đầu ra là từ điển V từ. Ta có 2 ma trận trọng số, Ma trận trọng số từ lớp đầu vào tới lớp ẩn là W (VxN), Ma trận trọng số từ lớp ẩn tới lớp đầu ra là W’ (NxV) khi đó h được tính bởi công thức.</a:t>
                </a:r>
              </a:p>
              <a:p>
                <a:pPr defTabSz="649315">
                  <a:defRPr/>
                </a:pPr>
                <a:r>
                  <a:rPr lang="en-US" sz="900"/>
                  <a:t>trong đó </a:t>
                </a:r>
                <a14:m>
                  <m:oMath xmlns:m="http://schemas.openxmlformats.org/officeDocument/2006/math">
                    <m:sSub>
                      <m:sSubPr>
                        <m:ctrlPr>
                          <a:rPr lang="en-US" sz="900" i="1">
                            <a:latin typeface="Cambria Math" panose="02040503050406030204" pitchFamily="18" charset="0"/>
                          </a:rPr>
                        </m:ctrlPr>
                      </m:sSubPr>
                      <m:e>
                        <m:r>
                          <a:rPr lang="en-US" sz="900" i="1">
                            <a:latin typeface="Cambria Math" panose="02040503050406030204" pitchFamily="18" charset="0"/>
                          </a:rPr>
                          <m:t>𝑣</m:t>
                        </m:r>
                      </m:e>
                      <m:sub>
                        <m:sSub>
                          <m:sSubPr>
                            <m:ctrlPr>
                              <a:rPr lang="en-US" sz="900" i="1">
                                <a:latin typeface="Cambria Math" panose="02040503050406030204" pitchFamily="18" charset="0"/>
                              </a:rPr>
                            </m:ctrlPr>
                          </m:sSubPr>
                          <m:e>
                            <m:r>
                              <a:rPr lang="en-US" sz="900" i="1">
                                <a:latin typeface="Cambria Math" panose="02040503050406030204" pitchFamily="18" charset="0"/>
                              </a:rPr>
                              <m:t>𝜔</m:t>
                            </m:r>
                          </m:e>
                          <m:sub>
                            <m:r>
                              <a:rPr lang="en-US" sz="900" i="1">
                                <a:latin typeface="Cambria Math" panose="02040503050406030204" pitchFamily="18" charset="0"/>
                              </a:rPr>
                              <m:t>𝐼</m:t>
                            </m:r>
                          </m:sub>
                        </m:sSub>
                      </m:sub>
                    </m:sSub>
                  </m:oMath>
                </a14:m>
                <a:r>
                  <a:rPr lang="en-US" sz="900"/>
                  <a:t> là đại diện vector của từ vựng đầu vào ω</a:t>
                </a:r>
                <a:r>
                  <a:rPr lang="en-US" sz="900" baseline="-25000"/>
                  <a:t>I</a:t>
                </a:r>
                <a:r>
                  <a:rPr lang="en-US" sz="900"/>
                  <a:t/>
                </a:r>
              </a:p>
              <a:p>
                <a:pPr defTabSz="649315">
                  <a:defRPr/>
                </a:pPr>
                <a:endParaRPr lang="en-US" sz="900"/>
              </a:p>
              <a:p>
                <a:pPr defTabSz="649315">
                  <a:defRPr/>
                </a:pPr>
                <a:r>
                  <a:rPr lang="en-US" sz="900"/>
                  <a:t>Sau đó, ta có thể sử dụng </a:t>
                </a:r>
                <a:r>
                  <a:rPr lang="en-US" sz="900" i="1"/>
                  <a:t>softmax</a:t>
                </a:r>
                <a:r>
                  <a:rPr lang="en-US" sz="900"/>
                  <a:t> (một mô hình phân lớp log-tuyến tính), để đạt được </a:t>
                </a:r>
                <a:r>
                  <a:rPr lang="en-US" sz="900" i="1"/>
                  <a:t>phân bố hậu nghiệm</a:t>
                </a:r>
                <a:r>
                  <a:rPr lang="en-US" sz="900"/>
                  <a:t> của các từ, đây là phân bố đa thức được tính theo công thức:</a:t>
                </a:r>
              </a:p>
              <a:p>
                <a:pPr defTabSz="649315">
                  <a:defRPr/>
                </a:pPr>
                <a:r>
                  <a:rPr lang="en-US" sz="900"/>
                  <a:t>Ta gọi v</a:t>
                </a:r>
                <a:r>
                  <a:rPr lang="en-US" sz="900" baseline="-25000"/>
                  <a:t>ω</a:t>
                </a:r>
                <a:r>
                  <a:rPr lang="en-US" sz="900"/>
                  <a:t> là “</a:t>
                </a:r>
                <a:r>
                  <a:rPr lang="en-US" sz="900" b="1"/>
                  <a:t>vector đầu vào</a:t>
                </a:r>
                <a:r>
                  <a:rPr lang="en-US" sz="900"/>
                  <a:t>”, và v’</a:t>
                </a:r>
                <a:r>
                  <a:rPr lang="en-US" sz="900" baseline="-25000"/>
                  <a:t>ω</a:t>
                </a:r>
                <a:r>
                  <a:rPr lang="en-US" sz="900"/>
                  <a:t>  là “</a:t>
                </a:r>
                <a:r>
                  <a:rPr lang="en-US" sz="900" b="1"/>
                  <a:t>vector đầu ra</a:t>
                </a:r>
                <a:r>
                  <a:rPr lang="en-US" sz="900"/>
                  <a:t>” của từ ω.</a:t>
                </a:r>
              </a:p>
              <a:p>
                <a:pPr defTabSz="649315">
                  <a:defRPr/>
                </a:pPr>
                <a:endParaRPr lang="en-US" sz="900"/>
              </a:p>
              <a:p>
                <a:pPr defTabSz="649315">
                  <a:defRPr/>
                </a:pPr>
                <a:endParaRPr lang="en-US" sz="900"/>
              </a:p>
            </p:txBody>
          </p:sp>
        </mc:Choice>
        <mc:Fallback>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Mục tiêu khi training đó là cố gắng tối đại hoá xác suất có điều kiện để quan sát được focus word trong ngữ</a:t>
                </a:r>
                <a:r>
                  <a:rPr lang="en-US" sz="1200" kern="1200" baseline="0" smtClean="0">
                    <a:solidFill>
                      <a:schemeClr val="tx1"/>
                    </a:solidFill>
                    <a:effectLst/>
                    <a:latin typeface="+mn-lt"/>
                    <a:ea typeface="+mn-ea"/>
                    <a:cs typeface="+mn-cs"/>
                  </a:rPr>
                  <a:t> cảnh trên. </a:t>
                </a:r>
                <a:r>
                  <a:rPr lang="en-US" sz="1200" kern="1200" smtClean="0">
                    <a:solidFill>
                      <a:schemeClr val="tx1"/>
                    </a:solidFill>
                    <a:effectLst/>
                    <a:latin typeface="+mn-lt"/>
                    <a:ea typeface="+mn-ea"/>
                    <a:cs typeface="+mn-cs"/>
                  </a:rPr>
                  <a:t>Trong ví dụ của chúng ta, nếu đầu vào là (“an”, “efficient”, “method”, “for”, “high”, “quality”, “distributed”, “vector”) thì ta mong muốn xác suất thu được từ “learning” là cao nhất.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Mô</a:t>
                </a:r>
                <a:r>
                  <a:rPr lang="en-US" sz="1200" kern="1200" baseline="0" smtClean="0">
                    <a:solidFill>
                      <a:schemeClr val="tx1"/>
                    </a:solidFill>
                    <a:effectLst/>
                    <a:latin typeface="+mn-lt"/>
                    <a:ea typeface="+mn-ea"/>
                    <a:cs typeface="+mn-cs"/>
                  </a:rPr>
                  <a:t> hình đơn giản nhất đó là trường hợp ngữ cảnh 1 từ. Trong mô hình này ta có 3 lớp, lớp đầu vào, lớp ẩn và lớp đầu ra.</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smtClean="0">
                    <a:solidFill>
                      <a:schemeClr val="tx1"/>
                    </a:solidFill>
                    <a:effectLst/>
                    <a:latin typeface="+mn-lt"/>
                    <a:ea typeface="+mn-ea"/>
                    <a:cs typeface="+mn-cs"/>
                  </a:rPr>
                  <a:t>Ở đây ta có đầu vào và đầu ra là từ điển V từ. Ta có 2 ma trận trọng số, Ma trận trọng số từ lớp đầu vào tới lớp ẩn là W (VxN), Ma trận trọng số từ lớp ẩn tới lớp đầu ra là W’ (NxV) khi đó </a:t>
                </a:r>
                <a:r>
                  <a:rPr lang="en-US" sz="1200" kern="1200" smtClean="0">
                    <a:solidFill>
                      <a:schemeClr val="tx1"/>
                    </a:solidFill>
                    <a:effectLst/>
                    <a:latin typeface="+mn-lt"/>
                    <a:ea typeface="+mn-ea"/>
                    <a:cs typeface="+mn-cs"/>
                  </a:rPr>
                  <a:t>trong đó </a:t>
                </a:r>
                <a:r>
                  <a:rPr lang="en-US" sz="1200" i="0" kern="1200">
                    <a:solidFill>
                      <a:schemeClr val="tx1"/>
                    </a:solidFill>
                    <a:effectLst/>
                    <a:latin typeface="+mn-lt"/>
                    <a:ea typeface="+mn-ea"/>
                    <a:cs typeface="+mn-cs"/>
                  </a:rPr>
                  <a:t>𝑣_(𝜔_𝐼 )</a:t>
                </a:r>
                <a:r>
                  <a:rPr lang="en-US" sz="1200" kern="1200">
                    <a:solidFill>
                      <a:schemeClr val="tx1"/>
                    </a:solidFill>
                    <a:effectLst/>
                    <a:latin typeface="+mn-lt"/>
                    <a:ea typeface="+mn-ea"/>
                    <a:cs typeface="+mn-cs"/>
                  </a:rPr>
                  <a:t> là đại diện vector của từ vựng đầu vào ω</a:t>
                </a:r>
                <a:r>
                  <a:rPr lang="en-US" sz="1200" kern="1200" baseline="-25000">
                    <a:solidFill>
                      <a:schemeClr val="tx1"/>
                    </a:solidFill>
                    <a:effectLst/>
                    <a:latin typeface="+mn-lt"/>
                    <a:ea typeface="+mn-ea"/>
                    <a:cs typeface="+mn-cs"/>
                  </a:rPr>
                  <a:t>I</a:t>
                </a:r>
                <a:endParaRPr lang="en-US" sz="1200" kern="1200" baseline="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Sau đó, ta có thể sử dụng </a:t>
                </a:r>
                <a:r>
                  <a:rPr lang="en-US" sz="1200" i="1" kern="1200" smtClean="0">
                    <a:solidFill>
                      <a:schemeClr val="tx1"/>
                    </a:solidFill>
                    <a:effectLst/>
                    <a:latin typeface="+mn-lt"/>
                    <a:ea typeface="+mn-ea"/>
                    <a:cs typeface="+mn-cs"/>
                  </a:rPr>
                  <a:t>softmax</a:t>
                </a:r>
                <a:r>
                  <a:rPr lang="en-US" sz="1200" kern="1200" smtClean="0">
                    <a:solidFill>
                      <a:schemeClr val="tx1"/>
                    </a:solidFill>
                    <a:effectLst/>
                    <a:latin typeface="+mn-lt"/>
                    <a:ea typeface="+mn-ea"/>
                    <a:cs typeface="+mn-cs"/>
                  </a:rPr>
                  <a:t> (một mô hình phân lớp log-tuyến tính), để đạt được </a:t>
                </a:r>
                <a:r>
                  <a:rPr lang="en-US" sz="1200" i="1" kern="1200" smtClean="0">
                    <a:solidFill>
                      <a:schemeClr val="tx1"/>
                    </a:solidFill>
                    <a:effectLst/>
                    <a:latin typeface="+mn-lt"/>
                    <a:ea typeface="+mn-ea"/>
                    <a:cs typeface="+mn-cs"/>
                  </a:rPr>
                  <a:t>phân bố hậu nghiệm</a:t>
                </a:r>
                <a:r>
                  <a:rPr lang="en-US" sz="1200" kern="1200" smtClean="0">
                    <a:solidFill>
                      <a:schemeClr val="tx1"/>
                    </a:solidFill>
                    <a:effectLst/>
                    <a:latin typeface="+mn-lt"/>
                    <a:ea typeface="+mn-ea"/>
                    <a:cs typeface="+mn-cs"/>
                  </a:rPr>
                  <a:t> của các từ, đây là phân bố đa thức được tính theo công thức:</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Ta gọi v</a:t>
                </a:r>
                <a:r>
                  <a:rPr lang="en-US" sz="1200" kern="1200" baseline="-25000" smtClean="0">
                    <a:solidFill>
                      <a:schemeClr val="tx1"/>
                    </a:solidFill>
                    <a:effectLst/>
                    <a:latin typeface="+mn-lt"/>
                    <a:ea typeface="+mn-ea"/>
                    <a:cs typeface="+mn-cs"/>
                  </a:rPr>
                  <a:t>ω</a:t>
                </a:r>
                <a:r>
                  <a:rPr lang="en-US" sz="1200" kern="1200" smtClean="0">
                    <a:solidFill>
                      <a:schemeClr val="tx1"/>
                    </a:solidFill>
                    <a:effectLst/>
                    <a:latin typeface="+mn-lt"/>
                    <a:ea typeface="+mn-ea"/>
                    <a:cs typeface="+mn-cs"/>
                  </a:rPr>
                  <a:t> là “</a:t>
                </a:r>
                <a:r>
                  <a:rPr lang="en-US" sz="1200" b="1" kern="1200" smtClean="0">
                    <a:solidFill>
                      <a:schemeClr val="tx1"/>
                    </a:solidFill>
                    <a:effectLst/>
                    <a:latin typeface="+mn-lt"/>
                    <a:ea typeface="+mn-ea"/>
                    <a:cs typeface="+mn-cs"/>
                  </a:rPr>
                  <a:t>vector đầu vào</a:t>
                </a:r>
                <a:r>
                  <a:rPr lang="en-US" sz="1200" kern="1200" smtClean="0">
                    <a:solidFill>
                      <a:schemeClr val="tx1"/>
                    </a:solidFill>
                    <a:effectLst/>
                    <a:latin typeface="+mn-lt"/>
                    <a:ea typeface="+mn-ea"/>
                    <a:cs typeface="+mn-cs"/>
                  </a:rPr>
                  <a:t>”, và v’</a:t>
                </a:r>
                <a:r>
                  <a:rPr lang="en-US" sz="1200" kern="1200" baseline="-25000" smtClean="0">
                    <a:solidFill>
                      <a:schemeClr val="tx1"/>
                    </a:solidFill>
                    <a:effectLst/>
                    <a:latin typeface="+mn-lt"/>
                    <a:ea typeface="+mn-ea"/>
                    <a:cs typeface="+mn-cs"/>
                  </a:rPr>
                  <a:t>ω</a:t>
                </a:r>
                <a:r>
                  <a:rPr lang="en-US" sz="1200" kern="1200" smtClean="0">
                    <a:solidFill>
                      <a:schemeClr val="tx1"/>
                    </a:solidFill>
                    <a:effectLst/>
                    <a:latin typeface="+mn-lt"/>
                    <a:ea typeface="+mn-ea"/>
                    <a:cs typeface="+mn-cs"/>
                  </a:rPr>
                  <a:t>  là “</a:t>
                </a:r>
                <a:r>
                  <a:rPr lang="en-US" sz="1200" b="1" kern="1200" smtClean="0">
                    <a:solidFill>
                      <a:schemeClr val="tx1"/>
                    </a:solidFill>
                    <a:effectLst/>
                    <a:latin typeface="+mn-lt"/>
                    <a:ea typeface="+mn-ea"/>
                    <a:cs typeface="+mn-cs"/>
                  </a:rPr>
                  <a:t>vector đầu ra</a:t>
                </a:r>
                <a:r>
                  <a:rPr lang="en-US" sz="1200" kern="1200" smtClean="0">
                    <a:solidFill>
                      <a:schemeClr val="tx1"/>
                    </a:solidFill>
                    <a:effectLst/>
                    <a:latin typeface="+mn-lt"/>
                    <a:ea typeface="+mn-ea"/>
                    <a:cs typeface="+mn-cs"/>
                  </a:rPr>
                  <a:t>” của từ ω.</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smtClean="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AF16427A-0BAF-407F-97E7-082915051095}" type="slidenum">
              <a:rPr lang="en-US" smtClean="0"/>
              <a:pPr/>
              <a:t>29</a:t>
            </a:fld>
            <a:endParaRPr lang="en-US"/>
          </a:p>
        </p:txBody>
      </p:sp>
    </p:spTree>
    <p:extLst>
      <p:ext uri="{BB962C8B-B14F-4D97-AF65-F5344CB8AC3E}">
        <p14:creationId xmlns:p14="http://schemas.microsoft.com/office/powerpoint/2010/main" xmlns="" val="1938073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3</a:t>
            </a:fld>
            <a:endParaRPr lang="en-US"/>
          </a:p>
        </p:txBody>
      </p:sp>
    </p:spTree>
    <p:extLst>
      <p:ext uri="{BB962C8B-B14F-4D97-AF65-F5344CB8AC3E}">
        <p14:creationId xmlns:p14="http://schemas.microsoft.com/office/powerpoint/2010/main" xmlns="" val="37041221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mc:Choice xmlns:a14="http://schemas.microsoft.com/office/drawing/2010/main" xmlns="" Requires="a14">
          <p:sp>
            <p:nvSpPr>
              <p:cNvPr id="3" name="Notes Placeholder 2"/>
              <p:cNvSpPr>
                <a:spLocks noGrp="1"/>
              </p:cNvSpPr>
              <p:nvPr>
                <p:ph type="body" idx="1"/>
              </p:nvPr>
            </p:nvSpPr>
            <p:spPr/>
            <p:txBody>
              <a:bodyPr/>
              <a:lstStyle/>
              <a:p>
                <a:pPr defTabSz="649315">
                  <a:defRPr/>
                </a:pPr>
                <a:r>
                  <a:rPr lang="en-US" sz="900"/>
                  <a:t>Mục tiêu khi training đó là cố gắng tối đại hoá xác suất có điều kiện để quan sát được focus word khi cho trước trong các ngữ cảnh.</a:t>
                </a:r>
              </a:p>
              <a:p>
                <a:pPr defTabSz="649315">
                  <a:defRPr/>
                </a:pPr>
                <a:r>
                  <a:rPr lang="en-US" sz="900"/>
                  <a:t>Ta có E là hàm tổn thất (hàm này ta cần cực tiểu hóa)</a:t>
                </a:r>
              </a:p>
              <a:p>
                <a:pPr defTabSz="649315">
                  <a:defRPr/>
                </a:pPr>
                <a:r>
                  <a:rPr lang="en-US" sz="900"/>
                  <a:t>Đạo hàm E theo u</a:t>
                </a:r>
                <a:r>
                  <a:rPr lang="en-US" sz="1000"/>
                  <a:t>j có hàm dự đoán lỗi của lớp đầu ra, j* là chỉ số của đầu ra thực tế</a:t>
                </a:r>
                <a:endParaRPr lang="en-US" sz="900"/>
              </a:p>
              <a:p>
                <a:pPr defTabSz="649315">
                  <a:defRPr/>
                </a:pPr>
                <a:r>
                  <a:rPr lang="en-US" sz="900"/>
                  <a:t>Ta tính đạo hàm E theo omega ij và sử dụng pp giảm độ chênh lệch ngẫu nhiên (Stochastic Gradient descent), ta được phương trình cập nhật trọng số từ lớp ẩn </a:t>
                </a:r>
                <a:r>
                  <a:rPr lang="en-US" sz="900">
                    <a:sym typeface="Symbol" panose="05050102010706020507" pitchFamily="18" charset="2"/>
                  </a:rPr>
                  <a:t></a:t>
                </a:r>
                <a:r>
                  <a:rPr lang="en-US" sz="900"/>
                  <a:t> lớp đầu ra:</a:t>
                </a:r>
              </a:p>
              <a:p>
                <a:pPr defTabSz="649315">
                  <a:defRPr/>
                </a:pPr>
                <a:r>
                  <a:rPr lang="en-US" sz="900"/>
                  <a:t>Trong công thức được đóng khung trên slide  </a:t>
                </a:r>
                <a14:m>
                  <m:oMath xmlns:m="http://schemas.openxmlformats.org/officeDocument/2006/math">
                    <m:r>
                      <a:rPr lang="en-US" sz="900" i="1">
                        <a:latin typeface="Cambria Math" panose="02040503050406030204" pitchFamily="18" charset="0"/>
                      </a:rPr>
                      <m:t>𝜂</m:t>
                    </m:r>
                  </m:oMath>
                </a14:m>
                <a:r>
                  <a:rPr lang="en-US" sz="900"/>
                  <a:t>(Eta) &gt; 0 là tỷ lệ huấn luyện (cho trước)</a:t>
                </a:r>
              </a:p>
              <a:p>
                <a:pPr defTabSz="649315">
                  <a:defRPr/>
                </a:pPr>
                <a:endParaRPr lang="en-US" sz="900"/>
              </a:p>
              <a:p>
                <a:pPr defTabSz="649315">
                  <a:defRPr/>
                </a:pPr>
                <a:endParaRPr lang="en-US" sz="900"/>
              </a:p>
            </p:txBody>
          </p:sp>
        </mc:Choice>
        <mc:Fallback>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Mục tiêu khi training đó là cố gắng tối đại hoá xác suất có điều kiện để quan sát được focus word khi cho trước trong</a:t>
                </a:r>
                <a:r>
                  <a:rPr lang="en-US" sz="1200" kern="1200" baseline="0" smtClean="0">
                    <a:solidFill>
                      <a:schemeClr val="tx1"/>
                    </a:solidFill>
                    <a:effectLst/>
                    <a:latin typeface="+mn-lt"/>
                    <a:ea typeface="+mn-ea"/>
                    <a:cs typeface="+mn-cs"/>
                  </a:rPr>
                  <a:t> các ngữ cảnh.</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smtClean="0">
                    <a:solidFill>
                      <a:schemeClr val="tx1"/>
                    </a:solidFill>
                    <a:effectLst/>
                    <a:latin typeface="+mn-lt"/>
                    <a:ea typeface="+mn-ea"/>
                    <a:cs typeface="+mn-cs"/>
                  </a:rPr>
                  <a:t>Ta tính đạo hàm theo omega ij và sử dụng pp </a:t>
                </a:r>
                <a:r>
                  <a:rPr lang="en-US" sz="1200" kern="1200" smtClean="0">
                    <a:solidFill>
                      <a:schemeClr val="tx1"/>
                    </a:solidFill>
                    <a:effectLst/>
                    <a:latin typeface="+mn-lt"/>
                    <a:ea typeface="+mn-ea"/>
                    <a:cs typeface="+mn-cs"/>
                  </a:rPr>
                  <a:t>giảm độ chênh lệch ngẫu nhiên (Stochastic Gradient descent), ta được phương trình cập nhật trọng số từ lớp ẩn </a:t>
                </a:r>
                <a:r>
                  <a:rPr lang="en-US" sz="1200" kern="1200" smtClean="0">
                    <a:solidFill>
                      <a:schemeClr val="tx1"/>
                    </a:solidFill>
                    <a:effectLst/>
                    <a:latin typeface="+mn-lt"/>
                    <a:ea typeface="+mn-ea"/>
                    <a:cs typeface="+mn-cs"/>
                    <a:sym typeface="Symbol" panose="05050102010706020507" pitchFamily="18" charset="2"/>
                  </a:rPr>
                  <a:t></a:t>
                </a:r>
                <a:r>
                  <a:rPr lang="en-US" sz="1200" kern="1200" smtClean="0">
                    <a:solidFill>
                      <a:schemeClr val="tx1"/>
                    </a:solidFill>
                    <a:effectLst/>
                    <a:latin typeface="+mn-lt"/>
                    <a:ea typeface="+mn-ea"/>
                    <a:cs typeface="+mn-cs"/>
                  </a:rPr>
                  <a:t> lớp đầu ra:</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Trong công thức trên </a:t>
                </a:r>
                <a:r>
                  <a:rPr lang="en-US" sz="1200" i="0" kern="1200">
                    <a:solidFill>
                      <a:schemeClr val="tx1"/>
                    </a:solidFill>
                    <a:effectLst/>
                    <a:latin typeface="+mn-lt"/>
                    <a:ea typeface="+mn-ea"/>
                    <a:cs typeface="+mn-cs"/>
                  </a:rPr>
                  <a:t>𝜂</a:t>
                </a:r>
                <a:r>
                  <a:rPr lang="en-US" sz="1200" kern="1200">
                    <a:solidFill>
                      <a:schemeClr val="tx1"/>
                    </a:solidFill>
                    <a:effectLst/>
                    <a:latin typeface="+mn-lt"/>
                    <a:ea typeface="+mn-ea"/>
                    <a:cs typeface="+mn-cs"/>
                  </a:rPr>
                  <a:t>&gt; 0 là tỷ lệ huấn </a:t>
                </a:r>
                <a:r>
                  <a:rPr lang="en-US" sz="1200" kern="1200" smtClean="0">
                    <a:solidFill>
                      <a:schemeClr val="tx1"/>
                    </a:solidFill>
                    <a:effectLst/>
                    <a:latin typeface="+mn-lt"/>
                    <a:ea typeface="+mn-ea"/>
                    <a:cs typeface="+mn-cs"/>
                  </a:rPr>
                  <a:t>luyện (cho trước)</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smtClean="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AF16427A-0BAF-407F-97E7-082915051095}" type="slidenum">
              <a:rPr lang="en-US" smtClean="0"/>
              <a:pPr/>
              <a:t>30</a:t>
            </a:fld>
            <a:endParaRPr lang="en-US"/>
          </a:p>
        </p:txBody>
      </p:sp>
    </p:spTree>
    <p:extLst>
      <p:ext uri="{BB962C8B-B14F-4D97-AF65-F5344CB8AC3E}">
        <p14:creationId xmlns:p14="http://schemas.microsoft.com/office/powerpoint/2010/main" xmlns="" val="12547043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mc:Choice xmlns:a14="http://schemas.microsoft.com/office/drawing/2010/main" xmlns="" Requires="a14">
          <p:sp>
            <p:nvSpPr>
              <p:cNvPr id="3" name="Notes Placeholder 2"/>
              <p:cNvSpPr>
                <a:spLocks noGrp="1"/>
              </p:cNvSpPr>
              <p:nvPr>
                <p:ph type="body" idx="1"/>
              </p:nvPr>
            </p:nvSpPr>
            <p:spPr/>
            <p:txBody>
              <a:bodyPr/>
              <a:lstStyle/>
              <a:p>
                <a:pPr defTabSz="649315">
                  <a:defRPr/>
                </a:pPr>
                <a:r>
                  <a:rPr lang="en-US" sz="900"/>
                  <a:t>Sau khi thu được các phương trình cập nhật cho W’ bây giờ ta có thể</a:t>
                </a:r>
                <a:br>
                  <a:rPr lang="en-US" sz="900"/>
                </a:br>
                <a:r>
                  <a:rPr lang="en-US" sz="900"/>
                  <a:t>chuyển sang tính W. Ta lấy đạo hàm của E theo h ta được</a:t>
                </a:r>
              </a:p>
              <a:p>
                <a:pPr defTabSz="649315">
                  <a:defRPr/>
                </a:pPr>
                <a:r>
                  <a:rPr lang="en-US" sz="900"/>
                  <a:t>Tiếp theo ta lấy đạo hàm của E trên W, ta sẽ được phương trình cập nhập trọng số từ lớp đầu vào đến lớp ẩn.</a:t>
                </a:r>
              </a:p>
              <a:p>
                <a:pPr defTabSz="649315">
                  <a:defRPr/>
                </a:pPr>
                <a:endParaRPr lang="en-US" sz="900"/>
              </a:p>
              <a:p>
                <a:pPr defTabSz="649315">
                  <a:defRPr/>
                </a:pPr>
                <a14:m>
                  <m:oMath xmlns:m="http://schemas.openxmlformats.org/officeDocument/2006/math">
                    <m:sSub>
                      <m:sSubPr>
                        <m:ctrlPr>
                          <a:rPr lang="en-US" sz="900" i="1">
                            <a:latin typeface="Cambria Math" panose="02040503050406030204" pitchFamily="18" charset="0"/>
                          </a:rPr>
                        </m:ctrlPr>
                      </m:sSubPr>
                      <m:e>
                        <m:r>
                          <a:rPr lang="en-US" sz="900" i="1">
                            <a:latin typeface="Cambria Math" panose="02040503050406030204" pitchFamily="18" charset="0"/>
                          </a:rPr>
                          <m:t>𝑣</m:t>
                        </m:r>
                        <m:r>
                          <a:rPr lang="en-US" sz="900" i="1">
                            <a:latin typeface="Cambria Math" panose="02040503050406030204" pitchFamily="18" charset="0"/>
                          </a:rPr>
                          <m:t>ớ</m:t>
                        </m:r>
                        <m:r>
                          <a:rPr lang="en-US" sz="900" i="1">
                            <a:latin typeface="Cambria Math" panose="02040503050406030204" pitchFamily="18" charset="0"/>
                          </a:rPr>
                          <m:t>𝑖</m:t>
                        </m:r>
                        <m:r>
                          <a:rPr lang="en-US" sz="900" i="1">
                            <a:latin typeface="Cambria Math" panose="02040503050406030204" pitchFamily="18" charset="0"/>
                          </a:rPr>
                          <m:t> </m:t>
                        </m:r>
                        <m:r>
                          <a:rPr lang="en-US" sz="900" i="1">
                            <a:latin typeface="Cambria Math" panose="02040503050406030204" pitchFamily="18" charset="0"/>
                          </a:rPr>
                          <m:t>𝑣</m:t>
                        </m:r>
                      </m:e>
                      <m:sub>
                        <m:sSub>
                          <m:sSubPr>
                            <m:ctrlPr>
                              <a:rPr lang="en-US" sz="900" i="1">
                                <a:latin typeface="Cambria Math" panose="02040503050406030204" pitchFamily="18" charset="0"/>
                              </a:rPr>
                            </m:ctrlPr>
                          </m:sSubPr>
                          <m:e>
                            <m:r>
                              <a:rPr lang="en-US" sz="900" i="1">
                                <a:latin typeface="Cambria Math" panose="02040503050406030204" pitchFamily="18" charset="0"/>
                              </a:rPr>
                              <m:t>𝜔</m:t>
                            </m:r>
                          </m:e>
                          <m:sub>
                            <m:r>
                              <a:rPr lang="en-US" sz="900" i="1">
                                <a:latin typeface="Cambria Math" panose="02040503050406030204" pitchFamily="18" charset="0"/>
                              </a:rPr>
                              <m:t>𝐼</m:t>
                            </m:r>
                          </m:sub>
                        </m:sSub>
                      </m:sub>
                    </m:sSub>
                  </m:oMath>
                </a14:m>
                <a:r>
                  <a:rPr lang="en-US" sz="900"/>
                  <a:t> là một hàng của W</a:t>
                </a:r>
              </a:p>
              <a:p>
                <a:pPr defTabSz="649315">
                  <a:defRPr/>
                </a:pPr>
                <a:endParaRPr lang="en-US" sz="900"/>
              </a:p>
              <a:p>
                <a:pPr defTabSz="649315">
                  <a:defRPr/>
                </a:pPr>
                <a:r>
                  <a:rPr lang="en-US" sz="900"/>
                  <a:t/>
                </a:r>
                <a:r>
                  <a:rPr lang="en-US" sz="900" b="1"/>
                  <a:t>tích ten xơ (tensor)</a:t>
                </a:r>
                <a:r>
                  <a:rPr lang="en-US" sz="900"/>
                  <a:t> của x và EH, </a:t>
                </a:r>
              </a:p>
              <a:p>
                <a:pPr defTabSz="649315">
                  <a:defRPr/>
                </a:pPr>
                <a:endParaRPr lang="en-US" sz="900"/>
              </a:p>
            </p:txBody>
          </p:sp>
        </mc:Choice>
        <mc:Fallback>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Sau khi thu được các phương trình cập nhật cho W’ bây giờ ta có thể</a:t>
                </a:r>
                <a:br>
                  <a:rPr lang="en-US" sz="1200" kern="1200" smtClean="0">
                    <a:solidFill>
                      <a:schemeClr val="tx1"/>
                    </a:solidFill>
                    <a:effectLst/>
                    <a:latin typeface="+mn-lt"/>
                    <a:ea typeface="+mn-ea"/>
                    <a:cs typeface="+mn-cs"/>
                  </a:rPr>
                </a:br>
                <a:r>
                  <a:rPr lang="en-US" sz="1200" kern="1200" smtClean="0">
                    <a:solidFill>
                      <a:schemeClr val="tx1"/>
                    </a:solidFill>
                    <a:effectLst/>
                    <a:latin typeface="+mn-lt"/>
                    <a:ea typeface="+mn-ea"/>
                    <a:cs typeface="+mn-cs"/>
                  </a:rPr>
                  <a:t>chuyển sang tính W. Ta lấy đạo hàm của E theo h ta được</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Tiếp theo ta lấy đạo hàm của E trên W, </a:t>
                </a:r>
                <a:r>
                  <a:rPr lang="en-US" sz="1200" b="1" kern="1200" smtClean="0">
                    <a:solidFill>
                      <a:schemeClr val="tx1"/>
                    </a:solidFill>
                    <a:effectLst/>
                    <a:latin typeface="+mn-lt"/>
                    <a:ea typeface="+mn-ea"/>
                    <a:cs typeface="+mn-cs"/>
                  </a:rPr>
                  <a:t>tích ten xơ (tensor)</a:t>
                </a:r>
                <a:r>
                  <a:rPr lang="en-US" sz="1200" kern="1200" smtClean="0">
                    <a:solidFill>
                      <a:schemeClr val="tx1"/>
                    </a:solidFill>
                    <a:effectLst/>
                    <a:latin typeface="+mn-lt"/>
                    <a:ea typeface="+mn-ea"/>
                    <a:cs typeface="+mn-cs"/>
                  </a:rPr>
                  <a:t> của x và EH,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a:solidFill>
                      <a:schemeClr val="tx1"/>
                    </a:solidFill>
                    <a:effectLst/>
                    <a:latin typeface="+mn-lt"/>
                    <a:ea typeface="+mn-ea"/>
                    <a:cs typeface="+mn-cs"/>
                  </a:rPr>
                  <a:t>𝑣</a:t>
                </a:r>
                <a:r>
                  <a:rPr lang="en-US" sz="1200" i="0" kern="1200" smtClean="0">
                    <a:solidFill>
                      <a:schemeClr val="tx1"/>
                    </a:solidFill>
                    <a:effectLst/>
                    <a:latin typeface="+mn-lt"/>
                    <a:ea typeface="+mn-ea"/>
                    <a:cs typeface="+mn-cs"/>
                  </a:rPr>
                  <a:t>_(</a:t>
                </a:r>
                <a:r>
                  <a:rPr lang="en-US" sz="1200" i="0" kern="1200">
                    <a:solidFill>
                      <a:schemeClr val="tx1"/>
                    </a:solidFill>
                    <a:effectLst/>
                    <a:latin typeface="+mn-lt"/>
                    <a:ea typeface="+mn-ea"/>
                    <a:cs typeface="+mn-cs"/>
                  </a:rPr>
                  <a:t>𝜔_𝐼 </a:t>
                </a:r>
                <a:r>
                  <a:rPr lang="en-US" sz="1200" i="0" kern="1200" smtClean="0">
                    <a:solidFill>
                      <a:schemeClr val="tx1"/>
                    </a:solidFill>
                    <a:effectLst/>
                    <a:latin typeface="+mn-lt"/>
                    <a:ea typeface="+mn-ea"/>
                    <a:cs typeface="+mn-cs"/>
                  </a:rPr>
                  <a:t>)</a:t>
                </a:r>
                <a:r>
                  <a:rPr lang="en-US" sz="1200" kern="1200">
                    <a:solidFill>
                      <a:schemeClr val="tx1"/>
                    </a:solidFill>
                    <a:effectLst/>
                    <a:latin typeface="+mn-lt"/>
                    <a:ea typeface="+mn-ea"/>
                    <a:cs typeface="+mn-cs"/>
                  </a:rPr>
                  <a:t> là một hàng của W</a:t>
                </a:r>
                <a:endParaRPr lang="en-US" sz="1200" kern="1200" smtClean="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AF16427A-0BAF-407F-97E7-082915051095}" type="slidenum">
              <a:rPr lang="en-US" smtClean="0"/>
              <a:pPr/>
              <a:t>31</a:t>
            </a:fld>
            <a:endParaRPr lang="en-US"/>
          </a:p>
        </p:txBody>
      </p:sp>
    </p:spTree>
    <p:extLst>
      <p:ext uri="{BB962C8B-B14F-4D97-AF65-F5344CB8AC3E}">
        <p14:creationId xmlns:p14="http://schemas.microsoft.com/office/powerpoint/2010/main" xmlns="" val="26382248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a:t>Tuong tự như vậy với ngữ cảnh cụm từ, cách tính cũng tương tự như ở ngữ cảnh 1 từ, như ở đây thì lớp đầu vào ta có C từ đầu vào. </a:t>
            </a:r>
          </a:p>
        </p:txBody>
      </p:sp>
      <p:sp>
        <p:nvSpPr>
          <p:cNvPr id="4" name="Slide Number Placeholder 3"/>
          <p:cNvSpPr>
            <a:spLocks noGrp="1"/>
          </p:cNvSpPr>
          <p:nvPr>
            <p:ph type="sldNum" sz="quarter" idx="10"/>
          </p:nvPr>
        </p:nvSpPr>
        <p:spPr/>
        <p:txBody>
          <a:bodyPr/>
          <a:lstStyle/>
          <a:p>
            <a:fld id="{AF16427A-0BAF-407F-97E7-082915051095}" type="slidenum">
              <a:rPr lang="en-US" smtClean="0"/>
              <a:pPr/>
              <a:t>32</a:t>
            </a:fld>
            <a:endParaRPr lang="en-US"/>
          </a:p>
        </p:txBody>
      </p:sp>
    </p:spTree>
    <p:extLst>
      <p:ext uri="{BB962C8B-B14F-4D97-AF65-F5344CB8AC3E}">
        <p14:creationId xmlns:p14="http://schemas.microsoft.com/office/powerpoint/2010/main" xmlns="" val="7428924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a:t>Mục tiêu lúc này sẽ là tối tiểu hoá </a:t>
            </a:r>
            <a:r>
              <a:rPr lang="en-US" sz="900" smtClean="0"/>
              <a:t>lỗi</a:t>
            </a:r>
            <a:r>
              <a:rPr lang="en-US" sz="900" baseline="0" smtClean="0"/>
              <a:t> của hàm</a:t>
            </a:r>
            <a:r>
              <a:rPr lang="en-US" sz="900" smtClean="0"/>
              <a:t> </a:t>
            </a:r>
            <a:r>
              <a:rPr lang="en-US" sz="900"/>
              <a:t>dự đoán </a:t>
            </a:r>
            <a:r>
              <a:rPr lang="en-US" sz="900" smtClean="0"/>
              <a:t>đầu </a:t>
            </a:r>
            <a:r>
              <a:rPr lang="en-US" sz="900"/>
              <a:t>ra </a:t>
            </a:r>
            <a:r>
              <a:rPr lang="en-US" sz="900" smtClean="0"/>
              <a:t>(</a:t>
            </a:r>
            <a:r>
              <a:rPr lang="en-US" sz="900"/>
              <a:t>summed prediction error). Ví dụ, nếu input là “learning”, ta hy vọng nhìn thấy (“an”, “efficient”, “method”, “for”, “high”, “quality”, “distributed”, “vector”) ở output layer.</a:t>
            </a:r>
          </a:p>
          <a:p>
            <a:pPr defTabSz="649315">
              <a:defRPr/>
            </a:pPr>
            <a:r>
              <a:rPr lang="en-US" sz="900"/>
              <a:t>Ta có 2 ma trận trọng số, Ma trận trọng số từ lớp đầu vào tới lớp ẩn là W (VxN), Ma trận trọng số từ lớp ẩn tới lớp đầu ra là W’ (NxV) </a:t>
            </a:r>
          </a:p>
          <a:p>
            <a:pPr defTabSz="649315">
              <a:defRPr/>
            </a:pPr>
            <a:r>
              <a:rPr lang="en-US" sz="900"/>
              <a:t>Chúng ta định nghĩa </a:t>
            </a:r>
            <a:r>
              <a:rPr lang="en-US" sz="900" i="1"/>
              <a:t>h</a:t>
            </a:r>
            <a:r>
              <a:rPr lang="en-US" sz="900"/>
              <a:t> như công thức sau</a:t>
            </a:r>
          </a:p>
          <a:p>
            <a:pPr defTabSz="649315">
              <a:defRPr/>
            </a:pPr>
            <a:r>
              <a:rPr lang="en-US" sz="900"/>
              <a:t>Với mỗi đầu ra được tính tương tự như mô hình trên</a:t>
            </a:r>
          </a:p>
          <a:p>
            <a:pPr defTabSz="649315">
              <a:defRPr/>
            </a:pPr>
            <a:r>
              <a:rPr lang="en-US" sz="900"/>
              <a:t>Sau đó ta cũng tính hàm dự đoán lỗi tương tự như mô hình trên và ta cũng sẽ thu được phương trình cập nhập trọng số từ lớp đầu vào tới lớp ẩn, và phương trình cập nhập trọng số từ lớp ẩn tới lớp đầu ra.</a:t>
            </a:r>
          </a:p>
          <a:p>
            <a:pPr defTabSz="649315">
              <a:defRPr/>
            </a:pPr>
            <a:endParaRPr lang="en-US" sz="900"/>
          </a:p>
          <a:p>
            <a:pPr defTabSz="649315">
              <a:defRPr/>
            </a:pPr>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33</a:t>
            </a:fld>
            <a:endParaRPr lang="en-US"/>
          </a:p>
        </p:txBody>
      </p:sp>
    </p:spTree>
    <p:extLst>
      <p:ext uri="{BB962C8B-B14F-4D97-AF65-F5344CB8AC3E}">
        <p14:creationId xmlns:p14="http://schemas.microsoft.com/office/powerpoint/2010/main" xmlns="" val="36774741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smtClean="0"/>
              <a:t>Mục</a:t>
            </a:r>
            <a:r>
              <a:rPr lang="en-US" sz="900" baseline="0" smtClean="0"/>
              <a:t> tiêu của thử nghiệm 3 và 4 là xây dựng được 1 mô hình Word2Vec</a:t>
            </a:r>
          </a:p>
          <a:p>
            <a:pPr marL="0" marR="0" indent="0" algn="l" defTabSz="649315" rtl="0" eaLnBrk="1" fontAlgn="auto" latinLnBrk="0" hangingPunct="1">
              <a:lnSpc>
                <a:spcPct val="100000"/>
              </a:lnSpc>
              <a:spcBef>
                <a:spcPts val="0"/>
              </a:spcBef>
              <a:spcAft>
                <a:spcPts val="0"/>
              </a:spcAft>
              <a:buClrTx/>
              <a:buSzTx/>
              <a:buFontTx/>
              <a:buNone/>
              <a:tabLst/>
              <a:defRPr/>
            </a:pPr>
            <a:r>
              <a:rPr lang="en-US" sz="900" baseline="0" smtClean="0"/>
              <a:t>Thử nghiệm 3 huấn luyện dựa trên các bộ ngữ liệu có sẵn.</a:t>
            </a:r>
            <a:endParaRPr lang="en-US" sz="900" smtClean="0">
              <a:latin typeface="Times New Roman" panose="02020603050405020304" pitchFamily="18" charset="0"/>
              <a:cs typeface="Times New Roman" panose="02020603050405020304" pitchFamily="18" charset="0"/>
            </a:endParaRPr>
          </a:p>
          <a:p>
            <a:pPr defTabSz="649315">
              <a:defRPr/>
            </a:pPr>
            <a:r>
              <a:rPr lang="en-US" sz="900" baseline="0" smtClean="0"/>
              <a:t>Thử nghiệm 4 huấn luyện từ đầu và huấn luyện bổ sung mô hình.</a:t>
            </a: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pPr/>
              <a:t>34</a:t>
            </a:fld>
            <a:endParaRPr lang="en-US"/>
          </a:p>
        </p:txBody>
      </p:sp>
    </p:spTree>
    <p:extLst>
      <p:ext uri="{BB962C8B-B14F-4D97-AF65-F5344CB8AC3E}">
        <p14:creationId xmlns:p14="http://schemas.microsoft.com/office/powerpoint/2010/main" xmlns="" val="120565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0" smtClean="0"/>
              <a:t>Với</a:t>
            </a:r>
            <a:r>
              <a:rPr lang="en-US" sz="900" b="0" baseline="0" smtClean="0"/>
              <a:t> thử nghiệm 4 này, bộ ngữ liệu được download trên website như trên slide.</a:t>
            </a:r>
          </a:p>
          <a:p>
            <a:r>
              <a:rPr lang="en-US" sz="900" b="0" baseline="0" smtClean="0"/>
              <a:t>Với 3 bộ dữ liệu, bộ dữ liệu thứ 1 </a:t>
            </a:r>
            <a:r>
              <a:rPr lang="en-US" sz="900" smtClean="0"/>
              <a:t>Kích </a:t>
            </a:r>
            <a:r>
              <a:rPr lang="en-US" sz="900"/>
              <a:t>thước : ~35 Mb. </a:t>
            </a:r>
            <a:endParaRPr lang="en-US" sz="800"/>
          </a:p>
          <a:p>
            <a:pPr lvl="0"/>
            <a:r>
              <a:rPr lang="en-US" sz="900"/>
              <a:t>Số lượng câu : khoảng </a:t>
            </a:r>
            <a:r>
              <a:rPr lang="en-US" sz="900" smtClean="0"/>
              <a:t>200.000 </a:t>
            </a:r>
            <a:r>
              <a:rPr lang="en-US" sz="900"/>
              <a:t>câu. </a:t>
            </a:r>
            <a:endParaRPr lang="en-US" sz="800"/>
          </a:p>
          <a:p>
            <a:pPr lvl="0"/>
            <a:r>
              <a:rPr lang="en-US" sz="900"/>
              <a:t>Trích xuất từ khoảng 1.000 bài báo trên </a:t>
            </a:r>
            <a:r>
              <a:rPr lang="en-US" sz="900" smtClean="0"/>
              <a:t>vnthuquan.net [truyện</a:t>
            </a:r>
            <a:r>
              <a:rPr lang="en-US" sz="900" baseline="0" smtClean="0"/>
              <a:t> online</a:t>
            </a:r>
            <a:r>
              <a:rPr lang="en-US" sz="900" smtClean="0"/>
              <a:t>]</a:t>
            </a:r>
            <a:endParaRPr lang="en-US" sz="800"/>
          </a:p>
          <a:p>
            <a:pPr lvl="0"/>
            <a:r>
              <a:rPr lang="en-US" sz="900"/>
              <a:t>Dữ liệu không có phân loại theo thể loại, nhưng tập trung vào thể loại văn bản nghệ thuật. </a:t>
            </a:r>
            <a:endParaRPr lang="en-US" sz="800"/>
          </a:p>
          <a:p>
            <a:pPr lvl="0"/>
            <a:r>
              <a:rPr lang="en-US" sz="800" smtClean="0"/>
              <a:t>Kết quả</a:t>
            </a:r>
            <a:r>
              <a:rPr lang="en-US" sz="800" baseline="0" smtClean="0"/>
              <a:t> test không tốt lắm.</a:t>
            </a:r>
            <a:endParaRPr lang="en-US" sz="800" smtClean="0"/>
          </a:p>
          <a:p>
            <a:pPr lvl="0"/>
            <a:r>
              <a:rPr lang="en-US" sz="800" smtClean="0"/>
              <a:t>Tương</a:t>
            </a:r>
            <a:r>
              <a:rPr lang="en-US" sz="800" baseline="0" smtClean="0"/>
              <a:t> tự thế với 2 bộ dữ liệu còn lại, 1 bộ k</a:t>
            </a:r>
            <a:r>
              <a:rPr lang="en-US" sz="900" smtClean="0"/>
              <a:t>ích </a:t>
            </a:r>
            <a:r>
              <a:rPr lang="en-US" sz="900"/>
              <a:t>thước </a:t>
            </a:r>
            <a:r>
              <a:rPr lang="en-US" sz="900" smtClean="0"/>
              <a:t>:~66.59 </a:t>
            </a:r>
            <a:r>
              <a:rPr lang="en-US" sz="900"/>
              <a:t>Mb. </a:t>
            </a:r>
            <a:endParaRPr lang="en-US" sz="800"/>
          </a:p>
          <a:p>
            <a:pPr lvl="0"/>
            <a:r>
              <a:rPr lang="en-US" sz="900"/>
              <a:t>Số lượng câu : khoảng </a:t>
            </a:r>
            <a:r>
              <a:rPr lang="en-US" sz="900" smtClean="0"/>
              <a:t>350.000 </a:t>
            </a:r>
            <a:r>
              <a:rPr lang="en-US" sz="900"/>
              <a:t>câu. </a:t>
            </a:r>
            <a:endParaRPr lang="en-US" sz="800"/>
          </a:p>
          <a:p>
            <a:pPr lvl="0"/>
            <a:r>
              <a:rPr lang="en-US" sz="900"/>
              <a:t>Trích xuất từ khoảng 10000 bài báo trên vietnamnet.vn, dantri.com.vn, nhanhdan.com.vn,</a:t>
            </a:r>
            <a:endParaRPr lang="en-US" sz="800"/>
          </a:p>
          <a:p>
            <a:pPr lvl="0"/>
            <a:r>
              <a:rPr lang="en-US" sz="900" smtClean="0"/>
              <a:t>Và</a:t>
            </a:r>
            <a:r>
              <a:rPr lang="en-US" sz="900" baseline="0" smtClean="0"/>
              <a:t> bộ </a:t>
            </a:r>
            <a:r>
              <a:rPr lang="en-US" sz="900" smtClean="0"/>
              <a:t>Kích </a:t>
            </a:r>
            <a:r>
              <a:rPr lang="en-US" sz="900"/>
              <a:t>thước : ~240 Mb.  </a:t>
            </a:r>
            <a:endParaRPr lang="en-US" sz="800"/>
          </a:p>
          <a:p>
            <a:pPr lvl="0"/>
            <a:r>
              <a:rPr lang="en-US" sz="900"/>
              <a:t>Số lượng câu : khoảng 1.750.000 câu. </a:t>
            </a:r>
            <a:endParaRPr lang="en-US" sz="800"/>
          </a:p>
          <a:p>
            <a:pPr lvl="0"/>
            <a:r>
              <a:rPr lang="en-US" sz="800" smtClean="0"/>
              <a:t>Thì</a:t>
            </a:r>
            <a:r>
              <a:rPr lang="en-US" sz="800" baseline="0" smtClean="0"/>
              <a:t> kết quả tương tự cũng không được tốt cho lắm</a:t>
            </a:r>
            <a:endParaRPr lang="en-US" sz="900"/>
          </a:p>
          <a:p>
            <a:pPr lvl="0"/>
            <a:r>
              <a:rPr lang="en-US" sz="900"/>
              <a:t>Như vậy dữ liệu huấn luyện không phải cứ </a:t>
            </a:r>
            <a:r>
              <a:rPr lang="en-US" sz="900" smtClean="0"/>
              <a:t>lớn </a:t>
            </a:r>
            <a:r>
              <a:rPr lang="en-US" sz="900"/>
              <a:t>là đủ, phải cần focus đúng nội dung và phạm vi sử dụng, không thì kết quả bộ huấn luyện cho ra sẽ không tốt</a:t>
            </a:r>
            <a:endParaRPr lang="en-US" sz="800"/>
          </a:p>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35</a:t>
            </a:fld>
            <a:endParaRPr lang="en-US"/>
          </a:p>
        </p:txBody>
      </p:sp>
    </p:spTree>
    <p:extLst>
      <p:ext uri="{BB962C8B-B14F-4D97-AF65-F5344CB8AC3E}">
        <p14:creationId xmlns:p14="http://schemas.microsoft.com/office/powerpoint/2010/main" xmlns="" val="6239501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a:latin typeface="Times New Roman" panose="02020603050405020304" pitchFamily="18" charset="0"/>
                <a:cs typeface="Times New Roman" panose="02020603050405020304" pitchFamily="18" charset="0"/>
              </a:rPr>
              <a:t>Thử nghiệm huấn luyện từ đầu và huấn luyện bổ sung mô hình Word2Vec, ở đây em thử nghiệm trên rất nhiều bộ dữ liệu tự sinh khác nhau, khác nhau về số câu, kích thước. Và kết quả thử nghiệm được thể hiện như trên slide, qua 1 số bộ huấn </a:t>
            </a:r>
            <a:r>
              <a:rPr lang="en-US" sz="900" smtClean="0">
                <a:latin typeface="Times New Roman" panose="02020603050405020304" pitchFamily="18" charset="0"/>
                <a:cs typeface="Times New Roman" panose="02020603050405020304" pitchFamily="18" charset="0"/>
              </a:rPr>
              <a:t>luyện, kết</a:t>
            </a:r>
            <a:r>
              <a:rPr lang="en-US" sz="900" baseline="0" smtClean="0">
                <a:latin typeface="Times New Roman" panose="02020603050405020304" pitchFamily="18" charset="0"/>
                <a:cs typeface="Times New Roman" panose="02020603050405020304" pitchFamily="18" charset="0"/>
              </a:rPr>
              <a:t> quả test tìm 10 từ gần với từ thực hiện, kết quả khá là tốt.</a:t>
            </a:r>
          </a:p>
          <a:p>
            <a:pPr defTabSz="649315">
              <a:defRPr/>
            </a:pPr>
            <a:r>
              <a:rPr lang="en-US" sz="900" baseline="0" smtClean="0">
                <a:latin typeface="Times New Roman" panose="02020603050405020304" pitchFamily="18" charset="0"/>
                <a:cs typeface="Times New Roman" panose="02020603050405020304" pitchFamily="18" charset="0"/>
              </a:rPr>
              <a:t>Và bộ dữ liệu chúng tôi sử dụng từ mô hình trên được huấn luyện bổ sung từ các dữ liệu biên bản cuộc họp trong văn phòng trung ương đảng và đạt được kết quả như trên slide.</a:t>
            </a:r>
            <a:endParaRPr lang="en-US" sz="900">
              <a:latin typeface="Times New Roman" panose="02020603050405020304" pitchFamily="18" charset="0"/>
              <a:cs typeface="Times New Roman" panose="02020603050405020304" pitchFamily="18" charset="0"/>
            </a:endParaRPr>
          </a:p>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36</a:t>
            </a:fld>
            <a:endParaRPr lang="en-US"/>
          </a:p>
        </p:txBody>
      </p:sp>
    </p:spTree>
    <p:extLst>
      <p:ext uri="{BB962C8B-B14F-4D97-AF65-F5344CB8AC3E}">
        <p14:creationId xmlns:p14="http://schemas.microsoft.com/office/powerpoint/2010/main" xmlns="" val="22200294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t>Mô hình Word2vec biểu diễn các từ dưới dạng vector. Thông qua các vector chúng ta có thể tính được hệ số quan hệ giữa các từ vựng. Để tính khoảng cách hay độ tương tự giữa các từ với nhau, mô hình Word2Vec sử dụng khoảng cách Cosin:</a:t>
            </a:r>
          </a:p>
          <a:p>
            <a:endParaRPr lang="en-US" sz="900"/>
          </a:p>
          <a:p>
            <a:r>
              <a:rPr lang="en-US" sz="900"/>
              <a:t>Trên slide là ví dụ về 1 mô hình vector từ với số chiều của mỗi từ là 5, và mô tả cách tính khoảng cách cosin giữa từ với từ</a:t>
            </a:r>
          </a:p>
        </p:txBody>
      </p:sp>
      <p:sp>
        <p:nvSpPr>
          <p:cNvPr id="4" name="Slide Number Placeholder 3"/>
          <p:cNvSpPr>
            <a:spLocks noGrp="1"/>
          </p:cNvSpPr>
          <p:nvPr>
            <p:ph type="sldNum" sz="quarter" idx="10"/>
          </p:nvPr>
        </p:nvSpPr>
        <p:spPr/>
        <p:txBody>
          <a:bodyPr/>
          <a:lstStyle/>
          <a:p>
            <a:fld id="{AF16427A-0BAF-407F-97E7-082915051095}" type="slidenum">
              <a:rPr lang="en-US" smtClean="0"/>
              <a:pPr/>
              <a:t>37</a:t>
            </a:fld>
            <a:endParaRPr lang="en-US"/>
          </a:p>
        </p:txBody>
      </p:sp>
    </p:spTree>
    <p:extLst>
      <p:ext uri="{BB962C8B-B14F-4D97-AF65-F5344CB8AC3E}">
        <p14:creationId xmlns:p14="http://schemas.microsoft.com/office/powerpoint/2010/main" xmlns="" val="6423480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smtClean="0"/>
              <a:t>Sau khi đã thử nghiệm với thử nghiệm 3 và 4 em đã có 1 mô hình Word2Vec. Với thử nghiệm 5 ngày em ứng dụng mô hình đã huấn luyện đó tính độ tương tự của từ với từ,, mục đích thử nghiệm để chọn ra 1 ngưỡng tỉ lệ chấp nhận đc giữa 2 từ được gọi là tương đồng.</a:t>
            </a:r>
          </a:p>
          <a:p>
            <a:pPr defTabSz="649315">
              <a:defRPr/>
            </a:pPr>
            <a:r>
              <a:rPr lang="en-US" sz="900" smtClean="0"/>
              <a:t>Quá trình thử nghiệm như sau</a:t>
            </a:r>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38</a:t>
            </a:fld>
            <a:endParaRPr lang="en-US"/>
          </a:p>
        </p:txBody>
      </p:sp>
    </p:spTree>
    <p:extLst>
      <p:ext uri="{BB962C8B-B14F-4D97-AF65-F5344CB8AC3E}">
        <p14:creationId xmlns:p14="http://schemas.microsoft.com/office/powerpoint/2010/main" xmlns="" val="27967495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smtClean="0"/>
              <a:t>…</a:t>
            </a:r>
            <a:endParaRPr lang="en-US" sz="900"/>
          </a:p>
          <a:p>
            <a:pPr defTabSz="649315">
              <a:defRPr/>
            </a:pPr>
            <a:r>
              <a:rPr lang="en-US" sz="900"/>
              <a:t>Qua thực tiễn em chọn tỉ lệ là 0.5 là vừa đủ với mô hình hiện đang huấn luyện, tỉ lệ sai là xấp xỉ 10%, chọn 0.6 </a:t>
            </a:r>
            <a:r>
              <a:rPr lang="en-US" sz="900" smtClean="0"/>
              <a:t>tuy tỉ</a:t>
            </a:r>
            <a:r>
              <a:rPr lang="en-US" sz="900" baseline="0" smtClean="0"/>
              <a:t> lệ s</a:t>
            </a:r>
            <a:r>
              <a:rPr lang="en-US" sz="900" smtClean="0"/>
              <a:t>ai </a:t>
            </a:r>
            <a:r>
              <a:rPr lang="en-US" sz="900"/>
              <a:t>là 2.18% </a:t>
            </a:r>
            <a:r>
              <a:rPr lang="en-US" sz="900" smtClean="0"/>
              <a:t>(thấp) nhưng không</a:t>
            </a:r>
            <a:r>
              <a:rPr lang="en-US" sz="900" baseline="0" smtClean="0"/>
              <a:t> đảm bảo về mặt </a:t>
            </a:r>
            <a:r>
              <a:rPr lang="en-US" sz="900" smtClean="0"/>
              <a:t>số </a:t>
            </a:r>
            <a:r>
              <a:rPr lang="en-US" sz="900"/>
              <a:t>lượng từ </a:t>
            </a:r>
            <a:r>
              <a:rPr lang="en-US" sz="900" smtClean="0"/>
              <a:t>tương </a:t>
            </a:r>
            <a:r>
              <a:rPr lang="en-US" sz="900"/>
              <a:t>đồng </a:t>
            </a:r>
            <a:r>
              <a:rPr lang="en-US" sz="900" smtClean="0"/>
              <a:t>trong quá</a:t>
            </a:r>
            <a:r>
              <a:rPr lang="en-US" sz="900" baseline="0" smtClean="0"/>
              <a:t> trình so khớp, nên ở đây em chọn tỉ lệ 0.5</a:t>
            </a:r>
            <a:r>
              <a:rPr lang="en-US" sz="900" smtClean="0"/>
              <a:t>.</a:t>
            </a:r>
            <a:endParaRPr lang="en-US" sz="900"/>
          </a:p>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pPr/>
              <a:t>39</a:t>
            </a:fld>
            <a:endParaRPr lang="en-US"/>
          </a:p>
        </p:txBody>
      </p:sp>
    </p:spTree>
    <p:extLst>
      <p:ext uri="{BB962C8B-B14F-4D97-AF65-F5344CB8AC3E}">
        <p14:creationId xmlns:p14="http://schemas.microsoft.com/office/powerpoint/2010/main" xmlns="" val="3351143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4</a:t>
            </a:fld>
            <a:endParaRPr lang="en-US"/>
          </a:p>
        </p:txBody>
      </p:sp>
    </p:spTree>
    <p:extLst>
      <p:ext uri="{BB962C8B-B14F-4D97-AF65-F5344CB8AC3E}">
        <p14:creationId xmlns:p14="http://schemas.microsoft.com/office/powerpoint/2010/main" xmlns="" val="18623459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smtClean="0"/>
              <a:t>Như</a:t>
            </a:r>
            <a:r>
              <a:rPr lang="en-US" sz="900" baseline="0" smtClean="0"/>
              <a:t> đã đề cập ở ví dụ trước ở đây ta cần giải quyết vấn đề tương đồng trong các túi từ. Với từ đồng ý ta sẽ thu được từ nhất trí tương đồng như vậy sau khi đã loại bỏ các từ tương đồng về nghĩa ta sẽ thu được 2 túi từ rỗng </a:t>
            </a:r>
            <a:r>
              <a:rPr lang="en-US" sz="900" smtClean="0"/>
              <a:t>khi đó</a:t>
            </a:r>
            <a:r>
              <a:rPr lang="en-US" sz="900" baseline="0" smtClean="0"/>
              <a:t> độ tương tự giữa 2 câu là 1 như công thức. Như vậy phương pháp này có thể tìm ra những câu có độ tượng đồng về mặt ngữ nghĩa.</a:t>
            </a:r>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40</a:t>
            </a:fld>
            <a:endParaRPr lang="en-US"/>
          </a:p>
        </p:txBody>
      </p:sp>
    </p:spTree>
    <p:extLst>
      <p:ext uri="{BB962C8B-B14F-4D97-AF65-F5344CB8AC3E}">
        <p14:creationId xmlns:p14="http://schemas.microsoft.com/office/powerpoint/2010/main" xmlns="" val="42018412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smtClean="0"/>
              <a:t>Áp</a:t>
            </a:r>
            <a:r>
              <a:rPr lang="en-US" sz="900" baseline="0" smtClean="0"/>
              <a:t> dụng trong dữ liệu thực tế, chúng tôi có các kết quả thực nghiệm như sau.</a:t>
            </a:r>
            <a:endParaRPr lang="en-US" sz="900" smtClean="0"/>
          </a:p>
        </p:txBody>
      </p:sp>
      <p:sp>
        <p:nvSpPr>
          <p:cNvPr id="4" name="Slide Number Placeholder 3"/>
          <p:cNvSpPr>
            <a:spLocks noGrp="1"/>
          </p:cNvSpPr>
          <p:nvPr>
            <p:ph type="sldNum" sz="quarter" idx="10"/>
          </p:nvPr>
        </p:nvSpPr>
        <p:spPr/>
        <p:txBody>
          <a:bodyPr/>
          <a:lstStyle/>
          <a:p>
            <a:fld id="{AF16427A-0BAF-407F-97E7-082915051095}" type="slidenum">
              <a:rPr lang="en-US" smtClean="0"/>
              <a:pPr/>
              <a:t>41</a:t>
            </a:fld>
            <a:endParaRPr lang="en-US"/>
          </a:p>
        </p:txBody>
      </p:sp>
    </p:spTree>
    <p:extLst>
      <p:ext uri="{BB962C8B-B14F-4D97-AF65-F5344CB8AC3E}">
        <p14:creationId xmlns:p14="http://schemas.microsoft.com/office/powerpoint/2010/main" xmlns="" val="38996984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smtClean="0"/>
              <a:t>Trong thực</a:t>
            </a:r>
            <a:r>
              <a:rPr lang="en-US" sz="900" baseline="0" smtClean="0"/>
              <a:t> tế chưa có 1 số liệu chính xác nào khẳng định 2 câu đồng nghĩa có độ tương tự là bao nhiêu. Nên với thử nghiệm 6 em thực nghiệm với dữ liệu thực tế, lựa chọn các cặp câu tương đồng từ các ý kiến giống nhau được kết quả như trên:</a:t>
            </a:r>
          </a:p>
          <a:p>
            <a:pPr defTabSz="649315">
              <a:defRPr/>
            </a:pPr>
            <a:r>
              <a:rPr lang="en-US" sz="900" baseline="0" smtClean="0"/>
              <a:t>Từ kết quả trên em lựa chọn ngưỡng với thuật toán Levenshtein cho các câu đồng nghĩa là 0,4</a:t>
            </a:r>
          </a:p>
          <a:p>
            <a:pPr defTabSz="649315">
              <a:defRPr/>
            </a:pPr>
            <a:r>
              <a:rPr lang="en-US" sz="900" baseline="0" smtClean="0"/>
              <a:t>Levenshtein + Word2Vec có ngưỡng là 0,6</a:t>
            </a:r>
          </a:p>
          <a:p>
            <a:pPr defTabSz="649315">
              <a:defRPr/>
            </a:pPr>
            <a:endParaRPr lang="en-US" sz="900" smtClean="0"/>
          </a:p>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pPr/>
              <a:t>42</a:t>
            </a:fld>
            <a:endParaRPr lang="en-US"/>
          </a:p>
        </p:txBody>
      </p:sp>
    </p:spTree>
    <p:extLst>
      <p:ext uri="{BB962C8B-B14F-4D97-AF65-F5344CB8AC3E}">
        <p14:creationId xmlns:p14="http://schemas.microsoft.com/office/powerpoint/2010/main" xmlns="" val="27315646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smtClean="0"/>
              <a:t>Sau khi đã</a:t>
            </a:r>
            <a:r>
              <a:rPr lang="en-US" sz="900" baseline="0" smtClean="0"/>
              <a:t> lựa chọn ngưỡng trong thử nghiệm 6, với thử nghiệm này em đánh giá độ tin cậy cho thuật toán Levenshtein xét mặt hình thức với dữ liệu thực tế</a:t>
            </a:r>
            <a:endParaRPr lang="en-US" sz="900" smtClean="0"/>
          </a:p>
          <a:p>
            <a:pPr defTabSz="649315">
              <a:defRPr/>
            </a:pPr>
            <a:r>
              <a:rPr lang="en-US" sz="900" smtClean="0"/>
              <a:t>Với biên</a:t>
            </a:r>
            <a:r>
              <a:rPr lang="en-US" sz="900" baseline="0" smtClean="0"/>
              <a:t> bản có n = 10 câu đạt tỉ lệ đúng</a:t>
            </a:r>
          </a:p>
          <a:p>
            <a:pPr defTabSz="649315">
              <a:defRPr/>
            </a:pPr>
            <a:r>
              <a:rPr lang="en-US" sz="900" smtClean="0"/>
              <a:t>…</a:t>
            </a:r>
          </a:p>
          <a:p>
            <a:pPr defTabSz="649315">
              <a:defRPr/>
            </a:pPr>
            <a:r>
              <a:rPr lang="en-US" sz="900" smtClean="0"/>
              <a:t>Nếu</a:t>
            </a:r>
            <a:r>
              <a:rPr lang="en-US" sz="900" baseline="0" smtClean="0"/>
              <a:t> chỉ đánh giá về mặt hình thức thì độ tin cậy của thuật toán còn thấp, trong bài toán hỗ trợ tổng hợp biên bản chưa để lại nhiều giá trị. </a:t>
            </a:r>
            <a:endParaRPr lang="en-US" sz="900" smtClean="0"/>
          </a:p>
          <a:p>
            <a:pPr defTabSz="649315">
              <a:defRPr/>
            </a:pPr>
            <a:r>
              <a:rPr lang="en-US" sz="900" smtClean="0"/>
              <a:t>Đánh giá acorosi</a:t>
            </a:r>
          </a:p>
        </p:txBody>
      </p:sp>
      <p:sp>
        <p:nvSpPr>
          <p:cNvPr id="4" name="Slide Number Placeholder 3"/>
          <p:cNvSpPr>
            <a:spLocks noGrp="1"/>
          </p:cNvSpPr>
          <p:nvPr>
            <p:ph type="sldNum" sz="quarter" idx="10"/>
          </p:nvPr>
        </p:nvSpPr>
        <p:spPr/>
        <p:txBody>
          <a:bodyPr/>
          <a:lstStyle/>
          <a:p>
            <a:fld id="{AF16427A-0BAF-407F-97E7-082915051095}" type="slidenum">
              <a:rPr lang="en-US" smtClean="0"/>
              <a:pPr/>
              <a:t>43</a:t>
            </a:fld>
            <a:endParaRPr lang="en-US"/>
          </a:p>
        </p:txBody>
      </p:sp>
    </p:spTree>
    <p:extLst>
      <p:ext uri="{BB962C8B-B14F-4D97-AF65-F5344CB8AC3E}">
        <p14:creationId xmlns:p14="http://schemas.microsoft.com/office/powerpoint/2010/main" xmlns="" val="31068755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r>
              <a:rPr lang="en-US" sz="900" smtClean="0">
                <a:latin typeface="Times New Roman" panose="02020603050405020304" pitchFamily="18" charset="0"/>
                <a:cs typeface="Times New Roman" panose="02020603050405020304" pitchFamily="18" charset="0"/>
              </a:rPr>
              <a:t>Còn</a:t>
            </a:r>
            <a:r>
              <a:rPr lang="en-US" sz="900" baseline="0" smtClean="0">
                <a:latin typeface="Times New Roman" panose="02020603050405020304" pitchFamily="18" charset="0"/>
                <a:cs typeface="Times New Roman" panose="02020603050405020304" pitchFamily="18" charset="0"/>
              </a:rPr>
              <a:t> đối với </a:t>
            </a:r>
            <a:r>
              <a:rPr lang="en-US" sz="900" baseline="0" smtClean="0"/>
              <a:t>thử nghiệm đánh giá độ tin cậy cho thuật toán Levenshtein kết hợp với Word2Vec xét mặt ngữ nghĩa vẫn với bộ dữ liệu trước</a:t>
            </a:r>
            <a:endParaRPr lang="en-US" sz="900" smtClean="0"/>
          </a:p>
          <a:p>
            <a:pPr defTabSz="649315">
              <a:defRPr/>
            </a:pPr>
            <a:r>
              <a:rPr lang="en-US" sz="900" smtClean="0"/>
              <a:t>Với biên</a:t>
            </a:r>
            <a:r>
              <a:rPr lang="en-US" sz="900" baseline="0" smtClean="0"/>
              <a:t> bản có n = 10 câu đạt tỉ lệ đúng</a:t>
            </a:r>
          </a:p>
          <a:p>
            <a:pPr defTabSz="649315">
              <a:defRPr/>
            </a:pPr>
            <a:r>
              <a:rPr lang="en-US" sz="900" smtClean="0">
                <a:latin typeface="Times New Roman" panose="02020603050405020304" pitchFamily="18" charset="0"/>
                <a:cs typeface="Times New Roman" panose="02020603050405020304" pitchFamily="18" charset="0"/>
              </a:rPr>
              <a:t>….</a:t>
            </a:r>
            <a:endParaRPr lang="en-US" sz="900">
              <a:latin typeface="Times New Roman" panose="02020603050405020304" pitchFamily="18" charset="0"/>
              <a:cs typeface="Times New Roman" panose="02020603050405020304" pitchFamily="18" charset="0"/>
            </a:endParaRPr>
          </a:p>
          <a:p>
            <a:r>
              <a:rPr lang="en-US" sz="900" smtClean="0"/>
              <a:t>Như</a:t>
            </a:r>
            <a:r>
              <a:rPr lang="en-US" sz="900" baseline="0" smtClean="0"/>
              <a:t> vậy mô hình Word2Vec kết hợp với Levenshtein xét về mặt ngữ nghĩa trong bài toán hỗ trợ tổng hợp biên bản đạt kết quả tương đối khả quan.</a:t>
            </a:r>
          </a:p>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44</a:t>
            </a:fld>
            <a:endParaRPr lang="en-US"/>
          </a:p>
        </p:txBody>
      </p:sp>
    </p:spTree>
    <p:extLst>
      <p:ext uri="{BB962C8B-B14F-4D97-AF65-F5344CB8AC3E}">
        <p14:creationId xmlns:p14="http://schemas.microsoft.com/office/powerpoint/2010/main" xmlns="" val="22420333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pPr/>
              <a:t>45</a:t>
            </a:fld>
            <a:endParaRPr lang="en-US"/>
          </a:p>
        </p:txBody>
      </p:sp>
    </p:spTree>
    <p:extLst>
      <p:ext uri="{BB962C8B-B14F-4D97-AF65-F5344CB8AC3E}">
        <p14:creationId xmlns:p14="http://schemas.microsoft.com/office/powerpoint/2010/main" xmlns="" val="36365305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49315">
              <a:defRPr/>
            </a:pPr>
            <a:endParaRPr lang="en-US" sz="9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F16427A-0BAF-407F-97E7-082915051095}" type="slidenum">
              <a:rPr lang="en-US" smtClean="0"/>
              <a:pPr/>
              <a:t>46</a:t>
            </a:fld>
            <a:endParaRPr lang="en-US"/>
          </a:p>
        </p:txBody>
      </p:sp>
    </p:spTree>
    <p:extLst>
      <p:ext uri="{BB962C8B-B14F-4D97-AF65-F5344CB8AC3E}">
        <p14:creationId xmlns:p14="http://schemas.microsoft.com/office/powerpoint/2010/main" xmlns="" val="39376041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16427A-0BAF-407F-97E7-082915051095}" type="slidenum">
              <a:rPr lang="en-US" smtClean="0"/>
              <a:pPr/>
              <a:t>47</a:t>
            </a:fld>
            <a:endParaRPr lang="en-US"/>
          </a:p>
        </p:txBody>
      </p:sp>
    </p:spTree>
    <p:extLst>
      <p:ext uri="{BB962C8B-B14F-4D97-AF65-F5344CB8AC3E}">
        <p14:creationId xmlns:p14="http://schemas.microsoft.com/office/powerpoint/2010/main" xmlns="" val="3018970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a:t>Bài toán:</a:t>
            </a:r>
            <a:endParaRPr lang="en-US" sz="900"/>
          </a:p>
          <a:p>
            <a:r>
              <a:rPr lang="en-US" sz="900"/>
              <a:t>Mỗi vấn đề được đưa ra trong các cuộc họp thì có  n - ý </a:t>
            </a:r>
            <a:r>
              <a:rPr lang="en-US" sz="900" smtClean="0"/>
              <a:t>kiến. </a:t>
            </a:r>
            <a:r>
              <a:rPr lang="en-US" sz="900"/>
              <a:t>Các ý kiến được tổ thư ký ghi chép lại để tổng hợp thành biên bản. Mỗi thư ký có cách ghi chép khác nhau nên với một ý kiến sẽ có m văn bản lưu trữ có nội dung giống nhau nhưng khác về cách trình bày. Các văn bản được tổng hợp bởi tổ trưởng tổ thư ký, do vậy tổ trưởng tổ thư ký sẽ phải tổng hợp từ m×n văn bản để đưa ra biên bản cuối cùng. </a:t>
            </a:r>
          </a:p>
          <a:p>
            <a:r>
              <a:rPr lang="en-US" sz="900" b="1">
                <a:latin typeface="Times New Roman" panose="02020603050405020304" pitchFamily="18" charset="0"/>
                <a:cs typeface="Times New Roman" panose="02020603050405020304" pitchFamily="18" charset="0"/>
              </a:rPr>
              <a:t>Vấn đề cần giải quyết:</a:t>
            </a:r>
            <a:r>
              <a:rPr lang="en-US" sz="900">
                <a:latin typeface="Times New Roman" panose="02020603050405020304" pitchFamily="18" charset="0"/>
                <a:cs typeface="Times New Roman" panose="02020603050405020304" pitchFamily="18" charset="0"/>
              </a:rPr>
              <a:t> </a:t>
            </a:r>
            <a:r>
              <a:rPr lang="en-US" sz="900"/>
              <a:t>Đây là công việc rất phức tạp với số lượng ý kiến và văn bản của thư ký lớn. Vấn đề đặt ra là làm sao tổng hợp được các ý kiến, </a:t>
            </a:r>
          </a:p>
          <a:p>
            <a:r>
              <a:rPr lang="en-US" sz="900"/>
              <a:t>chỉ ra các ý kiến giống nhau về nội dung nhưng khác về hình thức </a:t>
            </a:r>
          </a:p>
          <a:p>
            <a:r>
              <a:rPr lang="en-US" sz="900"/>
              <a:t>và chỉ ra các ý kiến khác nhau để từ đó tổ trưởng tổ thư ký tổng hợp một cách nhanh chóng.</a:t>
            </a:r>
          </a:p>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5</a:t>
            </a:fld>
            <a:endParaRPr lang="en-US"/>
          </a:p>
        </p:txBody>
      </p:sp>
    </p:spTree>
    <p:extLst>
      <p:ext uri="{BB962C8B-B14F-4D97-AF65-F5344CB8AC3E}">
        <p14:creationId xmlns:p14="http://schemas.microsoft.com/office/powerpoint/2010/main" xmlns="" val="2659375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Bef>
                <a:spcPts val="213"/>
              </a:spcBef>
              <a:spcAft>
                <a:spcPts val="213"/>
              </a:spcAft>
            </a:pPr>
            <a:r>
              <a:rPr lang="en-US" sz="900" b="0" smtClean="0">
                <a:latin typeface="Times New Roman" panose="02020603050405020304" pitchFamily="18" charset="0"/>
                <a:ea typeface="Times New Roman" panose="02020603050405020304" pitchFamily="18" charset="0"/>
                <a:cs typeface="Times New Roman" panose="02020603050405020304" pitchFamily="18" charset="0"/>
              </a:rPr>
              <a:t>Từ</a:t>
            </a:r>
            <a:r>
              <a:rPr lang="en-US" sz="900" b="0" baseline="0" smtClean="0">
                <a:latin typeface="Times New Roman" panose="02020603050405020304" pitchFamily="18" charset="0"/>
                <a:ea typeface="Times New Roman" panose="02020603050405020304" pitchFamily="18" charset="0"/>
                <a:cs typeface="Times New Roman" panose="02020603050405020304" pitchFamily="18" charset="0"/>
              </a:rPr>
              <a:t> bài toán tổng quát em chia ra thành các lớp bài toán con như sau.</a:t>
            </a:r>
            <a:endParaRPr lang="en-US" sz="900" b="0" smtClean="0">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213"/>
              </a:spcBef>
              <a:spcAft>
                <a:spcPts val="213"/>
              </a:spcAft>
            </a:pPr>
            <a:r>
              <a:rPr lang="en-US" sz="900" b="1" smtClean="0">
                <a:latin typeface="Times New Roman" panose="02020603050405020304" pitchFamily="18" charset="0"/>
                <a:ea typeface="Times New Roman" panose="02020603050405020304" pitchFamily="18" charset="0"/>
                <a:cs typeface="Times New Roman" panose="02020603050405020304" pitchFamily="18" charset="0"/>
              </a:rPr>
              <a:t>Bài </a:t>
            </a:r>
            <a:r>
              <a:rPr lang="en-US" sz="900" b="1">
                <a:latin typeface="Times New Roman" panose="02020603050405020304" pitchFamily="18" charset="0"/>
                <a:ea typeface="Times New Roman" panose="02020603050405020304" pitchFamily="18" charset="0"/>
                <a:cs typeface="Times New Roman" panose="02020603050405020304" pitchFamily="18" charset="0"/>
              </a:rPr>
              <a:t>toán 1. Bài toán tập hợp các biên bản ghi chép trong 1 cuộc họp</a:t>
            </a:r>
            <a:r>
              <a:rPr lang="en-US" sz="900" b="1"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sz="900">
              <a:latin typeface="Times New Roman" panose="02020603050405020304" pitchFamily="18" charset="0"/>
              <a:ea typeface="Times New Roman" panose="02020603050405020304" pitchFamily="18" charset="0"/>
              <a:cs typeface="Times New Roman" panose="02020603050405020304" pitchFamily="18" charset="0"/>
            </a:endParaRPr>
          </a:p>
          <a:p>
            <a:pPr algn="just" defTabSz="649315">
              <a:spcBef>
                <a:spcPts val="213"/>
              </a:spcBef>
              <a:spcAft>
                <a:spcPts val="213"/>
              </a:spcAft>
              <a:defRPr/>
            </a:pPr>
            <a:r>
              <a:rPr lang="en-US" sz="900">
                <a:latin typeface="Times New Roman" panose="02020603050405020304" pitchFamily="18" charset="0"/>
                <a:ea typeface="Times New Roman" panose="02020603050405020304" pitchFamily="18" charset="0"/>
                <a:cs typeface="Times New Roman" panose="02020603050405020304" pitchFamily="18" charset="0"/>
              </a:rPr>
              <a:t>Đầu vào là các biên bản ghi chép của các thư ký trong cuộc họp</a:t>
            </a:r>
          </a:p>
          <a:p>
            <a:pPr algn="just">
              <a:spcBef>
                <a:spcPts val="213"/>
              </a:spcBef>
              <a:spcAft>
                <a:spcPts val="213"/>
              </a:spcAft>
            </a:pPr>
            <a:r>
              <a:rPr lang="en-US" sz="900">
                <a:latin typeface="Times New Roman" panose="02020603050405020304" pitchFamily="18" charset="0"/>
                <a:ea typeface="Times New Roman" panose="02020603050405020304" pitchFamily="18" charset="0"/>
                <a:cs typeface="Times New Roman" panose="02020603050405020304" pitchFamily="18" charset="0"/>
              </a:rPr>
              <a:t>Đầu ra của bài toán này ta được 1 biên bản tập hợp lại các biên bản ghi chép của các thư ký trong cuộc họp.</a:t>
            </a:r>
          </a:p>
          <a:p>
            <a:pPr algn="just">
              <a:lnSpc>
                <a:spcPct val="110000"/>
              </a:lnSpc>
            </a:pPr>
            <a:r>
              <a:rPr lang="en-US" sz="900" b="1">
                <a:latin typeface="Times New Roman" panose="02020603050405020304" pitchFamily="18" charset="0"/>
                <a:ea typeface="Calibri" panose="020F0502020204030204" pitchFamily="34" charset="0"/>
                <a:cs typeface="Times New Roman" panose="02020603050405020304" pitchFamily="18" charset="0"/>
              </a:rPr>
              <a:t>Yêu cầu:</a:t>
            </a:r>
          </a:p>
          <a:p>
            <a:pPr algn="just">
              <a:lnSpc>
                <a:spcPct val="110000"/>
              </a:lnSpc>
            </a:pPr>
            <a:r>
              <a:rPr lang="en-US" sz="900">
                <a:latin typeface="Times New Roman" panose="02020603050405020304" pitchFamily="18" charset="0"/>
                <a:ea typeface="Calibri" panose="020F0502020204030204" pitchFamily="34" charset="0"/>
                <a:cs typeface="Times New Roman" panose="02020603050405020304" pitchFamily="18" charset="0"/>
              </a:rPr>
              <a:t>+ Phân quyền: (tổ trưởng tổ thư ký được tổng hợp biên bản của các thư ký trong tổ, </a:t>
            </a:r>
            <a:r>
              <a:rPr lang="en-US" sz="900" smtClean="0">
                <a:latin typeface="Times New Roman" panose="02020603050405020304" pitchFamily="18" charset="0"/>
                <a:ea typeface="Calibri" panose="020F0502020204030204" pitchFamily="34" charset="0"/>
                <a:cs typeface="Times New Roman" panose="02020603050405020304" pitchFamily="18" charset="0"/>
              </a:rPr>
              <a:t>tổng thử</a:t>
            </a:r>
            <a:r>
              <a:rPr lang="en-US" sz="900" baseline="0" smtClean="0">
                <a:latin typeface="Times New Roman" panose="02020603050405020304" pitchFamily="18" charset="0"/>
                <a:ea typeface="Calibri" panose="020F0502020204030204" pitchFamily="34" charset="0"/>
                <a:cs typeface="Times New Roman" panose="02020603050405020304" pitchFamily="18" charset="0"/>
              </a:rPr>
              <a:t> ký thì </a:t>
            </a:r>
            <a:r>
              <a:rPr lang="en-US" sz="900" smtClean="0">
                <a:latin typeface="Times New Roman" panose="02020603050405020304" pitchFamily="18" charset="0"/>
                <a:ea typeface="Calibri" panose="020F0502020204030204" pitchFamily="34" charset="0"/>
                <a:cs typeface="Times New Roman" panose="02020603050405020304" pitchFamily="18" charset="0"/>
              </a:rPr>
              <a:t>tổng </a:t>
            </a:r>
            <a:r>
              <a:rPr lang="en-US" sz="900">
                <a:latin typeface="Times New Roman" panose="02020603050405020304" pitchFamily="18" charset="0"/>
                <a:ea typeface="Calibri" panose="020F0502020204030204" pitchFamily="34" charset="0"/>
                <a:cs typeface="Times New Roman" panose="02020603050405020304" pitchFamily="18" charset="0"/>
              </a:rPr>
              <a:t>hợp các biên bản của tổ trưởng tổ thư ký, …)</a:t>
            </a:r>
          </a:p>
          <a:p>
            <a:pPr algn="just">
              <a:lnSpc>
                <a:spcPct val="110000"/>
              </a:lnSpc>
            </a:pPr>
            <a:r>
              <a:rPr lang="en-US" sz="900">
                <a:latin typeface="Times New Roman" panose="02020603050405020304" pitchFamily="18" charset="0"/>
                <a:ea typeface="Calibri" panose="020F0502020204030204" pitchFamily="34" charset="0"/>
                <a:cs typeface="Times New Roman" panose="02020603050405020304" pitchFamily="18" charset="0"/>
              </a:rPr>
              <a:t>+ Phân công: (mỗi thư ký ghi chép 1 hay nhiều chủ đề, tổ trưởng được phân công tổng hợp 1 hay nhiều chủ đề, …) </a:t>
            </a:r>
          </a:p>
          <a:p>
            <a:pPr algn="just">
              <a:lnSpc>
                <a:spcPct val="110000"/>
              </a:lnSpc>
            </a:pPr>
            <a:r>
              <a:rPr lang="en-US" sz="900">
                <a:latin typeface="Times New Roman" panose="02020603050405020304" pitchFamily="18" charset="0"/>
                <a:ea typeface="Calibri" panose="020F0502020204030204" pitchFamily="34" charset="0"/>
                <a:cs typeface="Times New Roman" panose="02020603050405020304" pitchFamily="18" charset="0"/>
              </a:rPr>
              <a:t>+ Lưu vết (lưu lại các ghi chép của thư ký để phục vụ quá trình truy vết, kiểm tra)</a:t>
            </a:r>
          </a:p>
          <a:p>
            <a:r>
              <a:rPr lang="en-US" sz="900"/>
              <a:t>Đối với lớp bài toán này trong phạm vi của luận văn em xin phép không đề cập đến – </a:t>
            </a:r>
            <a:r>
              <a:rPr lang="en-US" sz="900" smtClean="0"/>
              <a:t>vì</a:t>
            </a:r>
            <a:r>
              <a:rPr lang="en-US" sz="900" baseline="0" smtClean="0"/>
              <a:t> đây chỉ là bài toán quản lý cơ sở dữ liệu thông thường và đã </a:t>
            </a:r>
            <a:r>
              <a:rPr lang="en-US" sz="900" smtClean="0"/>
              <a:t>có </a:t>
            </a:r>
            <a:r>
              <a:rPr lang="en-US" sz="900"/>
              <a:t>phần mềm xử lý công việc này.</a:t>
            </a:r>
          </a:p>
        </p:txBody>
      </p:sp>
      <p:sp>
        <p:nvSpPr>
          <p:cNvPr id="4" name="Slide Number Placeholder 3"/>
          <p:cNvSpPr>
            <a:spLocks noGrp="1"/>
          </p:cNvSpPr>
          <p:nvPr>
            <p:ph type="sldNum" sz="quarter" idx="10"/>
          </p:nvPr>
        </p:nvSpPr>
        <p:spPr/>
        <p:txBody>
          <a:bodyPr/>
          <a:lstStyle/>
          <a:p>
            <a:fld id="{AF16427A-0BAF-407F-97E7-082915051095}" type="slidenum">
              <a:rPr lang="en-US" smtClean="0"/>
              <a:pPr/>
              <a:t>6</a:t>
            </a:fld>
            <a:endParaRPr lang="en-US"/>
          </a:p>
        </p:txBody>
      </p:sp>
    </p:spTree>
    <p:extLst>
      <p:ext uri="{BB962C8B-B14F-4D97-AF65-F5344CB8AC3E}">
        <p14:creationId xmlns:p14="http://schemas.microsoft.com/office/powerpoint/2010/main" xmlns="" val="1936311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t>Thông thường, trong biên bản cuộc họp, các ý kiến của các đại biểu, đề thể hiện rõ 1 quan điểm hay phát biểu về 1 chủ đề nào đó.</a:t>
            </a:r>
          </a:p>
          <a:p>
            <a:pPr algn="just">
              <a:spcBef>
                <a:spcPts val="213"/>
              </a:spcBef>
              <a:spcAft>
                <a:spcPts val="213"/>
              </a:spcAft>
            </a:pPr>
            <a:r>
              <a:rPr lang="en-US" sz="900" b="1">
                <a:latin typeface="Times New Roman" panose="02020603050405020304" pitchFamily="18" charset="0"/>
                <a:ea typeface="Times New Roman" panose="02020603050405020304" pitchFamily="18" charset="0"/>
                <a:cs typeface="Times New Roman" panose="02020603050405020304" pitchFamily="18" charset="0"/>
              </a:rPr>
              <a:t>T</a:t>
            </a:r>
            <a:r>
              <a:rPr lang="en-US" sz="900">
                <a:latin typeface="Times New Roman" panose="02020603050405020304" pitchFamily="18" charset="0"/>
                <a:ea typeface="Times New Roman" panose="02020603050405020304" pitchFamily="18" charset="0"/>
                <a:cs typeface="Times New Roman" panose="02020603050405020304" pitchFamily="18" charset="0"/>
              </a:rPr>
              <a:t>rong lớp bài toán </a:t>
            </a:r>
            <a:r>
              <a:rPr lang="en-US" sz="900" smtClean="0">
                <a:latin typeface="Times New Roman" panose="02020603050405020304" pitchFamily="18" charset="0"/>
                <a:ea typeface="Times New Roman" panose="02020603050405020304" pitchFamily="18" charset="0"/>
                <a:cs typeface="Times New Roman" panose="02020603050405020304" pitchFamily="18" charset="0"/>
              </a:rPr>
              <a:t>thứ</a:t>
            </a:r>
            <a:r>
              <a:rPr lang="en-US" sz="900" baseline="0" smtClean="0">
                <a:latin typeface="Times New Roman" panose="02020603050405020304" pitchFamily="18" charset="0"/>
                <a:ea typeface="Times New Roman" panose="02020603050405020304" pitchFamily="18" charset="0"/>
                <a:cs typeface="Times New Roman" panose="02020603050405020304" pitchFamily="18" charset="0"/>
              </a:rPr>
              <a:t> 2 </a:t>
            </a:r>
            <a:r>
              <a:rPr lang="en-US" sz="900" smtClean="0">
                <a:latin typeface="Times New Roman" panose="02020603050405020304" pitchFamily="18" charset="0"/>
                <a:ea typeface="Times New Roman" panose="02020603050405020304" pitchFamily="18" charset="0"/>
                <a:cs typeface="Times New Roman" panose="02020603050405020304" pitchFamily="18" charset="0"/>
              </a:rPr>
              <a:t>này </a:t>
            </a:r>
            <a:r>
              <a:rPr lang="en-US" sz="900">
                <a:latin typeface="Times New Roman" panose="02020603050405020304" pitchFamily="18" charset="0"/>
                <a:ea typeface="Times New Roman" panose="02020603050405020304" pitchFamily="18" charset="0"/>
                <a:cs typeface="Times New Roman" panose="02020603050405020304" pitchFamily="18" charset="0"/>
              </a:rPr>
              <a:t>ta cần phải xử lý trên biên bản đã được tập hợp từ lớp bài toán 1, ta sẽ phân tách dữ liệu văn bản đã tập hợp trên đưa về các cụm dữ liệu tương đồng để thuận lợi cho quá trình so khớp dữ liệu.</a:t>
            </a:r>
          </a:p>
          <a:p>
            <a:pPr algn="just">
              <a:spcBef>
                <a:spcPts val="213"/>
              </a:spcBef>
              <a:spcAft>
                <a:spcPts val="213"/>
              </a:spcAft>
            </a:pPr>
            <a:r>
              <a:rPr lang="en-US" sz="900">
                <a:latin typeface="Times New Roman" panose="02020603050405020304" pitchFamily="18" charset="0"/>
                <a:ea typeface="Times New Roman" panose="02020603050405020304" pitchFamily="18" charset="0"/>
                <a:cs typeface="Times New Roman" panose="02020603050405020304" pitchFamily="18" charset="0"/>
              </a:rPr>
              <a:t>► Đầu ra của bài toán này ta được 1 số các cụm dữ liệu tương đồng về một số đặc trưng.</a:t>
            </a:r>
          </a:p>
          <a:p>
            <a:pPr algn="just">
              <a:spcBef>
                <a:spcPts val="213"/>
              </a:spcBef>
              <a:spcAft>
                <a:spcPts val="213"/>
              </a:spcAft>
            </a:pPr>
            <a:r>
              <a:rPr lang="en-US" sz="900">
                <a:latin typeface="Times New Roman" panose="02020603050405020304" pitchFamily="18" charset="0"/>
                <a:ea typeface="Times New Roman" panose="02020603050405020304" pitchFamily="18" charset="0"/>
                <a:cs typeface="Times New Roman" panose="02020603050405020304" pitchFamily="18" charset="0"/>
              </a:rPr>
              <a:t>Đối với bài toán phân cụm dữ liệu theo chủ đề em sử dụng thuật toán phân cụm K-means, đối với bài toán phân tích quan điểm, em giải quyết lớp bài toán phân lớp quan điểm, các quan điểm ở đây đưa ra gồm: tích cực, tiêu cực và trung tính.</a:t>
            </a:r>
          </a:p>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7</a:t>
            </a:fld>
            <a:endParaRPr lang="en-US"/>
          </a:p>
        </p:txBody>
      </p:sp>
    </p:spTree>
    <p:extLst>
      <p:ext uri="{BB962C8B-B14F-4D97-AF65-F5344CB8AC3E}">
        <p14:creationId xmlns:p14="http://schemas.microsoft.com/office/powerpoint/2010/main" xmlns="" val="873163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t>Sau khi dữ liệu đã được phân tách thành các cụm tương đồng, chúng ta sẽ tiến hành so khớp dữ liệu trên các cụm này.</a:t>
            </a:r>
          </a:p>
          <a:p>
            <a:pPr algn="just">
              <a:spcBef>
                <a:spcPts val="213"/>
              </a:spcBef>
              <a:spcAft>
                <a:spcPts val="213"/>
              </a:spcAft>
            </a:pPr>
            <a:r>
              <a:rPr lang="en-US" sz="900">
                <a:latin typeface="Times New Roman" panose="02020603050405020304" pitchFamily="18" charset="0"/>
                <a:ea typeface="Times New Roman" panose="02020603050405020304" pitchFamily="18" charset="0"/>
                <a:cs typeface="Times New Roman" panose="02020603050405020304" pitchFamily="18" charset="0"/>
              </a:rPr>
              <a:t> Đối với lớp bài toán này ta cần xử lý 2 vấn đề, vấn đề thứ 1 là ta cần truy vết các câu trùng nhau hoàn toàn về mặt hình thức và nội dung &gt;&gt; việc này tương đương với các bài toán so khớp chuỗi thông thường, với lớp bài toán này có rất nhiều thuật toán kinh điển, trong luận văn em đề cập tới thuật toán Boyer – Moore và thuật toán Naïve String Search để so sánh về mặt thời gian xử lý.</a:t>
            </a:r>
          </a:p>
          <a:p>
            <a:pPr algn="just">
              <a:spcBef>
                <a:spcPts val="213"/>
              </a:spcBef>
              <a:spcAft>
                <a:spcPts val="213"/>
              </a:spcAft>
            </a:pPr>
            <a:r>
              <a:rPr lang="en-US" sz="900">
                <a:latin typeface="Times New Roman" panose="02020603050405020304" pitchFamily="18" charset="0"/>
                <a:ea typeface="Times New Roman" panose="02020603050405020304" pitchFamily="18" charset="0"/>
                <a:cs typeface="Times New Roman" panose="02020603050405020304" pitchFamily="18" charset="0"/>
              </a:rPr>
              <a:t>Đối với lớp bài toán truy vết các câu có ngữ nghĩa tương đồng nhau: ở đây em đề cập tới mô hình Word2Vec để vector hóa các từ, sau đó đưa ra cách tính độ tương tự từ với từ và sử dụng khoảng cách Lenveshtein, để đo độ tương tự giữa 2 câu; Kết hợp giữa mô hình word2Vec và khoảng cách Lenveshtain để đo độ tương tự giữa 2 câu có xét đến ngữ nghĩa.</a:t>
            </a:r>
          </a:p>
          <a:p>
            <a:pPr algn="just">
              <a:spcBef>
                <a:spcPts val="213"/>
              </a:spcBef>
              <a:spcAft>
                <a:spcPts val="213"/>
              </a:spcAft>
            </a:pPr>
            <a:r>
              <a:rPr lang="en-US" sz="900">
                <a:latin typeface="Times New Roman" panose="02020603050405020304" pitchFamily="18" charset="0"/>
                <a:ea typeface="Times New Roman" panose="02020603050405020304" pitchFamily="18" charset="0"/>
                <a:cs typeface="Times New Roman" panose="02020603050405020304" pitchFamily="18" charset="0"/>
              </a:rPr>
              <a:t>Sau đây em xin trình bày cụ thể vào các bài toán.</a:t>
            </a:r>
          </a:p>
          <a:p>
            <a:endParaRPr lang="en-US" sz="900"/>
          </a:p>
        </p:txBody>
      </p:sp>
      <p:sp>
        <p:nvSpPr>
          <p:cNvPr id="4" name="Slide Number Placeholder 3"/>
          <p:cNvSpPr>
            <a:spLocks noGrp="1"/>
          </p:cNvSpPr>
          <p:nvPr>
            <p:ph type="sldNum" sz="quarter" idx="10"/>
          </p:nvPr>
        </p:nvSpPr>
        <p:spPr/>
        <p:txBody>
          <a:bodyPr/>
          <a:lstStyle/>
          <a:p>
            <a:fld id="{AF16427A-0BAF-407F-97E7-082915051095}" type="slidenum">
              <a:rPr lang="en-US" smtClean="0"/>
              <a:pPr/>
              <a:t>8</a:t>
            </a:fld>
            <a:endParaRPr lang="en-US"/>
          </a:p>
        </p:txBody>
      </p:sp>
    </p:spTree>
    <p:extLst>
      <p:ext uri="{BB962C8B-B14F-4D97-AF65-F5344CB8AC3E}">
        <p14:creationId xmlns:p14="http://schemas.microsoft.com/office/powerpoint/2010/main" xmlns="" val="88054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smtClean="0"/>
              <a:t>Như</a:t>
            </a:r>
            <a:r>
              <a:rPr lang="en-US" sz="900" baseline="0" smtClean="0"/>
              <a:t> đã trình bày ở trên lớp bài toán 1 chỉ đơn thuần là bài toán quản lý cơ sở dữ liệu và trong phạm vi luận văn em xin phép không đề cập tới. Em xin đề cập tới bài toán 2.</a:t>
            </a:r>
            <a:endParaRPr lang="en-US" sz="900" smtClean="0"/>
          </a:p>
          <a:p>
            <a:r>
              <a:rPr lang="en-US" sz="900" smtClean="0"/>
              <a:t>Bài </a:t>
            </a:r>
            <a:r>
              <a:rPr lang="en-US" sz="900"/>
              <a:t>toán 2 gồm có tiền xử lý văn bản và phân cụm dữ liệu văn bản, bước tiền xử lý văn bản gồm 4 bước như sau</a:t>
            </a:r>
          </a:p>
        </p:txBody>
      </p:sp>
      <p:sp>
        <p:nvSpPr>
          <p:cNvPr id="4" name="Slide Number Placeholder 3"/>
          <p:cNvSpPr>
            <a:spLocks noGrp="1"/>
          </p:cNvSpPr>
          <p:nvPr>
            <p:ph type="sldNum" sz="quarter" idx="10"/>
          </p:nvPr>
        </p:nvSpPr>
        <p:spPr/>
        <p:txBody>
          <a:bodyPr/>
          <a:lstStyle/>
          <a:p>
            <a:fld id="{AF16427A-0BAF-407F-97E7-082915051095}" type="slidenum">
              <a:rPr lang="en-US" smtClean="0"/>
              <a:pPr/>
              <a:t>9</a:t>
            </a:fld>
            <a:endParaRPr lang="en-US"/>
          </a:p>
        </p:txBody>
      </p:sp>
    </p:spTree>
    <p:extLst>
      <p:ext uri="{BB962C8B-B14F-4D97-AF65-F5344CB8AC3E}">
        <p14:creationId xmlns:p14="http://schemas.microsoft.com/office/powerpoint/2010/main" xmlns="" val="1149680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F64AE9C-D818-45DF-9D10-A71EBCFE5447}" type="datetime1">
              <a:rPr lang="en-US" smtClean="0"/>
              <a:pPr/>
              <a:t>7/3/2018</a:t>
            </a:fld>
            <a:endParaRPr lang="en-US"/>
          </a:p>
        </p:txBody>
      </p:sp>
      <p:sp>
        <p:nvSpPr>
          <p:cNvPr id="5" name="Footer Placeholder 4"/>
          <p:cNvSpPr>
            <a:spLocks noGrp="1"/>
          </p:cNvSpPr>
          <p:nvPr>
            <p:ph type="ftr" sz="quarter" idx="11"/>
          </p:nvPr>
        </p:nvSpPr>
        <p:spPr/>
        <p:txBody>
          <a:bodyPr/>
          <a:lstStyle/>
          <a:p>
            <a:r>
              <a:rPr lang="en-US" smtClean="0"/>
              <a:t>truong811@gmail.com - [String Similarity]</a:t>
            </a:r>
            <a:endParaRPr lang="en-US"/>
          </a:p>
        </p:txBody>
      </p:sp>
      <p:sp>
        <p:nvSpPr>
          <p:cNvPr id="6" name="Slide Number Placeholder 5"/>
          <p:cNvSpPr>
            <a:spLocks noGrp="1"/>
          </p:cNvSpPr>
          <p:nvPr>
            <p:ph type="sldNum" sz="quarter" idx="12"/>
          </p:nvPr>
        </p:nvSpPr>
        <p:spPr/>
        <p:txBody>
          <a:bodyPr/>
          <a:lstStyle/>
          <a:p>
            <a:fld id="{838B463B-3399-450D-9002-5DB02E1B317F}" type="slidenum">
              <a:rPr lang="en-US" smtClean="0"/>
              <a:pPr/>
              <a:t>‹#›</a:t>
            </a:fld>
            <a:endParaRPr lang="en-US"/>
          </a:p>
        </p:txBody>
      </p:sp>
    </p:spTree>
    <p:extLst>
      <p:ext uri="{BB962C8B-B14F-4D97-AF65-F5344CB8AC3E}">
        <p14:creationId xmlns:p14="http://schemas.microsoft.com/office/powerpoint/2010/main" xmlns="" val="45789037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6ED313-99DE-4482-89C1-D2A6D889FC6E}" type="datetime1">
              <a:rPr lang="en-US" smtClean="0"/>
              <a:pPr/>
              <a:t>7/3/2018</a:t>
            </a:fld>
            <a:endParaRPr lang="en-US"/>
          </a:p>
        </p:txBody>
      </p:sp>
      <p:sp>
        <p:nvSpPr>
          <p:cNvPr id="5" name="Footer Placeholder 4"/>
          <p:cNvSpPr>
            <a:spLocks noGrp="1"/>
          </p:cNvSpPr>
          <p:nvPr>
            <p:ph type="ftr" sz="quarter" idx="11"/>
          </p:nvPr>
        </p:nvSpPr>
        <p:spPr/>
        <p:txBody>
          <a:bodyPr/>
          <a:lstStyle/>
          <a:p>
            <a:r>
              <a:rPr lang="en-US" smtClean="0"/>
              <a:t>truong811@gmail.com - [String Similarity]</a:t>
            </a:r>
            <a:endParaRPr lang="en-US"/>
          </a:p>
        </p:txBody>
      </p:sp>
      <p:sp>
        <p:nvSpPr>
          <p:cNvPr id="6" name="Slide Number Placeholder 5"/>
          <p:cNvSpPr>
            <a:spLocks noGrp="1"/>
          </p:cNvSpPr>
          <p:nvPr>
            <p:ph type="sldNum" sz="quarter" idx="12"/>
          </p:nvPr>
        </p:nvSpPr>
        <p:spPr/>
        <p:txBody>
          <a:bodyPr/>
          <a:lstStyle/>
          <a:p>
            <a:fld id="{838B463B-3399-450D-9002-5DB02E1B317F}" type="slidenum">
              <a:rPr lang="en-US" smtClean="0"/>
              <a:pPr/>
              <a:t>‹#›</a:t>
            </a:fld>
            <a:endParaRPr lang="en-US"/>
          </a:p>
        </p:txBody>
      </p:sp>
    </p:spTree>
    <p:extLst>
      <p:ext uri="{BB962C8B-B14F-4D97-AF65-F5344CB8AC3E}">
        <p14:creationId xmlns:p14="http://schemas.microsoft.com/office/powerpoint/2010/main" xmlns="" val="301763355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E6E408D-AD3B-45CC-80B1-5AAC329EC8DE}" type="datetime1">
              <a:rPr lang="en-US" smtClean="0"/>
              <a:pPr/>
              <a:t>7/3/2018</a:t>
            </a:fld>
            <a:endParaRPr lang="en-US"/>
          </a:p>
        </p:txBody>
      </p:sp>
      <p:sp>
        <p:nvSpPr>
          <p:cNvPr id="5" name="Footer Placeholder 4"/>
          <p:cNvSpPr>
            <a:spLocks noGrp="1"/>
          </p:cNvSpPr>
          <p:nvPr>
            <p:ph type="ftr" sz="quarter" idx="11"/>
          </p:nvPr>
        </p:nvSpPr>
        <p:spPr/>
        <p:txBody>
          <a:bodyPr/>
          <a:lstStyle/>
          <a:p>
            <a:r>
              <a:rPr lang="en-US" smtClean="0"/>
              <a:t>truong811@gmail.com - [String Similarity]</a:t>
            </a:r>
            <a:endParaRPr lang="en-US"/>
          </a:p>
        </p:txBody>
      </p:sp>
      <p:sp>
        <p:nvSpPr>
          <p:cNvPr id="6" name="Slide Number Placeholder 5"/>
          <p:cNvSpPr>
            <a:spLocks noGrp="1"/>
          </p:cNvSpPr>
          <p:nvPr>
            <p:ph type="sldNum" sz="quarter" idx="12"/>
          </p:nvPr>
        </p:nvSpPr>
        <p:spPr/>
        <p:txBody>
          <a:bodyPr/>
          <a:lstStyle/>
          <a:p>
            <a:fld id="{838B463B-3399-450D-9002-5DB02E1B317F}" type="slidenum">
              <a:rPr lang="en-US" smtClean="0"/>
              <a:pPr/>
              <a:t>‹#›</a:t>
            </a:fld>
            <a:endParaRPr lang="en-US"/>
          </a:p>
        </p:txBody>
      </p:sp>
    </p:spTree>
    <p:extLst>
      <p:ext uri="{BB962C8B-B14F-4D97-AF65-F5344CB8AC3E}">
        <p14:creationId xmlns:p14="http://schemas.microsoft.com/office/powerpoint/2010/main" xmlns="" val="116691123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0C7223-4319-4304-B265-40C91FE85774}" type="datetime1">
              <a:rPr lang="en-US" smtClean="0"/>
              <a:pPr/>
              <a:t>7/3/2018</a:t>
            </a:fld>
            <a:endParaRPr lang="en-US"/>
          </a:p>
        </p:txBody>
      </p:sp>
      <p:sp>
        <p:nvSpPr>
          <p:cNvPr id="5" name="Footer Placeholder 4"/>
          <p:cNvSpPr>
            <a:spLocks noGrp="1"/>
          </p:cNvSpPr>
          <p:nvPr>
            <p:ph type="ftr" sz="quarter" idx="11"/>
          </p:nvPr>
        </p:nvSpPr>
        <p:spPr/>
        <p:txBody>
          <a:bodyPr/>
          <a:lstStyle/>
          <a:p>
            <a:r>
              <a:rPr lang="en-US" smtClean="0"/>
              <a:t>truong811@gmail.com - [String Similarity]</a:t>
            </a:r>
            <a:endParaRPr lang="en-US"/>
          </a:p>
        </p:txBody>
      </p:sp>
      <p:sp>
        <p:nvSpPr>
          <p:cNvPr id="6" name="Slide Number Placeholder 5"/>
          <p:cNvSpPr>
            <a:spLocks noGrp="1"/>
          </p:cNvSpPr>
          <p:nvPr>
            <p:ph type="sldNum" sz="quarter" idx="12"/>
          </p:nvPr>
        </p:nvSpPr>
        <p:spPr/>
        <p:txBody>
          <a:bodyPr/>
          <a:lstStyle/>
          <a:p>
            <a:fld id="{838B463B-3399-450D-9002-5DB02E1B317F}" type="slidenum">
              <a:rPr lang="en-US" smtClean="0"/>
              <a:pPr/>
              <a:t>‹#›</a:t>
            </a:fld>
            <a:endParaRPr lang="en-US"/>
          </a:p>
        </p:txBody>
      </p:sp>
    </p:spTree>
    <p:extLst>
      <p:ext uri="{BB962C8B-B14F-4D97-AF65-F5344CB8AC3E}">
        <p14:creationId xmlns:p14="http://schemas.microsoft.com/office/powerpoint/2010/main" xmlns="" val="385275185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E15E93-19A2-450F-8F88-640E7BD1FF2D}" type="datetime1">
              <a:rPr lang="en-US" smtClean="0"/>
              <a:pPr/>
              <a:t>7/3/2018</a:t>
            </a:fld>
            <a:endParaRPr lang="en-US"/>
          </a:p>
        </p:txBody>
      </p:sp>
      <p:sp>
        <p:nvSpPr>
          <p:cNvPr id="5" name="Footer Placeholder 4"/>
          <p:cNvSpPr>
            <a:spLocks noGrp="1"/>
          </p:cNvSpPr>
          <p:nvPr>
            <p:ph type="ftr" sz="quarter" idx="11"/>
          </p:nvPr>
        </p:nvSpPr>
        <p:spPr/>
        <p:txBody>
          <a:bodyPr/>
          <a:lstStyle/>
          <a:p>
            <a:r>
              <a:rPr lang="en-US" smtClean="0"/>
              <a:t>truong811@gmail.com - [String Similarity]</a:t>
            </a:r>
            <a:endParaRPr lang="en-US"/>
          </a:p>
        </p:txBody>
      </p:sp>
      <p:sp>
        <p:nvSpPr>
          <p:cNvPr id="6" name="Slide Number Placeholder 5"/>
          <p:cNvSpPr>
            <a:spLocks noGrp="1"/>
          </p:cNvSpPr>
          <p:nvPr>
            <p:ph type="sldNum" sz="quarter" idx="12"/>
          </p:nvPr>
        </p:nvSpPr>
        <p:spPr/>
        <p:txBody>
          <a:bodyPr/>
          <a:lstStyle/>
          <a:p>
            <a:fld id="{838B463B-3399-450D-9002-5DB02E1B317F}" type="slidenum">
              <a:rPr lang="en-US" smtClean="0"/>
              <a:pPr/>
              <a:t>‹#›</a:t>
            </a:fld>
            <a:endParaRPr lang="en-US"/>
          </a:p>
        </p:txBody>
      </p:sp>
    </p:spTree>
    <p:extLst>
      <p:ext uri="{BB962C8B-B14F-4D97-AF65-F5344CB8AC3E}">
        <p14:creationId xmlns:p14="http://schemas.microsoft.com/office/powerpoint/2010/main" xmlns="" val="299118102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84DF0C0-B8B9-4E86-8DFA-F3C069D4D775}" type="datetime1">
              <a:rPr lang="en-US" smtClean="0"/>
              <a:pPr/>
              <a:t>7/3/2018</a:t>
            </a:fld>
            <a:endParaRPr lang="en-US"/>
          </a:p>
        </p:txBody>
      </p:sp>
      <p:sp>
        <p:nvSpPr>
          <p:cNvPr id="6" name="Footer Placeholder 5"/>
          <p:cNvSpPr>
            <a:spLocks noGrp="1"/>
          </p:cNvSpPr>
          <p:nvPr>
            <p:ph type="ftr" sz="quarter" idx="11"/>
          </p:nvPr>
        </p:nvSpPr>
        <p:spPr/>
        <p:txBody>
          <a:bodyPr/>
          <a:lstStyle/>
          <a:p>
            <a:r>
              <a:rPr lang="en-US" smtClean="0"/>
              <a:t>truong811@gmail.com - [String Similarity]</a:t>
            </a:r>
            <a:endParaRPr lang="en-US"/>
          </a:p>
        </p:txBody>
      </p:sp>
      <p:sp>
        <p:nvSpPr>
          <p:cNvPr id="7" name="Slide Number Placeholder 6"/>
          <p:cNvSpPr>
            <a:spLocks noGrp="1"/>
          </p:cNvSpPr>
          <p:nvPr>
            <p:ph type="sldNum" sz="quarter" idx="12"/>
          </p:nvPr>
        </p:nvSpPr>
        <p:spPr/>
        <p:txBody>
          <a:bodyPr/>
          <a:lstStyle/>
          <a:p>
            <a:fld id="{838B463B-3399-450D-9002-5DB02E1B317F}" type="slidenum">
              <a:rPr lang="en-US" smtClean="0"/>
              <a:pPr/>
              <a:t>‹#›</a:t>
            </a:fld>
            <a:endParaRPr lang="en-US"/>
          </a:p>
        </p:txBody>
      </p:sp>
    </p:spTree>
    <p:extLst>
      <p:ext uri="{BB962C8B-B14F-4D97-AF65-F5344CB8AC3E}">
        <p14:creationId xmlns:p14="http://schemas.microsoft.com/office/powerpoint/2010/main" xmlns="" val="317293794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23B84B7-3DB8-4B21-B1D0-3D857E802817}" type="datetime1">
              <a:rPr lang="en-US" smtClean="0"/>
              <a:pPr/>
              <a:t>7/3/2018</a:t>
            </a:fld>
            <a:endParaRPr lang="en-US"/>
          </a:p>
        </p:txBody>
      </p:sp>
      <p:sp>
        <p:nvSpPr>
          <p:cNvPr id="8" name="Footer Placeholder 7"/>
          <p:cNvSpPr>
            <a:spLocks noGrp="1"/>
          </p:cNvSpPr>
          <p:nvPr>
            <p:ph type="ftr" sz="quarter" idx="11"/>
          </p:nvPr>
        </p:nvSpPr>
        <p:spPr/>
        <p:txBody>
          <a:bodyPr/>
          <a:lstStyle/>
          <a:p>
            <a:r>
              <a:rPr lang="en-US" smtClean="0"/>
              <a:t>truong811@gmail.com - [String Similarity]</a:t>
            </a:r>
            <a:endParaRPr lang="en-US"/>
          </a:p>
        </p:txBody>
      </p:sp>
      <p:sp>
        <p:nvSpPr>
          <p:cNvPr id="9" name="Slide Number Placeholder 8"/>
          <p:cNvSpPr>
            <a:spLocks noGrp="1"/>
          </p:cNvSpPr>
          <p:nvPr>
            <p:ph type="sldNum" sz="quarter" idx="12"/>
          </p:nvPr>
        </p:nvSpPr>
        <p:spPr/>
        <p:txBody>
          <a:bodyPr/>
          <a:lstStyle/>
          <a:p>
            <a:fld id="{838B463B-3399-450D-9002-5DB02E1B317F}" type="slidenum">
              <a:rPr lang="en-US" smtClean="0"/>
              <a:pPr/>
              <a:t>‹#›</a:t>
            </a:fld>
            <a:endParaRPr lang="en-US"/>
          </a:p>
        </p:txBody>
      </p:sp>
    </p:spTree>
    <p:extLst>
      <p:ext uri="{BB962C8B-B14F-4D97-AF65-F5344CB8AC3E}">
        <p14:creationId xmlns:p14="http://schemas.microsoft.com/office/powerpoint/2010/main" xmlns="" val="165098476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B71EE1C-F70C-4C98-9E54-EAF9724C3E03}" type="datetime1">
              <a:rPr lang="en-US" smtClean="0"/>
              <a:pPr/>
              <a:t>7/3/2018</a:t>
            </a:fld>
            <a:endParaRPr lang="en-US"/>
          </a:p>
        </p:txBody>
      </p:sp>
      <p:sp>
        <p:nvSpPr>
          <p:cNvPr id="4" name="Footer Placeholder 3"/>
          <p:cNvSpPr>
            <a:spLocks noGrp="1"/>
          </p:cNvSpPr>
          <p:nvPr>
            <p:ph type="ftr" sz="quarter" idx="11"/>
          </p:nvPr>
        </p:nvSpPr>
        <p:spPr/>
        <p:txBody>
          <a:bodyPr/>
          <a:lstStyle/>
          <a:p>
            <a:r>
              <a:rPr lang="en-US" smtClean="0"/>
              <a:t>truong811@gmail.com - [String Similarity]</a:t>
            </a:r>
            <a:endParaRPr lang="en-US"/>
          </a:p>
        </p:txBody>
      </p:sp>
      <p:sp>
        <p:nvSpPr>
          <p:cNvPr id="5" name="Slide Number Placeholder 4"/>
          <p:cNvSpPr>
            <a:spLocks noGrp="1"/>
          </p:cNvSpPr>
          <p:nvPr>
            <p:ph type="sldNum" sz="quarter" idx="12"/>
          </p:nvPr>
        </p:nvSpPr>
        <p:spPr/>
        <p:txBody>
          <a:bodyPr/>
          <a:lstStyle/>
          <a:p>
            <a:fld id="{838B463B-3399-450D-9002-5DB02E1B317F}" type="slidenum">
              <a:rPr lang="en-US" smtClean="0"/>
              <a:pPr/>
              <a:t>‹#›</a:t>
            </a:fld>
            <a:endParaRPr lang="en-US"/>
          </a:p>
        </p:txBody>
      </p:sp>
    </p:spTree>
    <p:extLst>
      <p:ext uri="{BB962C8B-B14F-4D97-AF65-F5344CB8AC3E}">
        <p14:creationId xmlns:p14="http://schemas.microsoft.com/office/powerpoint/2010/main" xmlns="" val="16400273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9A8802-0152-49BD-8AE4-547C579A9DF5}" type="datetime1">
              <a:rPr lang="en-US" smtClean="0"/>
              <a:pPr/>
              <a:t>7/3/2018</a:t>
            </a:fld>
            <a:endParaRPr lang="en-US"/>
          </a:p>
        </p:txBody>
      </p:sp>
      <p:sp>
        <p:nvSpPr>
          <p:cNvPr id="3" name="Footer Placeholder 2"/>
          <p:cNvSpPr>
            <a:spLocks noGrp="1"/>
          </p:cNvSpPr>
          <p:nvPr>
            <p:ph type="ftr" sz="quarter" idx="11"/>
          </p:nvPr>
        </p:nvSpPr>
        <p:spPr/>
        <p:txBody>
          <a:bodyPr/>
          <a:lstStyle/>
          <a:p>
            <a:r>
              <a:rPr lang="en-US" smtClean="0"/>
              <a:t>truong811@gmail.com - [String Similarity]</a:t>
            </a:r>
            <a:endParaRPr lang="en-US"/>
          </a:p>
        </p:txBody>
      </p:sp>
      <p:sp>
        <p:nvSpPr>
          <p:cNvPr id="4" name="Slide Number Placeholder 3"/>
          <p:cNvSpPr>
            <a:spLocks noGrp="1"/>
          </p:cNvSpPr>
          <p:nvPr>
            <p:ph type="sldNum" sz="quarter" idx="12"/>
          </p:nvPr>
        </p:nvSpPr>
        <p:spPr/>
        <p:txBody>
          <a:bodyPr/>
          <a:lstStyle/>
          <a:p>
            <a:fld id="{838B463B-3399-450D-9002-5DB02E1B317F}" type="slidenum">
              <a:rPr lang="en-US" smtClean="0"/>
              <a:pPr/>
              <a:t>‹#›</a:t>
            </a:fld>
            <a:endParaRPr lang="en-US"/>
          </a:p>
        </p:txBody>
      </p:sp>
    </p:spTree>
    <p:extLst>
      <p:ext uri="{BB962C8B-B14F-4D97-AF65-F5344CB8AC3E}">
        <p14:creationId xmlns:p14="http://schemas.microsoft.com/office/powerpoint/2010/main" xmlns="" val="8682721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4EDD0F-552C-42DC-931E-6B0F773E7C78}" type="datetime1">
              <a:rPr lang="en-US" smtClean="0"/>
              <a:pPr/>
              <a:t>7/3/2018</a:t>
            </a:fld>
            <a:endParaRPr lang="en-US"/>
          </a:p>
        </p:txBody>
      </p:sp>
      <p:sp>
        <p:nvSpPr>
          <p:cNvPr id="6" name="Footer Placeholder 5"/>
          <p:cNvSpPr>
            <a:spLocks noGrp="1"/>
          </p:cNvSpPr>
          <p:nvPr>
            <p:ph type="ftr" sz="quarter" idx="11"/>
          </p:nvPr>
        </p:nvSpPr>
        <p:spPr/>
        <p:txBody>
          <a:bodyPr/>
          <a:lstStyle/>
          <a:p>
            <a:r>
              <a:rPr lang="en-US" smtClean="0"/>
              <a:t>truong811@gmail.com - [String Similarity]</a:t>
            </a:r>
            <a:endParaRPr lang="en-US"/>
          </a:p>
        </p:txBody>
      </p:sp>
      <p:sp>
        <p:nvSpPr>
          <p:cNvPr id="7" name="Slide Number Placeholder 6"/>
          <p:cNvSpPr>
            <a:spLocks noGrp="1"/>
          </p:cNvSpPr>
          <p:nvPr>
            <p:ph type="sldNum" sz="quarter" idx="12"/>
          </p:nvPr>
        </p:nvSpPr>
        <p:spPr/>
        <p:txBody>
          <a:bodyPr/>
          <a:lstStyle/>
          <a:p>
            <a:fld id="{838B463B-3399-450D-9002-5DB02E1B317F}" type="slidenum">
              <a:rPr lang="en-US" smtClean="0"/>
              <a:pPr/>
              <a:t>‹#›</a:t>
            </a:fld>
            <a:endParaRPr lang="en-US"/>
          </a:p>
        </p:txBody>
      </p:sp>
    </p:spTree>
    <p:extLst>
      <p:ext uri="{BB962C8B-B14F-4D97-AF65-F5344CB8AC3E}">
        <p14:creationId xmlns:p14="http://schemas.microsoft.com/office/powerpoint/2010/main" xmlns="" val="315714964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A87123-96EB-4231-A533-7B153A94B733}" type="datetime1">
              <a:rPr lang="en-US" smtClean="0"/>
              <a:pPr/>
              <a:t>7/3/2018</a:t>
            </a:fld>
            <a:endParaRPr lang="en-US"/>
          </a:p>
        </p:txBody>
      </p:sp>
      <p:sp>
        <p:nvSpPr>
          <p:cNvPr id="6" name="Footer Placeholder 5"/>
          <p:cNvSpPr>
            <a:spLocks noGrp="1"/>
          </p:cNvSpPr>
          <p:nvPr>
            <p:ph type="ftr" sz="quarter" idx="11"/>
          </p:nvPr>
        </p:nvSpPr>
        <p:spPr/>
        <p:txBody>
          <a:bodyPr/>
          <a:lstStyle/>
          <a:p>
            <a:r>
              <a:rPr lang="en-US" smtClean="0"/>
              <a:t>truong811@gmail.com - [String Similarity]</a:t>
            </a:r>
            <a:endParaRPr lang="en-US"/>
          </a:p>
        </p:txBody>
      </p:sp>
      <p:sp>
        <p:nvSpPr>
          <p:cNvPr id="7" name="Slide Number Placeholder 6"/>
          <p:cNvSpPr>
            <a:spLocks noGrp="1"/>
          </p:cNvSpPr>
          <p:nvPr>
            <p:ph type="sldNum" sz="quarter" idx="12"/>
          </p:nvPr>
        </p:nvSpPr>
        <p:spPr/>
        <p:txBody>
          <a:bodyPr/>
          <a:lstStyle/>
          <a:p>
            <a:fld id="{838B463B-3399-450D-9002-5DB02E1B317F}" type="slidenum">
              <a:rPr lang="en-US" smtClean="0"/>
              <a:pPr/>
              <a:t>‹#›</a:t>
            </a:fld>
            <a:endParaRPr lang="en-US"/>
          </a:p>
        </p:txBody>
      </p:sp>
    </p:spTree>
    <p:extLst>
      <p:ext uri="{BB962C8B-B14F-4D97-AF65-F5344CB8AC3E}">
        <p14:creationId xmlns:p14="http://schemas.microsoft.com/office/powerpoint/2010/main" xmlns="" val="36027946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61E915-ED28-4D36-910C-2054DFDD432F}" type="datetime1">
              <a:rPr lang="en-US" smtClean="0"/>
              <a:pPr/>
              <a:t>7/3/2018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truong811@gmail.com - [String Similarity]</a:t>
            </a:r>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8B463B-3399-450D-9002-5DB02E1B317F}" type="slidenum">
              <a:rPr lang="en-US" smtClean="0"/>
              <a:pPr/>
              <a:t>‹#›</a:t>
            </a:fld>
            <a:endParaRPr lang="en-US"/>
          </a:p>
        </p:txBody>
      </p:sp>
    </p:spTree>
    <p:extLst>
      <p:ext uri="{BB962C8B-B14F-4D97-AF65-F5344CB8AC3E}">
        <p14:creationId xmlns:p14="http://schemas.microsoft.com/office/powerpoint/2010/main" xmlns="" val="39840710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p14:dur="0"/>
    </mc:Choice>
    <mc:Fallback>
      <p:transition/>
    </mc:Fallback>
  </mc:AlternateConten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hyperlink" Target="https://deeplearning4j.org/word2vec"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31.png"/><Relationship Id="rId7"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54.png"/><Relationship Id="rId7" Type="http://schemas.openxmlformats.org/officeDocument/2006/relationships/diagramColors" Target="../diagrams/colors3.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 Id="rId9" Type="http://schemas.openxmlformats.org/officeDocument/2006/relationships/image" Target="../media/image10.jpe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358107"/>
            <a:ext cx="6858000" cy="797173"/>
          </a:xfrm>
        </p:spPr>
        <p:txBody>
          <a:bodyPr>
            <a:noAutofit/>
          </a:bodyPr>
          <a:lstStyle/>
          <a:p>
            <a:pPr>
              <a:lnSpc>
                <a:spcPct val="100000"/>
              </a:lnSpc>
              <a:spcAft>
                <a:spcPts val="300"/>
              </a:spcAft>
            </a:pPr>
            <a:r>
              <a:rPr lang="en-US" sz="3200" b="1" smtClean="0">
                <a:solidFill>
                  <a:srgbClr val="C00000"/>
                </a:solidFill>
                <a:latin typeface="Times New Roman" panose="02020603050405020304" pitchFamily="18" charset="0"/>
                <a:cs typeface="Times New Roman" panose="02020603050405020304" pitchFamily="18" charset="0"/>
              </a:rPr>
              <a:t>LUẬN VĂN THẠC SĨ</a:t>
            </a:r>
            <a:endParaRPr lang="en-US" sz="3200" b="1">
              <a:solidFill>
                <a:srgbClr val="C00000"/>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0" y="3184424"/>
            <a:ext cx="9145604" cy="1241822"/>
          </a:xfrm>
          <a:solidFill>
            <a:srgbClr val="92D050"/>
          </a:solidFill>
        </p:spPr>
        <p:txBody>
          <a:bodyPr anchor="ctr">
            <a:noAutofit/>
          </a:bodyPr>
          <a:lstStyle/>
          <a:p>
            <a:r>
              <a:rPr lang="en-US" sz="2000" b="1" smtClean="0">
                <a:latin typeface="Times New Roman" panose="02020603050405020304" pitchFamily="18" charset="0"/>
                <a:cs typeface="Times New Roman" panose="02020603050405020304" pitchFamily="18" charset="0"/>
              </a:rPr>
              <a:t>NGHIÊN CỨU PHƯƠNG PHÁP KHỚP VĂN BẢN VÀ ỨNG DỤNG </a:t>
            </a:r>
          </a:p>
          <a:p>
            <a:r>
              <a:rPr lang="en-US" sz="2000" b="1" smtClean="0">
                <a:latin typeface="Times New Roman" panose="02020603050405020304" pitchFamily="18" charset="0"/>
                <a:cs typeface="Times New Roman" panose="02020603050405020304" pitchFamily="18" charset="0"/>
              </a:rPr>
              <a:t>TRONG TỔNG HỢP BIÊN BẢN</a:t>
            </a:r>
            <a:endParaRPr lang="en-US" sz="2000" b="1">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pPr>
              <a:spcAft>
                <a:spcPts val="75"/>
              </a:spcAft>
            </a:pPr>
            <a:fld id="{75681D3A-5F0E-4DCA-9794-99FE17B3EAE6}" type="datetime1">
              <a:rPr lang="en-US" smtClean="0">
                <a:latin typeface="Times New Roman" panose="02020603050405020304" pitchFamily="18" charset="0"/>
                <a:cs typeface="Times New Roman" panose="02020603050405020304" pitchFamily="18" charset="0"/>
              </a:rPr>
              <a:pPr>
                <a:spcAft>
                  <a:spcPts val="75"/>
                </a:spcAft>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sp>
        <p:nvSpPr>
          <p:cNvPr id="7" name="Subtitle 2"/>
          <p:cNvSpPr txBox="1">
            <a:spLocks/>
          </p:cNvSpPr>
          <p:nvPr/>
        </p:nvSpPr>
        <p:spPr>
          <a:xfrm>
            <a:off x="628650" y="4490866"/>
            <a:ext cx="7886700" cy="1241822"/>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Aft>
                <a:spcPts val="75"/>
              </a:spcAft>
            </a:pPr>
            <a:endParaRPr lang="en-US" sz="2000" b="1">
              <a:latin typeface="Times New Roman" panose="02020603050405020304" pitchFamily="18" charset="0"/>
              <a:cs typeface="Times New Roman" panose="02020603050405020304" pitchFamily="18" charset="0"/>
            </a:endParaRPr>
          </a:p>
          <a:p>
            <a:pPr algn="l">
              <a:lnSpc>
                <a:spcPct val="100000"/>
              </a:lnSpc>
              <a:spcAft>
                <a:spcPts val="75"/>
              </a:spcAft>
            </a:pPr>
            <a:r>
              <a:rPr lang="en-US" sz="2000" b="1" smtClean="0">
                <a:latin typeface="Times New Roman" panose="02020603050405020304" pitchFamily="18" charset="0"/>
                <a:cs typeface="Times New Roman" panose="02020603050405020304" pitchFamily="18" charset="0"/>
              </a:rPr>
              <a:t>	</a:t>
            </a:r>
            <a:r>
              <a:rPr lang="en-US" sz="2000" smtClean="0">
                <a:latin typeface="Times New Roman" panose="02020603050405020304" pitchFamily="18" charset="0"/>
                <a:cs typeface="Times New Roman" panose="02020603050405020304" pitchFamily="18" charset="0"/>
              </a:rPr>
              <a:t>Cán bộ hướng dẫn	</a:t>
            </a:r>
            <a:r>
              <a:rPr lang="en-US" sz="2000" b="1" smtClean="0">
                <a:latin typeface="Times New Roman" panose="02020603050405020304" pitchFamily="18" charset="0"/>
                <a:cs typeface="Times New Roman" panose="02020603050405020304" pitchFamily="18" charset="0"/>
              </a:rPr>
              <a:t>: TS. </a:t>
            </a:r>
            <a:r>
              <a:rPr lang="en-US" sz="2000" b="1" err="1" smtClean="0">
                <a:latin typeface="Times New Roman" panose="02020603050405020304" pitchFamily="18" charset="0"/>
                <a:cs typeface="Times New Roman" panose="02020603050405020304" pitchFamily="18" charset="0"/>
              </a:rPr>
              <a:t>Ngô</a:t>
            </a:r>
            <a:r>
              <a:rPr lang="en-US" sz="2000" b="1" smtClean="0">
                <a:latin typeface="Times New Roman" panose="02020603050405020304" pitchFamily="18" charset="0"/>
                <a:cs typeface="Times New Roman" panose="02020603050405020304" pitchFamily="18" charset="0"/>
              </a:rPr>
              <a:t> </a:t>
            </a:r>
            <a:r>
              <a:rPr lang="en-US" sz="2000" b="1" err="1" smtClean="0">
                <a:latin typeface="Times New Roman" panose="02020603050405020304" pitchFamily="18" charset="0"/>
                <a:cs typeface="Times New Roman" panose="02020603050405020304" pitchFamily="18" charset="0"/>
              </a:rPr>
              <a:t>Hữu</a:t>
            </a:r>
            <a:r>
              <a:rPr lang="en-US" sz="2000" b="1" smtClean="0">
                <a:latin typeface="Times New Roman" panose="02020603050405020304" pitchFamily="18" charset="0"/>
                <a:cs typeface="Times New Roman" panose="02020603050405020304" pitchFamily="18" charset="0"/>
              </a:rPr>
              <a:t> </a:t>
            </a:r>
            <a:r>
              <a:rPr lang="en-US" sz="2000" b="1" err="1" smtClean="0">
                <a:latin typeface="Times New Roman" panose="02020603050405020304" pitchFamily="18" charset="0"/>
                <a:cs typeface="Times New Roman" panose="02020603050405020304" pitchFamily="18" charset="0"/>
              </a:rPr>
              <a:t>Phúc</a:t>
            </a:r>
            <a:r>
              <a:rPr lang="en-US" sz="2000" b="1" smtClean="0">
                <a:latin typeface="Times New Roman" panose="02020603050405020304" pitchFamily="18" charset="0"/>
                <a:cs typeface="Times New Roman" panose="02020603050405020304" pitchFamily="18" charset="0"/>
              </a:rPr>
              <a:t> </a:t>
            </a:r>
            <a:r>
              <a:rPr lang="en-US" sz="2000" smtClean="0">
                <a:latin typeface="Times New Roman" panose="02020603050405020304" pitchFamily="18" charset="0"/>
                <a:cs typeface="Times New Roman" panose="02020603050405020304" pitchFamily="18" charset="0"/>
              </a:rPr>
              <a:t/>
            </a:r>
            <a:br>
              <a:rPr lang="en-US" sz="2000" smtClean="0">
                <a:latin typeface="Times New Roman" panose="02020603050405020304" pitchFamily="18" charset="0"/>
                <a:cs typeface="Times New Roman" panose="02020603050405020304" pitchFamily="18" charset="0"/>
              </a:rPr>
            </a:br>
            <a:r>
              <a:rPr lang="en-US" sz="2000" b="1" smtClean="0">
                <a:latin typeface="Times New Roman" panose="02020603050405020304" pitchFamily="18" charset="0"/>
                <a:cs typeface="Times New Roman" panose="02020603050405020304" pitchFamily="18" charset="0"/>
              </a:rPr>
              <a:t>	</a:t>
            </a:r>
            <a:r>
              <a:rPr lang="en-US" sz="2000" err="1" smtClean="0">
                <a:latin typeface="Times New Roman" panose="02020603050405020304" pitchFamily="18" charset="0"/>
                <a:cs typeface="Times New Roman" panose="02020603050405020304" pitchFamily="18" charset="0"/>
              </a:rPr>
              <a:t>Học</a:t>
            </a:r>
            <a:r>
              <a:rPr lang="en-US" sz="2000" smtClean="0">
                <a:latin typeface="Times New Roman" panose="02020603050405020304" pitchFamily="18" charset="0"/>
                <a:cs typeface="Times New Roman" panose="02020603050405020304" pitchFamily="18" charset="0"/>
              </a:rPr>
              <a:t> viên thực hiện	</a:t>
            </a:r>
            <a:r>
              <a:rPr lang="en-US" sz="2000" b="1" smtClean="0">
                <a:latin typeface="Times New Roman" panose="02020603050405020304" pitchFamily="18" charset="0"/>
                <a:cs typeface="Times New Roman" panose="02020603050405020304" pitchFamily="18" charset="0"/>
              </a:rPr>
              <a:t>: KS. Nguyễn </a:t>
            </a:r>
            <a:r>
              <a:rPr lang="en-US" sz="2000" b="1" err="1">
                <a:latin typeface="Times New Roman" panose="02020603050405020304" pitchFamily="18" charset="0"/>
                <a:cs typeface="Times New Roman" panose="02020603050405020304" pitchFamily="18" charset="0"/>
              </a:rPr>
              <a:t>Mạnh</a:t>
            </a:r>
            <a:r>
              <a:rPr lang="en-US" sz="2000" b="1">
                <a:latin typeface="Times New Roman" panose="02020603050405020304" pitchFamily="18" charset="0"/>
                <a:cs typeface="Times New Roman" panose="02020603050405020304" pitchFamily="18" charset="0"/>
              </a:rPr>
              <a:t> </a:t>
            </a:r>
            <a:r>
              <a:rPr lang="en-US" sz="2000" b="1" err="1" smtClean="0">
                <a:latin typeface="Times New Roman" panose="02020603050405020304" pitchFamily="18" charset="0"/>
                <a:cs typeface="Times New Roman" panose="02020603050405020304" pitchFamily="18" charset="0"/>
              </a:rPr>
              <a:t>Trường</a:t>
            </a:r>
            <a:r>
              <a:rPr lang="en-US" sz="2000" b="1" smtClean="0">
                <a:latin typeface="Times New Roman" panose="02020603050405020304" pitchFamily="18" charset="0"/>
                <a:cs typeface="Times New Roman" panose="02020603050405020304" pitchFamily="18" charset="0"/>
              </a:rPr>
              <a:t> </a:t>
            </a:r>
            <a:r>
              <a:rPr lang="en-US" sz="2000" smtClean="0">
                <a:latin typeface="Times New Roman" panose="02020603050405020304" pitchFamily="18" charset="0"/>
                <a:cs typeface="Times New Roman" panose="02020603050405020304" pitchFamily="18" charset="0"/>
              </a:rPr>
              <a:t/>
            </a:r>
            <a:br>
              <a:rPr lang="en-US" sz="2000" smtClean="0">
                <a:latin typeface="Times New Roman" panose="02020603050405020304" pitchFamily="18" charset="0"/>
                <a:cs typeface="Times New Roman" panose="02020603050405020304" pitchFamily="18" charset="0"/>
              </a:rPr>
            </a:br>
            <a:r>
              <a:rPr lang="en-US" sz="2000" smtClean="0">
                <a:latin typeface="Times New Roman" panose="02020603050405020304" pitchFamily="18" charset="0"/>
                <a:cs typeface="Times New Roman" panose="02020603050405020304" pitchFamily="18" charset="0"/>
              </a:rPr>
              <a:t>	</a:t>
            </a:r>
            <a:endParaRPr lang="en-US" sz="2000" b="1">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0"/>
            <a:ext cx="622300" cy="850900"/>
          </a:xfrm>
        </p:spPr>
        <p:txBody>
          <a:bodyPr/>
          <a:lstStyle/>
          <a:p>
            <a:pPr algn="ctr"/>
            <a:r>
              <a:rPr lang="en-US" sz="2000" b="1" smtClean="0">
                <a:solidFill>
                  <a:srgbClr val="FFFF00"/>
                </a:solidFill>
                <a:latin typeface="Times New Roman" panose="02020603050405020304" pitchFamily="18" charset="0"/>
                <a:cs typeface="Times New Roman" panose="02020603050405020304" pitchFamily="18" charset="0"/>
              </a:rPr>
              <a:t>1</a:t>
            </a:r>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8" name="Title 1"/>
          <p:cNvSpPr txBox="1">
            <a:spLocks/>
          </p:cNvSpPr>
          <p:nvPr/>
        </p:nvSpPr>
        <p:spPr>
          <a:xfrm>
            <a:off x="1143000" y="472565"/>
            <a:ext cx="6858000" cy="68393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Aft>
                <a:spcPts val="300"/>
              </a:spcAft>
            </a:pPr>
            <a:endParaRPr lang="en-US" sz="1800" b="1" smtClean="0">
              <a:latin typeface="Times New Roman" panose="02020603050405020304" pitchFamily="18" charset="0"/>
              <a:cs typeface="Times New Roman" panose="02020603050405020304" pitchFamily="18" charset="0"/>
            </a:endParaRPr>
          </a:p>
          <a:p>
            <a:pPr>
              <a:lnSpc>
                <a:spcPct val="100000"/>
              </a:lnSpc>
              <a:spcAft>
                <a:spcPts val="300"/>
              </a:spcAft>
            </a:pPr>
            <a:r>
              <a:rPr lang="en-US" sz="1800" b="1" smtClean="0">
                <a:latin typeface="Times New Roman" panose="02020603050405020304" pitchFamily="18" charset="0"/>
                <a:cs typeface="Times New Roman" panose="02020603050405020304" pitchFamily="18" charset="0"/>
              </a:rPr>
              <a:t>HỌC </a:t>
            </a:r>
            <a:r>
              <a:rPr lang="en-US" sz="1800" b="1" err="1" smtClean="0">
                <a:latin typeface="Times New Roman" panose="02020603050405020304" pitchFamily="18" charset="0"/>
                <a:cs typeface="Times New Roman" panose="02020603050405020304" pitchFamily="18" charset="0"/>
              </a:rPr>
              <a:t>VIỆN</a:t>
            </a:r>
            <a:r>
              <a:rPr lang="en-US" sz="1800" b="1" smtClean="0">
                <a:latin typeface="Times New Roman" panose="02020603050405020304" pitchFamily="18" charset="0"/>
                <a:cs typeface="Times New Roman" panose="02020603050405020304" pitchFamily="18" charset="0"/>
              </a:rPr>
              <a:t> </a:t>
            </a:r>
            <a:r>
              <a:rPr lang="en-US" sz="1800" b="1" err="1" smtClean="0">
                <a:latin typeface="Times New Roman" panose="02020603050405020304" pitchFamily="18" charset="0"/>
                <a:cs typeface="Times New Roman" panose="02020603050405020304" pitchFamily="18" charset="0"/>
              </a:rPr>
              <a:t>KỸ</a:t>
            </a:r>
            <a:r>
              <a:rPr lang="en-US" sz="1800" b="1" smtClean="0">
                <a:latin typeface="Times New Roman" panose="02020603050405020304" pitchFamily="18" charset="0"/>
                <a:cs typeface="Times New Roman" panose="02020603050405020304" pitchFamily="18" charset="0"/>
              </a:rPr>
              <a:t> </a:t>
            </a:r>
            <a:r>
              <a:rPr lang="en-US" sz="1800" b="1" err="1" smtClean="0">
                <a:latin typeface="Times New Roman" panose="02020603050405020304" pitchFamily="18" charset="0"/>
                <a:cs typeface="Times New Roman" panose="02020603050405020304" pitchFamily="18" charset="0"/>
              </a:rPr>
              <a:t>THUẬT</a:t>
            </a:r>
            <a:r>
              <a:rPr lang="en-US" sz="1800" b="1" smtClean="0">
                <a:latin typeface="Times New Roman" panose="02020603050405020304" pitchFamily="18" charset="0"/>
                <a:cs typeface="Times New Roman" panose="02020603050405020304" pitchFamily="18" charset="0"/>
              </a:rPr>
              <a:t> </a:t>
            </a:r>
            <a:r>
              <a:rPr lang="en-US" sz="1800" b="1" err="1" smtClean="0">
                <a:latin typeface="Times New Roman" panose="02020603050405020304" pitchFamily="18" charset="0"/>
                <a:cs typeface="Times New Roman" panose="02020603050405020304" pitchFamily="18" charset="0"/>
              </a:rPr>
              <a:t>QUÂN</a:t>
            </a:r>
            <a:r>
              <a:rPr lang="en-US" sz="1800" b="1" smtClean="0">
                <a:latin typeface="Times New Roman" panose="02020603050405020304" pitchFamily="18" charset="0"/>
                <a:cs typeface="Times New Roman" panose="02020603050405020304" pitchFamily="18" charset="0"/>
              </a:rPr>
              <a:t> SỰ</a:t>
            </a:r>
          </a:p>
        </p:txBody>
      </p:sp>
      <p:cxnSp>
        <p:nvCxnSpPr>
          <p:cNvPr id="9" name="Straight Connector 8"/>
          <p:cNvCxnSpPr/>
          <p:nvPr/>
        </p:nvCxnSpPr>
        <p:spPr>
          <a:xfrm>
            <a:off x="3441700" y="1156496"/>
            <a:ext cx="2260600" cy="0"/>
          </a:xfrm>
          <a:prstGeom prst="line">
            <a:avLst/>
          </a:prstGeom>
        </p:spPr>
        <p:style>
          <a:lnRef idx="1">
            <a:schemeClr val="dk1"/>
          </a:lnRef>
          <a:fillRef idx="0">
            <a:schemeClr val="dk1"/>
          </a:fillRef>
          <a:effectRef idx="0">
            <a:schemeClr val="dk1"/>
          </a:effectRef>
          <a:fontRef idx="minor">
            <a:schemeClr val="tx1"/>
          </a:fontRef>
        </p:style>
      </p:cxnSp>
      <p:pic>
        <p:nvPicPr>
          <p:cNvPr id="1026" name="Picture 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47784" y="784750"/>
            <a:ext cx="1000125" cy="1000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kx="-3284103" algn="br" rotWithShape="0">
                    <a:schemeClr val="bg2">
                      <a:alpha val="50000"/>
                    </a:schemeClr>
                  </a:outerShdw>
                </a:effectLst>
              </a14:hiddenEffects>
            </a:ext>
          </a:extLst>
        </p:spPr>
      </p:pic>
      <p:sp>
        <p:nvSpPr>
          <p:cNvPr id="12" name="Title 1"/>
          <p:cNvSpPr txBox="1">
            <a:spLocks/>
          </p:cNvSpPr>
          <p:nvPr/>
        </p:nvSpPr>
        <p:spPr>
          <a:xfrm>
            <a:off x="0" y="0"/>
            <a:ext cx="3835308" cy="70074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Aft>
                <a:spcPts val="300"/>
              </a:spcAft>
            </a:pPr>
            <a:r>
              <a:rPr lang="en-US" sz="1800" smtClean="0">
                <a:latin typeface="Times New Roman" panose="02020603050405020304" pitchFamily="18" charset="0"/>
                <a:cs typeface="Times New Roman" panose="02020603050405020304" pitchFamily="18" charset="0"/>
              </a:rPr>
              <a:t>BỘ GIÁO DỤC VÀ ĐÀO TẠO</a:t>
            </a:r>
          </a:p>
        </p:txBody>
      </p:sp>
      <p:sp>
        <p:nvSpPr>
          <p:cNvPr id="13" name="Title 1"/>
          <p:cNvSpPr txBox="1">
            <a:spLocks/>
          </p:cNvSpPr>
          <p:nvPr/>
        </p:nvSpPr>
        <p:spPr>
          <a:xfrm>
            <a:off x="6550090" y="-4212"/>
            <a:ext cx="2595514" cy="70074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Aft>
                <a:spcPts val="300"/>
              </a:spcAft>
            </a:pPr>
            <a:r>
              <a:rPr lang="en-US" sz="1800" smtClean="0">
                <a:latin typeface="Times New Roman" panose="02020603050405020304" pitchFamily="18" charset="0"/>
                <a:cs typeface="Times New Roman" panose="02020603050405020304" pitchFamily="18" charset="0"/>
              </a:rPr>
              <a:t>BỘ QUỐC PHÒNG</a:t>
            </a:r>
          </a:p>
        </p:txBody>
      </p:sp>
      <p:sp>
        <p:nvSpPr>
          <p:cNvPr id="14" name="Subtitle 2"/>
          <p:cNvSpPr txBox="1">
            <a:spLocks/>
          </p:cNvSpPr>
          <p:nvPr/>
        </p:nvSpPr>
        <p:spPr>
          <a:xfrm>
            <a:off x="628650" y="1918843"/>
            <a:ext cx="7886700" cy="124182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28600">
              <a:spcBef>
                <a:spcPts val="300"/>
              </a:spcBef>
            </a:pPr>
            <a:r>
              <a:rPr lang="en-US" sz="1700" b="1" smtClean="0">
                <a:latin typeface="Times New Roman" panose="02020603050405020304" pitchFamily="18" charset="0"/>
                <a:cs typeface="Times New Roman" panose="02020603050405020304" pitchFamily="18" charset="0"/>
              </a:rPr>
              <a:t>Chuyên ngành: Khoa học máy tính</a:t>
            </a:r>
          </a:p>
          <a:p>
            <a:pPr marL="228600">
              <a:spcBef>
                <a:spcPts val="300"/>
              </a:spcBef>
            </a:pPr>
            <a:r>
              <a:rPr lang="en-US" sz="1700" smtClean="0">
                <a:latin typeface="Times New Roman" panose="02020603050405020304" pitchFamily="18" charset="0"/>
                <a:cs typeface="Times New Roman" panose="02020603050405020304" pitchFamily="18" charset="0"/>
              </a:rPr>
              <a:t>Mã số: 60.48.01.01</a:t>
            </a:r>
            <a:endParaRPr lang="en-US" sz="17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00715249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2.2. Phân cụm dữ liệu văn bản (1/1)</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3F82D621-87E2-4B2A-8112-1CC11655B59A}"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10</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3" name="Content Placeholder 2"/>
          <p:cNvSpPr>
            <a:spLocks noGrp="1"/>
          </p:cNvSpPr>
          <p:nvPr>
            <p:ph idx="1"/>
          </p:nvPr>
        </p:nvSpPr>
        <p:spPr>
          <a:xfrm>
            <a:off x="304800" y="1180760"/>
            <a:ext cx="8521700" cy="5054939"/>
          </a:xfrm>
        </p:spPr>
        <p:txBody>
          <a:bodyPr>
            <a:normAutofit/>
          </a:bodyPr>
          <a:lstStyle/>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Sơ đồ các bước phân cụm dữ liệu văn bản</a:t>
            </a:r>
          </a:p>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28" name="Canvas 338"/>
          <p:cNvGrpSpPr/>
          <p:nvPr/>
        </p:nvGrpSpPr>
        <p:grpSpPr>
          <a:xfrm>
            <a:off x="304800" y="1180758"/>
            <a:ext cx="8521700" cy="4547181"/>
            <a:chOff x="0" y="0"/>
            <a:chExt cx="5718810" cy="2918460"/>
          </a:xfrm>
        </p:grpSpPr>
        <p:sp>
          <p:nvSpPr>
            <p:cNvPr id="29" name="Rectangle 28"/>
            <p:cNvSpPr/>
            <p:nvPr/>
          </p:nvSpPr>
          <p:spPr>
            <a:xfrm>
              <a:off x="0" y="0"/>
              <a:ext cx="5718810" cy="2918460"/>
            </a:xfrm>
            <a:prstGeom prst="rect">
              <a:avLst/>
            </a:prstGeom>
            <a:ln>
              <a:solidFill>
                <a:prstClr val="black"/>
              </a:solidFill>
              <a:prstDash val="dash"/>
            </a:ln>
          </p:spPr>
        </p:sp>
        <p:sp>
          <p:nvSpPr>
            <p:cNvPr id="30" name="Oval 29"/>
            <p:cNvSpPr/>
            <p:nvPr/>
          </p:nvSpPr>
          <p:spPr>
            <a:xfrm>
              <a:off x="0" y="50947"/>
              <a:ext cx="1828144" cy="612278"/>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spcAft>
                  <a:spcPts val="0"/>
                </a:spcAft>
              </a:pPr>
              <a:r>
                <a:rPr lang="en-US" sz="2000">
                  <a:effectLst/>
                  <a:latin typeface="Times New Roman" panose="02020603050405020304" pitchFamily="18" charset="0"/>
                  <a:ea typeface="Times New Roman" panose="02020603050405020304" pitchFamily="18" charset="0"/>
                </a:rPr>
                <a:t>- Chuỗi đ/vị </a:t>
              </a:r>
              <a:r>
                <a:rPr lang="en-US" sz="2000" smtClean="0">
                  <a:effectLst/>
                  <a:latin typeface="Times New Roman" panose="02020603050405020304" pitchFamily="18" charset="0"/>
                  <a:ea typeface="Times New Roman" panose="02020603050405020304" pitchFamily="18" charset="0"/>
                </a:rPr>
                <a:t>câu,từ</a:t>
              </a:r>
              <a:endParaRPr lang="en-US" sz="2000">
                <a:effectLst/>
                <a:latin typeface="Times New Roman" panose="02020603050405020304" pitchFamily="18" charset="0"/>
                <a:ea typeface="Times New Roman" panose="02020603050405020304" pitchFamily="18" charset="0"/>
              </a:endParaRPr>
            </a:p>
            <a:p>
              <a:pPr>
                <a:spcAft>
                  <a:spcPts val="0"/>
                </a:spcAft>
              </a:pPr>
              <a:r>
                <a:rPr lang="en-US" sz="2000">
                  <a:effectLst/>
                  <a:latin typeface="Times New Roman" panose="02020603050405020304" pitchFamily="18" charset="0"/>
                  <a:ea typeface="Times New Roman" panose="02020603050405020304" pitchFamily="18" charset="0"/>
                </a:rPr>
                <a:t>- Các đ/trưng</a:t>
              </a:r>
            </a:p>
          </p:txBody>
        </p:sp>
        <p:sp>
          <p:nvSpPr>
            <p:cNvPr id="31" name="Text Box 164"/>
            <p:cNvSpPr txBox="1"/>
            <p:nvPr/>
          </p:nvSpPr>
          <p:spPr>
            <a:xfrm>
              <a:off x="138223" y="1550049"/>
              <a:ext cx="1431290" cy="438150"/>
            </a:xfrm>
            <a:prstGeom prst="rect">
              <a:avLst/>
            </a:prstGeom>
            <a:solidFill>
              <a:srgbClr val="FFFF00"/>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z="2000">
                  <a:effectLst/>
                  <a:latin typeface="Times New Roman" panose="02020603050405020304" pitchFamily="18" charset="0"/>
                  <a:ea typeface="Times New Roman" panose="02020603050405020304" pitchFamily="18" charset="0"/>
                </a:rPr>
                <a:t>K-means</a:t>
              </a:r>
            </a:p>
          </p:txBody>
        </p:sp>
        <p:sp>
          <p:nvSpPr>
            <p:cNvPr id="32" name="Text Box 164"/>
            <p:cNvSpPr txBox="1"/>
            <p:nvPr/>
          </p:nvSpPr>
          <p:spPr>
            <a:xfrm>
              <a:off x="138223" y="842396"/>
              <a:ext cx="1431290" cy="43688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z="2000">
                  <a:effectLst/>
                  <a:latin typeface="Times New Roman" panose="02020603050405020304" pitchFamily="18" charset="0"/>
                  <a:ea typeface="Times New Roman" panose="02020603050405020304" pitchFamily="18" charset="0"/>
                </a:rPr>
                <a:t>Chọn đặc trưng</a:t>
              </a:r>
            </a:p>
            <a:p>
              <a:pPr algn="ctr">
                <a:spcAft>
                  <a:spcPts val="0"/>
                </a:spcAft>
              </a:pPr>
              <a:r>
                <a:rPr lang="en-US" sz="2000">
                  <a:effectLst/>
                  <a:latin typeface="Times New Roman" panose="02020603050405020304" pitchFamily="18" charset="0"/>
                  <a:ea typeface="Times New Roman" panose="02020603050405020304" pitchFamily="18" charset="0"/>
                </a:rPr>
                <a:t>TF-IDF</a:t>
              </a:r>
            </a:p>
          </p:txBody>
        </p:sp>
        <p:sp>
          <p:nvSpPr>
            <p:cNvPr id="33" name="Text Box 292"/>
            <p:cNvSpPr txBox="1"/>
            <p:nvPr/>
          </p:nvSpPr>
          <p:spPr>
            <a:xfrm>
              <a:off x="127590" y="2253347"/>
              <a:ext cx="1431290" cy="43624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z="2000">
                  <a:effectLst/>
                  <a:latin typeface="Times New Roman" panose="02020603050405020304" pitchFamily="18" charset="0"/>
                  <a:ea typeface="Times New Roman" panose="02020603050405020304" pitchFamily="18" charset="0"/>
                </a:rPr>
                <a:t>Chọn K-cụm</a:t>
              </a:r>
            </a:p>
          </p:txBody>
        </p:sp>
        <p:cxnSp>
          <p:nvCxnSpPr>
            <p:cNvPr id="34" name="Straight Arrow Connector 33"/>
            <p:cNvCxnSpPr>
              <a:endCxn id="32" idx="0"/>
            </p:cNvCxnSpPr>
            <p:nvPr/>
          </p:nvCxnSpPr>
          <p:spPr>
            <a:xfrm>
              <a:off x="853867" y="663225"/>
              <a:ext cx="1" cy="17917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p:cNvCxnSpPr/>
            <p:nvPr/>
          </p:nvCxnSpPr>
          <p:spPr>
            <a:xfrm>
              <a:off x="853868" y="1279123"/>
              <a:ext cx="0" cy="27074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6" name="Straight Arrow Connector 35"/>
            <p:cNvCxnSpPr/>
            <p:nvPr/>
          </p:nvCxnSpPr>
          <p:spPr>
            <a:xfrm flipV="1">
              <a:off x="843235" y="1988199"/>
              <a:ext cx="10633" cy="26514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7" name="Straight Arrow Connector 36"/>
            <p:cNvCxnSpPr/>
            <p:nvPr/>
          </p:nvCxnSpPr>
          <p:spPr>
            <a:xfrm flipV="1">
              <a:off x="1569513" y="1768865"/>
              <a:ext cx="344037" cy="4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8" name="Text Box 164"/>
            <p:cNvSpPr txBox="1"/>
            <p:nvPr/>
          </p:nvSpPr>
          <p:spPr>
            <a:xfrm>
              <a:off x="2964105" y="770550"/>
              <a:ext cx="1431290" cy="436245"/>
            </a:xfrm>
            <a:prstGeom prst="rect">
              <a:avLst/>
            </a:prstGeom>
            <a:solidFill>
              <a:srgbClr val="FFFF00"/>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z="2000">
                  <a:effectLst/>
                  <a:latin typeface="Times New Roman" panose="02020603050405020304" pitchFamily="18" charset="0"/>
                  <a:ea typeface="Times New Roman" panose="02020603050405020304" pitchFamily="18" charset="0"/>
                </a:rPr>
                <a:t>Phân tích quan điểm</a:t>
              </a:r>
            </a:p>
          </p:txBody>
        </p:sp>
        <p:sp>
          <p:nvSpPr>
            <p:cNvPr id="39" name="Text Box 164"/>
            <p:cNvSpPr txBox="1"/>
            <p:nvPr/>
          </p:nvSpPr>
          <p:spPr>
            <a:xfrm>
              <a:off x="2095498" y="106016"/>
              <a:ext cx="1431290" cy="43624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z="2000">
                  <a:effectLst/>
                  <a:latin typeface="Times New Roman" panose="02020603050405020304" pitchFamily="18" charset="0"/>
                  <a:ea typeface="Times New Roman" panose="02020603050405020304" pitchFamily="18" charset="0"/>
                </a:rPr>
                <a:t>Lấy ra </a:t>
              </a:r>
            </a:p>
            <a:p>
              <a:pPr algn="ctr">
                <a:spcAft>
                  <a:spcPts val="0"/>
                </a:spcAft>
              </a:pPr>
              <a:r>
                <a:rPr lang="en-US" sz="2000">
                  <a:effectLst/>
                  <a:latin typeface="Times New Roman" panose="02020603050405020304" pitchFamily="18" charset="0"/>
                  <a:ea typeface="Times New Roman" panose="02020603050405020304" pitchFamily="18" charset="0"/>
                </a:rPr>
                <a:t>chuỗi các từ</a:t>
              </a:r>
            </a:p>
          </p:txBody>
        </p:sp>
        <p:sp>
          <p:nvSpPr>
            <p:cNvPr id="40" name="Text Box 164"/>
            <p:cNvSpPr txBox="1"/>
            <p:nvPr/>
          </p:nvSpPr>
          <p:spPr>
            <a:xfrm>
              <a:off x="4066200" y="113333"/>
              <a:ext cx="1431290" cy="43561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z="2000">
                  <a:effectLst/>
                  <a:latin typeface="Times New Roman" panose="02020603050405020304" pitchFamily="18" charset="0"/>
                  <a:ea typeface="Times New Roman" panose="02020603050405020304" pitchFamily="18" charset="0"/>
                </a:rPr>
                <a:t>Từ điển</a:t>
              </a:r>
            </a:p>
            <a:p>
              <a:pPr algn="ctr">
                <a:spcAft>
                  <a:spcPts val="0"/>
                </a:spcAft>
              </a:pPr>
              <a:r>
                <a:rPr lang="en-US" sz="2000">
                  <a:effectLst/>
                  <a:latin typeface="Times New Roman" panose="02020603050405020304" pitchFamily="18" charset="0"/>
                  <a:ea typeface="Times New Roman" panose="02020603050405020304" pitchFamily="18" charset="0"/>
                </a:rPr>
                <a:t>Quan điểm</a:t>
              </a:r>
            </a:p>
          </p:txBody>
        </p:sp>
        <p:cxnSp>
          <p:nvCxnSpPr>
            <p:cNvPr id="41" name="Straight Arrow Connector 40"/>
            <p:cNvCxnSpPr>
              <a:endCxn id="39" idx="1"/>
            </p:cNvCxnSpPr>
            <p:nvPr/>
          </p:nvCxnSpPr>
          <p:spPr>
            <a:xfrm flipV="1">
              <a:off x="1851162" y="324139"/>
              <a:ext cx="244336" cy="699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2" name="Straight Arrow Connector 41"/>
            <p:cNvCxnSpPr/>
            <p:nvPr/>
          </p:nvCxnSpPr>
          <p:spPr>
            <a:xfrm>
              <a:off x="2619375" y="548877"/>
              <a:ext cx="1060375" cy="22158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3" name="Straight Arrow Connector 42"/>
            <p:cNvCxnSpPr/>
            <p:nvPr/>
          </p:nvCxnSpPr>
          <p:spPr>
            <a:xfrm flipH="1">
              <a:off x="3679750" y="548877"/>
              <a:ext cx="1102095" cy="22158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4" name="Straight Arrow Connector 43"/>
            <p:cNvCxnSpPr/>
            <p:nvPr/>
          </p:nvCxnSpPr>
          <p:spPr>
            <a:xfrm>
              <a:off x="3679750" y="1219200"/>
              <a:ext cx="977975" cy="28818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5" name="Oval 44"/>
            <p:cNvSpPr/>
            <p:nvPr/>
          </p:nvSpPr>
          <p:spPr>
            <a:xfrm>
              <a:off x="3040158" y="2178921"/>
              <a:ext cx="1711325" cy="56896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spcAft>
                  <a:spcPts val="0"/>
                </a:spcAft>
              </a:pPr>
              <a:r>
                <a:rPr lang="en-US" sz="2000">
                  <a:effectLst/>
                  <a:latin typeface="Times New Roman" panose="02020603050405020304" pitchFamily="18" charset="0"/>
                  <a:ea typeface="Times New Roman" panose="02020603050405020304" pitchFamily="18" charset="0"/>
                </a:rPr>
                <a:t>- K cụm văn bản</a:t>
              </a:r>
            </a:p>
            <a:p>
              <a:pPr>
                <a:spcAft>
                  <a:spcPts val="0"/>
                </a:spcAft>
              </a:pPr>
              <a:r>
                <a:rPr lang="en-US" sz="2000">
                  <a:effectLst/>
                  <a:latin typeface="Times New Roman" panose="02020603050405020304" pitchFamily="18" charset="0"/>
                  <a:ea typeface="Times New Roman" panose="02020603050405020304" pitchFamily="18" charset="0"/>
                </a:rPr>
                <a:t>- Các đặc trưng</a:t>
              </a:r>
            </a:p>
          </p:txBody>
        </p:sp>
        <p:sp>
          <p:nvSpPr>
            <p:cNvPr id="46" name="Text Box 164"/>
            <p:cNvSpPr txBox="1"/>
            <p:nvPr/>
          </p:nvSpPr>
          <p:spPr>
            <a:xfrm>
              <a:off x="1913550" y="1551272"/>
              <a:ext cx="1431290" cy="43561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z="2000" smtClean="0">
                  <a:latin typeface="Times New Roman" panose="02020603050405020304" pitchFamily="18" charset="0"/>
                  <a:ea typeface="Times New Roman" panose="02020603050405020304" pitchFamily="18" charset="0"/>
                </a:rPr>
                <a:t>Đánh dấu</a:t>
              </a:r>
              <a:r>
                <a:rPr lang="en-US" sz="2000" smtClean="0">
                  <a:effectLst/>
                  <a:latin typeface="Times New Roman" panose="02020603050405020304" pitchFamily="18" charset="0"/>
                  <a:ea typeface="Times New Roman" panose="02020603050405020304" pitchFamily="18" charset="0"/>
                </a:rPr>
                <a:t> </a:t>
              </a:r>
              <a:r>
                <a:rPr lang="en-US" sz="2000">
                  <a:effectLst/>
                  <a:latin typeface="Times New Roman" panose="02020603050405020304" pitchFamily="18" charset="0"/>
                  <a:ea typeface="Times New Roman" panose="02020603050405020304" pitchFamily="18" charset="0"/>
                </a:rPr>
                <a:t>K-cụm</a:t>
              </a:r>
            </a:p>
          </p:txBody>
        </p:sp>
        <p:sp>
          <p:nvSpPr>
            <p:cNvPr id="47" name="Text Box 164"/>
            <p:cNvSpPr txBox="1"/>
            <p:nvPr/>
          </p:nvSpPr>
          <p:spPr>
            <a:xfrm>
              <a:off x="4220369" y="1562282"/>
              <a:ext cx="1431290" cy="43561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z="2000" smtClean="0">
                  <a:latin typeface="Times New Roman" panose="02020603050405020304" pitchFamily="18" charset="0"/>
                  <a:ea typeface="Times New Roman" panose="02020603050405020304" pitchFamily="18" charset="0"/>
                </a:rPr>
                <a:t>Đánh dấu</a:t>
              </a:r>
              <a:r>
                <a:rPr lang="en-US" sz="2000" smtClean="0">
                  <a:effectLst/>
                  <a:latin typeface="Times New Roman" panose="02020603050405020304" pitchFamily="18" charset="0"/>
                  <a:ea typeface="Times New Roman" panose="02020603050405020304" pitchFamily="18" charset="0"/>
                </a:rPr>
                <a:t> </a:t>
              </a:r>
              <a:r>
                <a:rPr lang="en-US" sz="2000">
                  <a:effectLst/>
                  <a:latin typeface="Times New Roman" panose="02020603050405020304" pitchFamily="18" charset="0"/>
                  <a:ea typeface="Times New Roman" panose="02020603050405020304" pitchFamily="18" charset="0"/>
                </a:rPr>
                <a:t>các quan điểm</a:t>
              </a:r>
            </a:p>
          </p:txBody>
        </p:sp>
        <p:cxnSp>
          <p:nvCxnSpPr>
            <p:cNvPr id="48" name="Straight Arrow Connector 47"/>
            <p:cNvCxnSpPr/>
            <p:nvPr/>
          </p:nvCxnSpPr>
          <p:spPr>
            <a:xfrm>
              <a:off x="2629195" y="1986644"/>
              <a:ext cx="975243" cy="21429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p:cNvCxnSpPr/>
            <p:nvPr/>
          </p:nvCxnSpPr>
          <p:spPr>
            <a:xfrm flipH="1">
              <a:off x="4178594" y="1997653"/>
              <a:ext cx="757420" cy="21391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xmlns="" val="303347223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Thuật toán K-means (1/1)</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254FA98D-6CB3-4159-9318-F2A5C58A1B9E}"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11</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3" name="Content Placeholder 2"/>
          <p:cNvSpPr>
            <a:spLocks noGrp="1"/>
          </p:cNvSpPr>
          <p:nvPr>
            <p:ph idx="1"/>
          </p:nvPr>
        </p:nvSpPr>
        <p:spPr>
          <a:xfrm>
            <a:off x="304800" y="1180760"/>
            <a:ext cx="8521700" cy="5054939"/>
          </a:xfrm>
        </p:spPr>
        <p:txBody>
          <a:bodyPr>
            <a:normAutofit/>
          </a:bodyPr>
          <a:lstStyle/>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Thuật toán K-means</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50" name="Canvas 367"/>
          <p:cNvGrpSpPr/>
          <p:nvPr/>
        </p:nvGrpSpPr>
        <p:grpSpPr>
          <a:xfrm>
            <a:off x="304800" y="1180759"/>
            <a:ext cx="8521700" cy="4512675"/>
            <a:chOff x="0" y="0"/>
            <a:chExt cx="5718810" cy="3274695"/>
          </a:xfrm>
        </p:grpSpPr>
        <p:sp>
          <p:nvSpPr>
            <p:cNvPr id="51" name="Rectangle 50"/>
            <p:cNvSpPr/>
            <p:nvPr/>
          </p:nvSpPr>
          <p:spPr>
            <a:xfrm>
              <a:off x="0" y="0"/>
              <a:ext cx="5718810" cy="3274695"/>
            </a:xfrm>
            <a:prstGeom prst="rect">
              <a:avLst/>
            </a:prstGeom>
            <a:ln>
              <a:solidFill>
                <a:schemeClr val="dk1"/>
              </a:solidFill>
              <a:prstDash val="dash"/>
            </a:ln>
          </p:spPr>
        </p:sp>
        <p:sp>
          <p:nvSpPr>
            <p:cNvPr id="52" name="Text Box 164"/>
            <p:cNvSpPr txBox="1"/>
            <p:nvPr/>
          </p:nvSpPr>
          <p:spPr>
            <a:xfrm>
              <a:off x="877317" y="1292456"/>
              <a:ext cx="1270230" cy="43942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mtClean="0">
                  <a:effectLst/>
                  <a:latin typeface="Times New Roman" panose="02020603050405020304" pitchFamily="18" charset="0"/>
                  <a:ea typeface="Times New Roman" panose="02020603050405020304" pitchFamily="18" charset="0"/>
                </a:rPr>
                <a:t>2. Tính tâm cụm</a:t>
              </a:r>
              <a:endParaRPr lang="en-US">
                <a:effectLst/>
                <a:latin typeface="Times New Roman" panose="02020603050405020304" pitchFamily="18" charset="0"/>
                <a:ea typeface="Times New Roman" panose="02020603050405020304" pitchFamily="18" charset="0"/>
              </a:endParaRPr>
            </a:p>
          </p:txBody>
        </p:sp>
        <p:sp>
          <p:nvSpPr>
            <p:cNvPr id="53" name="Text Box 164"/>
            <p:cNvSpPr txBox="1"/>
            <p:nvPr/>
          </p:nvSpPr>
          <p:spPr>
            <a:xfrm>
              <a:off x="490140" y="1881220"/>
              <a:ext cx="2052990" cy="43878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mtClean="0">
                  <a:effectLst/>
                  <a:latin typeface="Times New Roman" panose="02020603050405020304" pitchFamily="18" charset="0"/>
                  <a:ea typeface="Times New Roman" panose="02020603050405020304" pitchFamily="18" charset="0"/>
                </a:rPr>
                <a:t>3. Tính khoảng cách giữa các đối tượng tới tâm cụm</a:t>
              </a:r>
              <a:endParaRPr lang="en-US">
                <a:effectLst/>
                <a:latin typeface="Times New Roman" panose="02020603050405020304" pitchFamily="18" charset="0"/>
                <a:ea typeface="Times New Roman" panose="02020603050405020304" pitchFamily="18" charset="0"/>
              </a:endParaRPr>
            </a:p>
          </p:txBody>
        </p:sp>
        <p:sp>
          <p:nvSpPr>
            <p:cNvPr id="54" name="Text Box 164"/>
            <p:cNvSpPr txBox="1"/>
            <p:nvPr/>
          </p:nvSpPr>
          <p:spPr>
            <a:xfrm>
              <a:off x="686972" y="2476634"/>
              <a:ext cx="1632520" cy="43878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mtClean="0">
                  <a:effectLst/>
                  <a:latin typeface="Times New Roman" panose="02020603050405020304" pitchFamily="18" charset="0"/>
                  <a:ea typeface="Times New Roman" panose="02020603050405020304" pitchFamily="18" charset="0"/>
                </a:rPr>
                <a:t>4. Nhóm các đối tượng vào nhóm gần nhất</a:t>
              </a:r>
              <a:endParaRPr lang="en-US">
                <a:effectLst/>
                <a:latin typeface="Times New Roman" panose="02020603050405020304" pitchFamily="18" charset="0"/>
                <a:ea typeface="Times New Roman" panose="02020603050405020304" pitchFamily="18" charset="0"/>
              </a:endParaRPr>
            </a:p>
          </p:txBody>
        </p:sp>
        <p:sp>
          <p:nvSpPr>
            <p:cNvPr id="55" name="Flowchart: Data 54"/>
            <p:cNvSpPr/>
            <p:nvPr/>
          </p:nvSpPr>
          <p:spPr>
            <a:xfrm>
              <a:off x="698550" y="616611"/>
              <a:ext cx="1632521" cy="478509"/>
            </a:xfrm>
            <a:prstGeom prst="flowChartInputOutpu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mtClean="0">
                  <a:effectLst/>
                  <a:latin typeface="Times New Roman" panose="02020603050405020304" pitchFamily="18" charset="0"/>
                  <a:ea typeface="Times New Roman" panose="02020603050405020304" pitchFamily="18" charset="0"/>
                </a:rPr>
                <a:t>1. Chọn ngẫu nhiên K cụm</a:t>
              </a:r>
              <a:endParaRPr lang="en-US">
                <a:effectLst/>
                <a:latin typeface="Times New Roman" panose="02020603050405020304" pitchFamily="18" charset="0"/>
                <a:ea typeface="Times New Roman" panose="02020603050405020304" pitchFamily="18" charset="0"/>
              </a:endParaRPr>
            </a:p>
          </p:txBody>
        </p:sp>
        <p:sp>
          <p:nvSpPr>
            <p:cNvPr id="56" name="Oval 55"/>
            <p:cNvSpPr/>
            <p:nvPr/>
          </p:nvSpPr>
          <p:spPr>
            <a:xfrm>
              <a:off x="4710222" y="1530889"/>
              <a:ext cx="950434" cy="43593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mtClean="0">
                  <a:effectLst/>
                  <a:latin typeface="Times New Roman" panose="02020603050405020304" pitchFamily="18" charset="0"/>
                  <a:ea typeface="Times New Roman" panose="02020603050405020304" pitchFamily="18" charset="0"/>
                </a:rPr>
                <a:t>Kết thúc</a:t>
              </a:r>
              <a:endParaRPr lang="en-US">
                <a:effectLst/>
                <a:latin typeface="Times New Roman" panose="02020603050405020304" pitchFamily="18" charset="0"/>
                <a:ea typeface="Times New Roman" panose="02020603050405020304" pitchFamily="18" charset="0"/>
              </a:endParaRPr>
            </a:p>
          </p:txBody>
        </p:sp>
        <p:sp>
          <p:nvSpPr>
            <p:cNvPr id="57" name="Oval 56"/>
            <p:cNvSpPr/>
            <p:nvPr/>
          </p:nvSpPr>
          <p:spPr>
            <a:xfrm>
              <a:off x="1012439" y="48217"/>
              <a:ext cx="999987" cy="43561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mtClean="0">
                  <a:effectLst/>
                  <a:latin typeface="Times New Roman" panose="02020603050405020304" pitchFamily="18" charset="0"/>
                  <a:ea typeface="Times New Roman" panose="02020603050405020304" pitchFamily="18" charset="0"/>
                </a:rPr>
                <a:t>Bắt đầu</a:t>
              </a:r>
              <a:endParaRPr lang="en-US">
                <a:effectLst/>
                <a:latin typeface="Times New Roman" panose="02020603050405020304" pitchFamily="18" charset="0"/>
                <a:ea typeface="Times New Roman" panose="02020603050405020304" pitchFamily="18" charset="0"/>
              </a:endParaRPr>
            </a:p>
          </p:txBody>
        </p:sp>
        <p:sp>
          <p:nvSpPr>
            <p:cNvPr id="58" name="Flowchart: Decision 57"/>
            <p:cNvSpPr/>
            <p:nvPr/>
          </p:nvSpPr>
          <p:spPr>
            <a:xfrm>
              <a:off x="2543130" y="1284047"/>
              <a:ext cx="1857567" cy="927374"/>
            </a:xfrm>
            <a:prstGeom prst="flowChartDecision">
              <a:avLst/>
            </a:prstGeom>
          </p:spPr>
          <p:style>
            <a:lnRef idx="2">
              <a:schemeClr val="dk1"/>
            </a:lnRef>
            <a:fillRef idx="1">
              <a:schemeClr val="lt1"/>
            </a:fillRef>
            <a:effectRef idx="0">
              <a:schemeClr val="dk1"/>
            </a:effectRef>
            <a:fontRef idx="minor">
              <a:schemeClr val="dk1"/>
            </a:fontRef>
          </p:style>
          <p:txBody>
            <a:bodyPr rot="0" spcFirstLastPara="0" vert="horz" wrap="none" lIns="0" tIns="0" rIns="0" bIns="0" numCol="1" spcCol="0" rtlCol="0" fromWordArt="0" anchor="ctr" anchorCtr="0" forceAA="0" compatLnSpc="1">
              <a:prstTxWarp prst="textNoShape">
                <a:avLst/>
              </a:prstTxWarp>
              <a:noAutofit/>
            </a:bodyPr>
            <a:lstStyle/>
            <a:p>
              <a:pPr algn="ctr">
                <a:spcAft>
                  <a:spcPts val="0"/>
                </a:spcAft>
              </a:pPr>
              <a:r>
                <a:rPr lang="en-US" smtClean="0">
                  <a:effectLst/>
                  <a:latin typeface="Times New Roman" panose="02020603050405020304" pitchFamily="18" charset="0"/>
                  <a:ea typeface="Times New Roman" panose="02020603050405020304" pitchFamily="18" charset="0"/>
                </a:rPr>
                <a:t>5. Không có sự thay đổi </a:t>
              </a:r>
            </a:p>
            <a:p>
              <a:pPr algn="ctr">
                <a:spcAft>
                  <a:spcPts val="0"/>
                </a:spcAft>
              </a:pPr>
              <a:r>
                <a:rPr lang="en-US" smtClean="0">
                  <a:effectLst/>
                  <a:latin typeface="Times New Roman" panose="02020603050405020304" pitchFamily="18" charset="0"/>
                  <a:ea typeface="Times New Roman" panose="02020603050405020304" pitchFamily="18" charset="0"/>
                </a:rPr>
                <a:t>đối tượng trong nhóm</a:t>
              </a:r>
              <a:endParaRPr lang="en-US">
                <a:effectLst/>
                <a:latin typeface="Times New Roman" panose="02020603050405020304" pitchFamily="18" charset="0"/>
                <a:ea typeface="Times New Roman" panose="02020603050405020304" pitchFamily="18" charset="0"/>
              </a:endParaRPr>
            </a:p>
          </p:txBody>
        </p:sp>
        <p:cxnSp>
          <p:nvCxnSpPr>
            <p:cNvPr id="59" name="Straight Arrow Connector 58"/>
            <p:cNvCxnSpPr>
              <a:stCxn id="57" idx="4"/>
              <a:endCxn id="55" idx="1"/>
            </p:cNvCxnSpPr>
            <p:nvPr/>
          </p:nvCxnSpPr>
          <p:spPr>
            <a:xfrm>
              <a:off x="1512432" y="483827"/>
              <a:ext cx="2378" cy="13278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0" name="Straight Arrow Connector 59"/>
            <p:cNvCxnSpPr>
              <a:stCxn id="55" idx="4"/>
              <a:endCxn id="52" idx="0"/>
            </p:cNvCxnSpPr>
            <p:nvPr/>
          </p:nvCxnSpPr>
          <p:spPr>
            <a:xfrm flipH="1">
              <a:off x="1512432" y="1095120"/>
              <a:ext cx="2378" cy="19733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1" name="Straight Arrow Connector 60"/>
            <p:cNvCxnSpPr>
              <a:stCxn id="52" idx="2"/>
              <a:endCxn id="53" idx="0"/>
            </p:cNvCxnSpPr>
            <p:nvPr/>
          </p:nvCxnSpPr>
          <p:spPr>
            <a:xfrm>
              <a:off x="1512432" y="1731876"/>
              <a:ext cx="4203" cy="14934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2" name="Straight Arrow Connector 61"/>
            <p:cNvCxnSpPr>
              <a:endCxn id="54" idx="0"/>
            </p:cNvCxnSpPr>
            <p:nvPr/>
          </p:nvCxnSpPr>
          <p:spPr>
            <a:xfrm flipH="1">
              <a:off x="1503233" y="2319616"/>
              <a:ext cx="16279" cy="15701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3" name="Elbow Connector 62"/>
            <p:cNvCxnSpPr>
              <a:stCxn id="54" idx="2"/>
              <a:endCxn id="58" idx="2"/>
            </p:cNvCxnSpPr>
            <p:nvPr/>
          </p:nvCxnSpPr>
          <p:spPr>
            <a:xfrm rot="5400000" flipH="1" flipV="1">
              <a:off x="2135574" y="1579079"/>
              <a:ext cx="703998" cy="1968681"/>
            </a:xfrm>
            <a:prstGeom prst="bentConnector3">
              <a:avLst>
                <a:gd name="adj1" fmla="val -23564"/>
              </a:avLst>
            </a:prstGeom>
            <a:ln>
              <a:tailEnd type="triangle"/>
            </a:ln>
          </p:spPr>
          <p:style>
            <a:lnRef idx="1">
              <a:schemeClr val="dk1"/>
            </a:lnRef>
            <a:fillRef idx="0">
              <a:schemeClr val="dk1"/>
            </a:fillRef>
            <a:effectRef idx="0">
              <a:schemeClr val="dk1"/>
            </a:effectRef>
            <a:fontRef idx="minor">
              <a:schemeClr val="tx1"/>
            </a:fontRef>
          </p:style>
        </p:cxnSp>
        <p:cxnSp>
          <p:nvCxnSpPr>
            <p:cNvPr id="64" name="Elbow Connector 63"/>
            <p:cNvCxnSpPr>
              <a:stCxn id="58" idx="0"/>
            </p:cNvCxnSpPr>
            <p:nvPr/>
          </p:nvCxnSpPr>
          <p:spPr>
            <a:xfrm rot="16200000" flipV="1">
              <a:off x="2445574" y="257708"/>
              <a:ext cx="93199" cy="1959480"/>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65" name="Straight Arrow Connector 64"/>
            <p:cNvCxnSpPr>
              <a:stCxn id="58" idx="3"/>
              <a:endCxn id="56" idx="2"/>
            </p:cNvCxnSpPr>
            <p:nvPr/>
          </p:nvCxnSpPr>
          <p:spPr>
            <a:xfrm>
              <a:off x="4400697" y="1747735"/>
              <a:ext cx="309525" cy="112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6" name="Plus 65"/>
            <p:cNvSpPr/>
            <p:nvPr/>
          </p:nvSpPr>
          <p:spPr>
            <a:xfrm>
              <a:off x="4359349" y="1530765"/>
              <a:ext cx="170121" cy="170444"/>
            </a:xfrm>
            <a:prstGeom prst="mathPlus">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7" name="Minus 66"/>
            <p:cNvSpPr/>
            <p:nvPr/>
          </p:nvSpPr>
          <p:spPr>
            <a:xfrm>
              <a:off x="3413052" y="1052623"/>
              <a:ext cx="174803" cy="95693"/>
            </a:xfrm>
            <a:prstGeom prst="mathMinus">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6" name="TextBox 25"/>
          <p:cNvSpPr txBox="1"/>
          <p:nvPr/>
        </p:nvSpPr>
        <p:spPr>
          <a:xfrm>
            <a:off x="6115051" y="1420077"/>
            <a:ext cx="2400300" cy="707886"/>
          </a:xfrm>
          <a:prstGeom prst="rect">
            <a:avLst/>
          </a:prstGeom>
          <a:solidFill>
            <a:srgbClr val="FFFF00"/>
          </a:solidFill>
          <a:ln>
            <a:solidFill>
              <a:schemeClr val="tx1"/>
            </a:solidFill>
            <a:prstDash val="solid"/>
          </a:ln>
        </p:spPr>
        <p:txBody>
          <a:bodyPr wrap="square" rtlCol="0">
            <a:spAutoFit/>
          </a:bodyPr>
          <a:lstStyle/>
          <a:p>
            <a:pPr lvl="0" algn="ctr"/>
            <a:r>
              <a:rPr lang="en-US" sz="2000">
                <a:solidFill>
                  <a:srgbClr val="222222"/>
                </a:solidFill>
                <a:latin typeface="Times New Roman" panose="02020603050405020304" pitchFamily="18" charset="0"/>
                <a:cs typeface="Times New Roman" panose="02020603050405020304" pitchFamily="18" charset="0"/>
              </a:rPr>
              <a:t> </a:t>
            </a:r>
            <a:r>
              <a:rPr lang="en-US" sz="2000" b="1" smtClean="0">
                <a:solidFill>
                  <a:srgbClr val="222222"/>
                </a:solidFill>
                <a:latin typeface="Times New Roman" panose="02020603050405020304" pitchFamily="18" charset="0"/>
                <a:cs typeface="Times New Roman" panose="02020603050405020304" pitchFamily="18" charset="0"/>
              </a:rPr>
              <a:t>First</a:t>
            </a:r>
            <a:r>
              <a:rPr lang="en-US" sz="2000" smtClean="0">
                <a:solidFill>
                  <a:srgbClr val="222222"/>
                </a:solidFill>
                <a:latin typeface="Times New Roman" panose="02020603050405020304" pitchFamily="18" charset="0"/>
                <a:cs typeface="Times New Roman" panose="02020603050405020304" pitchFamily="18" charset="0"/>
              </a:rPr>
              <a:t> - James MacQueen - (</a:t>
            </a:r>
            <a:r>
              <a:rPr lang="en-US" sz="2000" b="1" smtClean="0">
                <a:solidFill>
                  <a:srgbClr val="222222"/>
                </a:solidFill>
                <a:latin typeface="Times New Roman" panose="02020603050405020304" pitchFamily="18" charset="0"/>
                <a:cs typeface="Times New Roman" panose="02020603050405020304" pitchFamily="18" charset="0"/>
              </a:rPr>
              <a:t>1967)</a:t>
            </a:r>
            <a:endParaRPr lang="en-US" sz="2000" b="1">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21714453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Phân cụm dựa trên </a:t>
            </a:r>
            <a:br>
              <a:rPr lang="en-US" sz="3200" smtClean="0">
                <a:solidFill>
                  <a:srgbClr val="C00000"/>
                </a:solidFill>
                <a:latin typeface="Times New Roman" panose="02020603050405020304" pitchFamily="18" charset="0"/>
                <a:cs typeface="Times New Roman" panose="02020603050405020304" pitchFamily="18" charset="0"/>
              </a:rPr>
            </a:br>
            <a:r>
              <a:rPr lang="en-US" sz="3200" smtClean="0">
                <a:solidFill>
                  <a:srgbClr val="C00000"/>
                </a:solidFill>
                <a:latin typeface="Times New Roman" panose="02020603050405020304" pitchFamily="18" charset="0"/>
                <a:cs typeface="Times New Roman" panose="02020603050405020304" pitchFamily="18" charset="0"/>
              </a:rPr>
              <a:t>bài toán phân lớp quan điểm (1/2)</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3FFC48E3-9E8F-4AE6-B3CE-726B62A205F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12</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3" name="Content Placeholder 2"/>
          <p:cNvSpPr>
            <a:spLocks noGrp="1"/>
          </p:cNvSpPr>
          <p:nvPr>
            <p:ph idx="1"/>
          </p:nvPr>
        </p:nvSpPr>
        <p:spPr>
          <a:xfrm>
            <a:off x="304800" y="1180760"/>
            <a:ext cx="8521700" cy="5054939"/>
          </a:xfrm>
        </p:spPr>
        <p:txBody>
          <a:bodyPr>
            <a:normAutofit/>
          </a:bodyPr>
          <a:lstStyle/>
          <a:p>
            <a:pPr marL="0" lvl="0" indent="0" algn="just">
              <a:lnSpc>
                <a:spcPct val="100000"/>
              </a:lnSpc>
              <a:spcAft>
                <a:spcPts val="0"/>
              </a:spcAft>
              <a:buNone/>
            </a:pPr>
            <a:r>
              <a:rPr lang="en-US" sz="2000" b="1" smtClean="0">
                <a:latin typeface="Times New Roman" panose="02020603050405020304" pitchFamily="18" charset="0"/>
                <a:ea typeface="Times New Roman" panose="02020603050405020304" pitchFamily="18" charset="0"/>
                <a:cs typeface="Times New Roman" panose="02020603050405020304" pitchFamily="18" charset="0"/>
              </a:rPr>
              <a:t>Các bài toán điển hình chính trong khai phá quan điểm:</a:t>
            </a:r>
          </a:p>
          <a:p>
            <a:pPr marL="457200" lvl="1" indent="0" algn="just">
              <a:lnSpc>
                <a:spcPct val="100000"/>
              </a:lnSpc>
              <a:buNone/>
            </a:pPr>
            <a:r>
              <a:rPr lang="en-US" sz="2000" b="1" smtClean="0">
                <a:latin typeface="Times New Roman" panose="02020603050405020304" pitchFamily="18" charset="0"/>
                <a:ea typeface="Times New Roman" panose="02020603050405020304" pitchFamily="18" charset="0"/>
                <a:cs typeface="Times New Roman" panose="02020603050405020304" pitchFamily="18" charset="0"/>
              </a:rPr>
              <a:t>- Bài toán phân lớp quan điểm.</a:t>
            </a:r>
          </a:p>
          <a:p>
            <a:pPr marL="457200" lvl="1" indent="0" algn="just">
              <a:lnSpc>
                <a:spcPct val="100000"/>
              </a:lnSpc>
              <a:buNone/>
            </a:pP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 Khai </a:t>
            </a:r>
            <a:r>
              <a:rPr lang="en-US" sz="2000">
                <a:latin typeface="Times New Roman" panose="02020603050405020304" pitchFamily="18" charset="0"/>
                <a:ea typeface="Times New Roman" panose="02020603050405020304" pitchFamily="18" charset="0"/>
                <a:cs typeface="Times New Roman" panose="02020603050405020304" pitchFamily="18" charset="0"/>
              </a:rPr>
              <a:t>phá và tổng hợp quan điểm dựa trên đặc </a:t>
            </a: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trưng.</a:t>
            </a:r>
          </a:p>
          <a:p>
            <a:pPr marL="457200" lvl="1" indent="0" algn="just">
              <a:lnSpc>
                <a:spcPct val="100000"/>
              </a:lnSpc>
              <a:buNone/>
            </a:pP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 Khai </a:t>
            </a:r>
            <a:r>
              <a:rPr lang="en-US" sz="2000">
                <a:latin typeface="Times New Roman" panose="02020603050405020304" pitchFamily="18" charset="0"/>
                <a:ea typeface="Times New Roman" panose="02020603050405020304" pitchFamily="18" charset="0"/>
                <a:cs typeface="Times New Roman" panose="02020603050405020304" pitchFamily="18" charset="0"/>
              </a:rPr>
              <a:t>phá quan hệ (so sánh câu</a:t>
            </a: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a:t>
            </a:r>
          </a:p>
          <a:p>
            <a:pPr marL="0" indent="0" algn="just">
              <a:lnSpc>
                <a:spcPct val="150000"/>
              </a:lnSpc>
              <a:spcAft>
                <a:spcPts val="0"/>
              </a:spcAft>
              <a:buNone/>
            </a:pPr>
            <a:r>
              <a:rPr lang="en-US" sz="2000" b="1" smtClean="0">
                <a:latin typeface="Times New Roman" panose="02020603050405020304" pitchFamily="18" charset="0"/>
                <a:ea typeface="Times New Roman" panose="02020603050405020304" pitchFamily="18" charset="0"/>
              </a:rPr>
              <a:t>Phương </a:t>
            </a:r>
            <a:r>
              <a:rPr lang="en-US" sz="2000" b="1">
                <a:latin typeface="Times New Roman" panose="02020603050405020304" pitchFamily="18" charset="0"/>
                <a:ea typeface="Times New Roman" panose="02020603050405020304" pitchFamily="18" charset="0"/>
              </a:rPr>
              <a:t>pháp phân tích quan điểm sử dụng trong hệ thống là việc mã hóa các từ ngữ quan điểm (động từ, tính từ, phó từ) với một mã xác định (số âm, số dương). Dựa trên bảng mã đã có, với mỗi từ xuất hiện trong câu ta có thể tính được giá trị mã hóa của câu từ đó xác định quan điểm của câu</a:t>
            </a:r>
            <a:r>
              <a:rPr lang="en-US" sz="2000" b="1" smtClean="0">
                <a:latin typeface="Times New Roman" panose="02020603050405020304" pitchFamily="18" charset="0"/>
                <a:ea typeface="Times New Roman" panose="02020603050405020304" pitchFamily="18" charset="0"/>
              </a:rPr>
              <a:t>.</a:t>
            </a:r>
          </a:p>
          <a:p>
            <a:pPr marL="0" indent="0" algn="just">
              <a:lnSpc>
                <a:spcPct val="150000"/>
              </a:lnSpc>
              <a:spcAft>
                <a:spcPts val="0"/>
              </a:spcAft>
              <a:buNone/>
            </a:pPr>
            <a:r>
              <a:rPr lang="en-US" sz="2000">
                <a:latin typeface="Times New Roman" panose="02020603050405020304" pitchFamily="18" charset="0"/>
                <a:ea typeface="Times New Roman" panose="02020603050405020304" pitchFamily="18" charset="0"/>
                <a:cs typeface="Times New Roman" panose="02020603050405020304" pitchFamily="18" charset="0"/>
              </a:rPr>
              <a:t>► </a:t>
            </a:r>
            <a:r>
              <a:rPr lang="en-US" sz="2000" smtClean="0">
                <a:latin typeface="Times New Roman" panose="02020603050405020304" pitchFamily="18" charset="0"/>
                <a:ea typeface="Times New Roman" panose="02020603050405020304" pitchFamily="18" charset="0"/>
              </a:rPr>
              <a:t>Bản </a:t>
            </a:r>
            <a:r>
              <a:rPr lang="en-US" sz="2000">
                <a:latin typeface="Times New Roman" panose="02020603050405020304" pitchFamily="18" charset="0"/>
                <a:ea typeface="Times New Roman" panose="02020603050405020304" pitchFamily="18" charset="0"/>
              </a:rPr>
              <a:t>mã ở đây được trích từ bộ từ điển VietDic với 111.624 từ. Các từ ngữ quan điểm được đánh các giá trị đặc trưng: tích cực </a:t>
            </a:r>
            <a:r>
              <a:rPr lang="en-US" sz="2000" b="1">
                <a:solidFill>
                  <a:srgbClr val="0070C0"/>
                </a:solidFill>
                <a:latin typeface="Times New Roman" panose="02020603050405020304" pitchFamily="18" charset="0"/>
                <a:ea typeface="Times New Roman" panose="02020603050405020304" pitchFamily="18" charset="0"/>
              </a:rPr>
              <a:t>(1, 2, 3, </a:t>
            </a:r>
            <a:r>
              <a:rPr lang="en-US" sz="2000" b="1" smtClean="0">
                <a:solidFill>
                  <a:srgbClr val="0070C0"/>
                </a:solidFill>
                <a:latin typeface="Times New Roman" panose="02020603050405020304" pitchFamily="18" charset="0"/>
                <a:ea typeface="Times New Roman" panose="02020603050405020304" pitchFamily="18" charset="0"/>
              </a:rPr>
              <a:t>4, 5)</a:t>
            </a:r>
            <a:r>
              <a:rPr lang="en-US" sz="2000" smtClean="0">
                <a:latin typeface="Times New Roman" panose="02020603050405020304" pitchFamily="18" charset="0"/>
                <a:ea typeface="Times New Roman" panose="02020603050405020304" pitchFamily="18" charset="0"/>
              </a:rPr>
              <a:t> </a:t>
            </a:r>
            <a:r>
              <a:rPr lang="en-US" sz="2000">
                <a:latin typeface="Times New Roman" panose="02020603050405020304" pitchFamily="18" charset="0"/>
                <a:ea typeface="Times New Roman" panose="02020603050405020304" pitchFamily="18" charset="0"/>
              </a:rPr>
              <a:t>và tiêu cực </a:t>
            </a:r>
            <a:r>
              <a:rPr lang="en-US" sz="2000" b="1">
                <a:solidFill>
                  <a:srgbClr val="FF0000"/>
                </a:solidFill>
                <a:latin typeface="Times New Roman" panose="02020603050405020304" pitchFamily="18" charset="0"/>
                <a:ea typeface="Times New Roman" panose="02020603050405020304" pitchFamily="18" charset="0"/>
              </a:rPr>
              <a:t>(-1, -2, -3, -</a:t>
            </a:r>
            <a:r>
              <a:rPr lang="en-US" sz="2000" b="1" smtClean="0">
                <a:solidFill>
                  <a:srgbClr val="FF0000"/>
                </a:solidFill>
                <a:latin typeface="Times New Roman" panose="02020603050405020304" pitchFamily="18" charset="0"/>
                <a:ea typeface="Times New Roman" panose="02020603050405020304" pitchFamily="18" charset="0"/>
              </a:rPr>
              <a:t>4, -5)</a:t>
            </a:r>
            <a:endParaRPr lang="en-US" sz="2000" b="1">
              <a:solidFill>
                <a:srgbClr val="FF0000"/>
              </a:solidFill>
              <a:latin typeface="Times New Roman" panose="02020603050405020304" pitchFamily="18" charset="0"/>
              <a:ea typeface="Times New Roman" panose="02020603050405020304" pitchFamily="18" charset="0"/>
            </a:endParaRPr>
          </a:p>
          <a:p>
            <a:pPr lvl="0" algn="just">
              <a:lnSpc>
                <a:spcPct val="100000"/>
              </a:lnSpc>
              <a:spcAft>
                <a:spcPts val="0"/>
              </a:spcAft>
              <a:buFontTx/>
              <a:buChar char="-"/>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15004735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Phân cụm dựa trên </a:t>
            </a:r>
            <a:br>
              <a:rPr lang="en-US" sz="3200">
                <a:solidFill>
                  <a:srgbClr val="C00000"/>
                </a:solidFill>
                <a:latin typeface="Times New Roman" panose="02020603050405020304" pitchFamily="18" charset="0"/>
                <a:cs typeface="Times New Roman" panose="02020603050405020304" pitchFamily="18" charset="0"/>
              </a:rPr>
            </a:br>
            <a:r>
              <a:rPr lang="en-US" sz="3200">
                <a:solidFill>
                  <a:srgbClr val="C00000"/>
                </a:solidFill>
                <a:latin typeface="Times New Roman" panose="02020603050405020304" pitchFamily="18" charset="0"/>
                <a:cs typeface="Times New Roman" panose="02020603050405020304" pitchFamily="18" charset="0"/>
              </a:rPr>
              <a:t>bài toán phân lớp quan điểm </a:t>
            </a:r>
            <a:r>
              <a:rPr lang="en-US" sz="3200" smtClean="0">
                <a:solidFill>
                  <a:srgbClr val="C00000"/>
                </a:solidFill>
                <a:latin typeface="Times New Roman" panose="02020603050405020304" pitchFamily="18" charset="0"/>
                <a:cs typeface="Times New Roman" panose="02020603050405020304" pitchFamily="18" charset="0"/>
              </a:rPr>
              <a:t>(2/2</a:t>
            </a:r>
            <a:r>
              <a:rPr lang="en-US" sz="3200">
                <a:solidFill>
                  <a:srgbClr val="C00000"/>
                </a:solidFill>
                <a:latin typeface="Times New Roman" panose="02020603050405020304" pitchFamily="18" charset="0"/>
                <a:cs typeface="Times New Roman" panose="02020603050405020304" pitchFamily="18" charset="0"/>
              </a:rPr>
              <a:t>)</a:t>
            </a:r>
          </a:p>
        </p:txBody>
      </p:sp>
      <p:sp>
        <p:nvSpPr>
          <p:cNvPr id="4" name="Date Placeholder 3"/>
          <p:cNvSpPr>
            <a:spLocks noGrp="1"/>
          </p:cNvSpPr>
          <p:nvPr>
            <p:ph type="dt" sz="half" idx="10"/>
          </p:nvPr>
        </p:nvSpPr>
        <p:spPr/>
        <p:txBody>
          <a:bodyPr/>
          <a:lstStyle/>
          <a:p>
            <a:fld id="{3C63A197-8BAC-4A18-932D-592FBE2E4033}"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13</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18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18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18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18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18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18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18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r>
              <a:rPr lang="en-US" sz="1800" smtClean="0">
                <a:latin typeface="Times New Roman" panose="02020603050405020304" pitchFamily="18" charset="0"/>
                <a:ea typeface="Times New Roman" panose="02020603050405020304" pitchFamily="18" charset="0"/>
                <a:cs typeface="Times New Roman" panose="02020603050405020304" pitchFamily="18" charset="0"/>
              </a:rPr>
              <a:t>Giá trị quan điểm của </a:t>
            </a:r>
            <a:r>
              <a:rPr lang="en-US" sz="1800" b="1" smtClean="0">
                <a:latin typeface="Times New Roman" panose="02020603050405020304" pitchFamily="18" charset="0"/>
                <a:ea typeface="Times New Roman" panose="02020603050405020304" pitchFamily="18" charset="0"/>
                <a:cs typeface="Times New Roman" panose="02020603050405020304" pitchFamily="18" charset="0"/>
              </a:rPr>
              <a:t>[not]</a:t>
            </a:r>
            <a:r>
              <a:rPr lang="en-US" sz="1800" smtClean="0">
                <a:latin typeface="Times New Roman" panose="02020603050405020304" pitchFamily="18" charset="0"/>
                <a:ea typeface="Times New Roman" panose="02020603050405020304" pitchFamily="18" charset="0"/>
                <a:cs typeface="Times New Roman" panose="02020603050405020304" pitchFamily="18" charset="0"/>
              </a:rPr>
              <a:t> = -1</a:t>
            </a:r>
          </a:p>
          <a:p>
            <a:pPr marL="0" indent="0" algn="just">
              <a:lnSpc>
                <a:spcPct val="100000"/>
              </a:lnSpc>
              <a:buNone/>
            </a:pPr>
            <a:r>
              <a:rPr lang="en-US" sz="1800" b="1" smtClean="0">
                <a:latin typeface="Times New Roman" panose="02020603050405020304" pitchFamily="18" charset="0"/>
                <a:ea typeface="Times New Roman" panose="02020603050405020304" pitchFamily="18" charset="0"/>
              </a:rPr>
              <a:t>Cách </a:t>
            </a:r>
            <a:r>
              <a:rPr lang="en-US" sz="1800" b="1">
                <a:latin typeface="Times New Roman" panose="02020603050405020304" pitchFamily="18" charset="0"/>
                <a:ea typeface="Times New Roman" panose="02020603050405020304" pitchFamily="18" charset="0"/>
              </a:rPr>
              <a:t>tính giá trị quan điểm cho câu:</a:t>
            </a:r>
          </a:p>
          <a:p>
            <a:pPr marL="0" lvl="0" indent="0" algn="just">
              <a:lnSpc>
                <a:spcPct val="100000"/>
              </a:lnSpc>
              <a:spcAft>
                <a:spcPts val="0"/>
              </a:spcAft>
              <a:buNone/>
            </a:pPr>
            <a:r>
              <a:rPr lang="en-US" sz="1800" smtClean="0">
                <a:latin typeface="Times New Roman" panose="02020603050405020304" pitchFamily="18" charset="0"/>
                <a:ea typeface="Calibri" panose="020F0502020204030204" pitchFamily="34" charset="0"/>
                <a:cs typeface="Times New Roman" panose="02020603050405020304" pitchFamily="18" charset="0"/>
              </a:rPr>
              <a:t>+ Giá </a:t>
            </a:r>
            <a:r>
              <a:rPr lang="en-US" sz="1800">
                <a:latin typeface="Times New Roman" panose="02020603050405020304" pitchFamily="18" charset="0"/>
                <a:ea typeface="Calibri" panose="020F0502020204030204" pitchFamily="34" charset="0"/>
                <a:cs typeface="Times New Roman" panose="02020603050405020304" pitchFamily="18" charset="0"/>
              </a:rPr>
              <a:t>trị quan điểm của câu bằng tổng của các giá trị quan điểm các tính từ thể hiện quan điểm có trong câu.</a:t>
            </a:r>
            <a:endParaRPr lang="en-US" sz="1800">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00000"/>
              </a:lnSpc>
              <a:spcAft>
                <a:spcPts val="0"/>
              </a:spcAft>
              <a:buNone/>
            </a:pPr>
            <a:r>
              <a:rPr lang="en-US" sz="1800" smtClean="0">
                <a:latin typeface="Times New Roman" panose="02020603050405020304" pitchFamily="18" charset="0"/>
                <a:ea typeface="Calibri" panose="020F0502020204030204" pitchFamily="34" charset="0"/>
                <a:cs typeface="Times New Roman" panose="02020603050405020304" pitchFamily="18" charset="0"/>
              </a:rPr>
              <a:t>+ Giá </a:t>
            </a:r>
            <a:r>
              <a:rPr lang="en-US" sz="1800">
                <a:latin typeface="Times New Roman" panose="02020603050405020304" pitchFamily="18" charset="0"/>
                <a:ea typeface="Calibri" panose="020F0502020204030204" pitchFamily="34" charset="0"/>
                <a:cs typeface="Times New Roman" panose="02020603050405020304" pitchFamily="18" charset="0"/>
              </a:rPr>
              <a:t>trị quan điểm của câu bằng tích giá trị của các tính từ quan điểm với giá trị của phó từ hay động từ xuất hiện trong câu</a:t>
            </a:r>
            <a:endParaRPr lang="en-US" sz="1800">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00000"/>
              </a:lnSpc>
              <a:buNone/>
            </a:pPr>
            <a:endParaRPr lang="en-US" sz="180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4" name="Content Placeholder 5"/>
          <p:cNvPicPr>
            <a:picLocks noChangeAspect="1"/>
          </p:cNvPicPr>
          <p:nvPr/>
        </p:nvPicPr>
        <p:blipFill>
          <a:blip r:embed="rId3"/>
          <a:stretch>
            <a:fillRect/>
          </a:stretch>
        </p:blipFill>
        <p:spPr>
          <a:xfrm>
            <a:off x="4419600" y="1180759"/>
            <a:ext cx="4406900" cy="2818366"/>
          </a:xfrm>
          <a:prstGeom prst="rect">
            <a:avLst/>
          </a:prstGeom>
        </p:spPr>
      </p:pic>
      <p:pic>
        <p:nvPicPr>
          <p:cNvPr id="15" name="Picture 14"/>
          <p:cNvPicPr>
            <a:picLocks noChangeAspect="1"/>
          </p:cNvPicPr>
          <p:nvPr/>
        </p:nvPicPr>
        <p:blipFill>
          <a:blip r:embed="rId4"/>
          <a:stretch>
            <a:fillRect/>
          </a:stretch>
        </p:blipFill>
        <p:spPr>
          <a:xfrm>
            <a:off x="304799" y="1162053"/>
            <a:ext cx="3860063" cy="2590797"/>
          </a:xfrm>
          <a:prstGeom prst="rect">
            <a:avLst/>
          </a:prstGeom>
        </p:spPr>
      </p:pic>
    </p:spTree>
    <p:extLst>
      <p:ext uri="{BB962C8B-B14F-4D97-AF65-F5344CB8AC3E}">
        <p14:creationId xmlns:p14="http://schemas.microsoft.com/office/powerpoint/2010/main" xmlns="" val="108560827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Thử nghiệm 1</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8D49ABBE-AF92-4F69-80DB-4532D06EB63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14</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12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0000"/>
              </a:lnSpc>
              <a:buNone/>
            </a:pP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Thử nghiệm chức năng tiền xử lý và phân cụm</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xmlns="" val="3667702538"/>
              </p:ext>
            </p:extLst>
          </p:nvPr>
        </p:nvGraphicFramePr>
        <p:xfrm>
          <a:off x="304800" y="1180760"/>
          <a:ext cx="8521700" cy="4572336"/>
        </p:xfrm>
        <a:graphic>
          <a:graphicData uri="http://schemas.openxmlformats.org/drawingml/2006/table">
            <a:tbl>
              <a:tblPr firstRow="1" firstCol="1" bandRow="1"/>
              <a:tblGrid>
                <a:gridCol w="1646392"/>
                <a:gridCol w="1763992"/>
                <a:gridCol w="2737170"/>
                <a:gridCol w="2374146"/>
              </a:tblGrid>
              <a:tr h="381028">
                <a:tc gridSpan="4">
                  <a:txBody>
                    <a:bodyPr/>
                    <a:lstStyle/>
                    <a:p>
                      <a:pPr>
                        <a:spcAft>
                          <a:spcPts val="0"/>
                        </a:spcAft>
                      </a:pPr>
                      <a:r>
                        <a:rPr lang="en-US" sz="2000" b="1">
                          <a:solidFill>
                            <a:srgbClr val="000000"/>
                          </a:solidFill>
                          <a:effectLst/>
                          <a:latin typeface="Times New Roman" panose="02020603050405020304" pitchFamily="18" charset="0"/>
                          <a:ea typeface="Times New Roman" panose="02020603050405020304" pitchFamily="18" charset="0"/>
                        </a:rPr>
                        <a:t>1. Thử nghiệm chức năng tách câu</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81028">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Số mẫu test</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Số lỗi</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Tỷ lệ đúng (%)</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Tỷ lệ lỗi (%)</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28">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980</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55</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smtClean="0">
                          <a:solidFill>
                            <a:srgbClr val="000000"/>
                          </a:solidFill>
                          <a:effectLst/>
                          <a:latin typeface="Times New Roman" panose="02020603050405020304" pitchFamily="18" charset="0"/>
                          <a:ea typeface="Times New Roman" panose="02020603050405020304" pitchFamily="18" charset="0"/>
                        </a:rPr>
                        <a:t>94.38%</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smtClean="0">
                          <a:solidFill>
                            <a:srgbClr val="000000"/>
                          </a:solidFill>
                          <a:effectLst/>
                          <a:latin typeface="Times New Roman" panose="02020603050405020304" pitchFamily="18" charset="0"/>
                          <a:ea typeface="Times New Roman" panose="02020603050405020304" pitchFamily="18" charset="0"/>
                        </a:rPr>
                        <a:t>5.62</a:t>
                      </a:r>
                      <a:r>
                        <a:rPr lang="en-US" sz="2000">
                          <a:solidFill>
                            <a:srgbClr val="000000"/>
                          </a:solidFill>
                          <a:effectLst/>
                          <a:latin typeface="Times New Roman" panose="02020603050405020304" pitchFamily="18" charset="0"/>
                          <a:ea typeface="Times New Roman" panose="02020603050405020304" pitchFamily="18" charset="0"/>
                        </a:rPr>
                        <a:t>%</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28">
                <a:tc gridSpan="4">
                  <a:txBody>
                    <a:bodyPr/>
                    <a:lstStyle/>
                    <a:p>
                      <a:pPr>
                        <a:spcAft>
                          <a:spcPts val="0"/>
                        </a:spcAft>
                      </a:pPr>
                      <a:r>
                        <a:rPr lang="en-US" sz="2000" b="1">
                          <a:solidFill>
                            <a:srgbClr val="000000"/>
                          </a:solidFill>
                          <a:effectLst/>
                          <a:latin typeface="Times New Roman" panose="02020603050405020304" pitchFamily="18" charset="0"/>
                          <a:ea typeface="Times New Roman" panose="02020603050405020304" pitchFamily="18" charset="0"/>
                        </a:rPr>
                        <a:t>2. Thử nghiệm chức năng tách từ</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81028">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Số mẫu test</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Số lỗi</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Tỷ lệ đúng (%)</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Tỷ lệ lỗi (%)</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28">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1100</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70</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93.64%</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smtClean="0">
                          <a:solidFill>
                            <a:srgbClr val="000000"/>
                          </a:solidFill>
                          <a:effectLst/>
                          <a:latin typeface="Times New Roman" panose="02020603050405020304" pitchFamily="18" charset="0"/>
                          <a:ea typeface="Times New Roman" panose="02020603050405020304" pitchFamily="18" charset="0"/>
                        </a:rPr>
                        <a:t>6.36%</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28">
                <a:tc gridSpan="4">
                  <a:txBody>
                    <a:bodyPr/>
                    <a:lstStyle/>
                    <a:p>
                      <a:pPr>
                        <a:spcAft>
                          <a:spcPts val="0"/>
                        </a:spcAft>
                      </a:pPr>
                      <a:r>
                        <a:rPr lang="en-US" sz="2000" b="1">
                          <a:solidFill>
                            <a:srgbClr val="000000"/>
                          </a:solidFill>
                          <a:effectLst/>
                          <a:latin typeface="Times New Roman" panose="02020603050405020304" pitchFamily="18" charset="0"/>
                          <a:ea typeface="Times New Roman" panose="02020603050405020304" pitchFamily="18" charset="0"/>
                        </a:rPr>
                        <a:t>3. Thử nghiệm chức năng Phân cụm K-means</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81028">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Số mẫu test</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Số lỗi</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Tỷ lệ đúng (%)</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Tỷ lệ lỗi (%)</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28">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868</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123</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85.83%</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smtClean="0">
                          <a:solidFill>
                            <a:srgbClr val="000000"/>
                          </a:solidFill>
                          <a:effectLst/>
                          <a:latin typeface="Times New Roman" panose="02020603050405020304" pitchFamily="18" charset="0"/>
                          <a:ea typeface="Times New Roman" panose="02020603050405020304" pitchFamily="18" charset="0"/>
                        </a:rPr>
                        <a:t>14.17%</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28">
                <a:tc gridSpan="4">
                  <a:txBody>
                    <a:bodyPr/>
                    <a:lstStyle/>
                    <a:p>
                      <a:pPr>
                        <a:spcAft>
                          <a:spcPts val="0"/>
                        </a:spcAft>
                      </a:pPr>
                      <a:r>
                        <a:rPr lang="en-US" sz="2000" b="1">
                          <a:solidFill>
                            <a:srgbClr val="000000"/>
                          </a:solidFill>
                          <a:effectLst/>
                          <a:latin typeface="Times New Roman" panose="02020603050405020304" pitchFamily="18" charset="0"/>
                          <a:ea typeface="Times New Roman" panose="02020603050405020304" pitchFamily="18" charset="0"/>
                        </a:rPr>
                        <a:t>4. Thử nghiệm chức năng Phân cụm theo quan điểm</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81028">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Số mẫu test</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Số lỗi</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Tỷ lệ đúng (%)</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Tỷ lệ lỗi (%)</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28">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868</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101</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a:solidFill>
                            <a:srgbClr val="000000"/>
                          </a:solidFill>
                          <a:effectLst/>
                          <a:latin typeface="Times New Roman" panose="02020603050405020304" pitchFamily="18" charset="0"/>
                          <a:ea typeface="Times New Roman" panose="02020603050405020304" pitchFamily="18" charset="0"/>
                        </a:rPr>
                        <a:t>88.36%</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smtClean="0">
                          <a:solidFill>
                            <a:srgbClr val="000000"/>
                          </a:solidFill>
                          <a:effectLst/>
                          <a:latin typeface="Times New Roman" panose="02020603050405020304" pitchFamily="18" charset="0"/>
                          <a:ea typeface="Times New Roman" panose="02020603050405020304" pitchFamily="18" charset="0"/>
                        </a:rPr>
                        <a:t>11.64%</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35481375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algn="ctr"/>
            <a:r>
              <a:rPr lang="en-US" sz="3200" smtClean="0">
                <a:solidFill>
                  <a:srgbClr val="C00000"/>
                </a:solidFill>
                <a:latin typeface="Times New Roman" panose="02020603050405020304" pitchFamily="18" charset="0"/>
                <a:cs typeface="Times New Roman" panose="02020603050405020304" pitchFamily="18" charset="0"/>
              </a:rPr>
              <a:t>3.1. </a:t>
            </a:r>
            <a:r>
              <a:rPr lang="en-US" sz="3200">
                <a:solidFill>
                  <a:srgbClr val="C00000"/>
                </a:solidFill>
                <a:latin typeface="Times New Roman" panose="02020603050405020304" pitchFamily="18" charset="0"/>
                <a:cs typeface="Times New Roman" panose="02020603050405020304" pitchFamily="18" charset="0"/>
              </a:rPr>
              <a:t>Thuật toán so khớp chuỗi (Naïve String Search, Boyer Moore)</a:t>
            </a:r>
          </a:p>
        </p:txBody>
      </p:sp>
      <p:sp>
        <p:nvSpPr>
          <p:cNvPr id="4" name="Date Placeholder 3"/>
          <p:cNvSpPr>
            <a:spLocks noGrp="1"/>
          </p:cNvSpPr>
          <p:nvPr>
            <p:ph type="dt" sz="half" idx="10"/>
          </p:nvPr>
        </p:nvSpPr>
        <p:spPr/>
        <p:txBody>
          <a:bodyPr/>
          <a:lstStyle/>
          <a:p>
            <a:fld id="{254FA98D-6CB3-4159-9318-F2A5C58A1B9E}"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15</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3" name="Content Placeholder 2"/>
          <p:cNvSpPr>
            <a:spLocks noGrp="1"/>
          </p:cNvSpPr>
          <p:nvPr>
            <p:ph idx="1"/>
          </p:nvPr>
        </p:nvSpPr>
        <p:spPr>
          <a:xfrm>
            <a:off x="304800" y="1180760"/>
            <a:ext cx="8521700" cy="5540716"/>
          </a:xfrm>
        </p:spPr>
        <p:txBody>
          <a:bodyPr>
            <a:normAutofit fontScale="92500" lnSpcReduction="10000"/>
          </a:bodyPr>
          <a:lstStyle/>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So khớp trong bài toán tổng hợp biên bản</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27" name="Canvas 339"/>
          <p:cNvGrpSpPr/>
          <p:nvPr/>
        </p:nvGrpSpPr>
        <p:grpSpPr>
          <a:xfrm>
            <a:off x="304800" y="1180758"/>
            <a:ext cx="8521700" cy="5036234"/>
            <a:chOff x="0" y="0"/>
            <a:chExt cx="5718810" cy="3820160"/>
          </a:xfrm>
        </p:grpSpPr>
        <p:sp>
          <p:nvSpPr>
            <p:cNvPr id="28" name="Rectangle 27"/>
            <p:cNvSpPr/>
            <p:nvPr/>
          </p:nvSpPr>
          <p:spPr>
            <a:xfrm>
              <a:off x="0" y="0"/>
              <a:ext cx="5718810" cy="3820160"/>
            </a:xfrm>
            <a:prstGeom prst="rect">
              <a:avLst/>
            </a:prstGeom>
            <a:ln>
              <a:solidFill>
                <a:schemeClr val="dk1"/>
              </a:solidFill>
              <a:prstDash val="dash"/>
            </a:ln>
          </p:spPr>
        </p:sp>
        <p:sp>
          <p:nvSpPr>
            <p:cNvPr id="29" name="Oval 28"/>
            <p:cNvSpPr/>
            <p:nvPr/>
          </p:nvSpPr>
          <p:spPr>
            <a:xfrm>
              <a:off x="31899" y="50945"/>
              <a:ext cx="1669312" cy="569343"/>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spcAft>
                  <a:spcPts val="0"/>
                </a:spcAft>
              </a:pPr>
              <a:r>
                <a:rPr lang="en-US">
                  <a:effectLst/>
                  <a:latin typeface="Times New Roman" panose="02020603050405020304" pitchFamily="18" charset="0"/>
                  <a:ea typeface="Times New Roman" panose="02020603050405020304" pitchFamily="18" charset="0"/>
                </a:rPr>
                <a:t>- K cụm văn bản</a:t>
              </a:r>
            </a:p>
            <a:p>
              <a:pPr>
                <a:spcAft>
                  <a:spcPts val="0"/>
                </a:spcAft>
              </a:pPr>
              <a:r>
                <a:rPr lang="en-US">
                  <a:effectLst/>
                  <a:latin typeface="Times New Roman" panose="02020603050405020304" pitchFamily="18" charset="0"/>
                  <a:ea typeface="Times New Roman" panose="02020603050405020304" pitchFamily="18" charset="0"/>
                </a:rPr>
                <a:t>- Các đặc trưng</a:t>
              </a:r>
            </a:p>
          </p:txBody>
        </p:sp>
        <p:sp>
          <p:nvSpPr>
            <p:cNvPr id="30" name="Text Box 164"/>
            <p:cNvSpPr txBox="1"/>
            <p:nvPr/>
          </p:nvSpPr>
          <p:spPr>
            <a:xfrm>
              <a:off x="148862" y="1656375"/>
              <a:ext cx="1431290" cy="438150"/>
            </a:xfrm>
            <a:prstGeom prst="rect">
              <a:avLst/>
            </a:prstGeom>
            <a:solidFill>
              <a:srgbClr val="FFFF00"/>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b="1">
                  <a:effectLst/>
                  <a:latin typeface="Times New Roman" panose="02020603050405020304" pitchFamily="18" charset="0"/>
                  <a:ea typeface="Times New Roman" panose="02020603050405020304" pitchFamily="18" charset="0"/>
                </a:rPr>
                <a:t>So khớp chính xác</a:t>
              </a:r>
            </a:p>
          </p:txBody>
        </p:sp>
        <p:sp>
          <p:nvSpPr>
            <p:cNvPr id="31" name="Text Box 164"/>
            <p:cNvSpPr txBox="1"/>
            <p:nvPr/>
          </p:nvSpPr>
          <p:spPr>
            <a:xfrm>
              <a:off x="148856" y="831763"/>
              <a:ext cx="1431290" cy="436880"/>
            </a:xfrm>
            <a:prstGeom prst="rect">
              <a:avLst/>
            </a:prstGeom>
            <a:solidFill>
              <a:srgbClr val="FFFF00"/>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Chọn đoạn văn bản trong k-cụm</a:t>
              </a:r>
            </a:p>
          </p:txBody>
        </p:sp>
        <p:cxnSp>
          <p:nvCxnSpPr>
            <p:cNvPr id="32" name="Straight Arrow Connector 31"/>
            <p:cNvCxnSpPr/>
            <p:nvPr/>
          </p:nvCxnSpPr>
          <p:spPr>
            <a:xfrm flipH="1">
              <a:off x="864501" y="620288"/>
              <a:ext cx="2054" cy="211475"/>
            </a:xfrm>
            <a:prstGeom prst="straightConnector1">
              <a:avLst/>
            </a:prstGeom>
            <a:ln w="5715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3" name="Straight Arrow Connector 32"/>
            <p:cNvCxnSpPr/>
            <p:nvPr/>
          </p:nvCxnSpPr>
          <p:spPr>
            <a:xfrm>
              <a:off x="864501" y="1268643"/>
              <a:ext cx="6" cy="387732"/>
            </a:xfrm>
            <a:prstGeom prst="straightConnector1">
              <a:avLst/>
            </a:prstGeom>
            <a:ln w="57150">
              <a:solidFill>
                <a:srgbClr val="0070C0"/>
              </a:solidFill>
              <a:tailEnd type="triangle"/>
            </a:ln>
          </p:spPr>
          <p:style>
            <a:lnRef idx="1">
              <a:schemeClr val="dk1"/>
            </a:lnRef>
            <a:fillRef idx="0">
              <a:schemeClr val="dk1"/>
            </a:fillRef>
            <a:effectRef idx="0">
              <a:schemeClr val="dk1"/>
            </a:effectRef>
            <a:fontRef idx="minor">
              <a:schemeClr val="tx1"/>
            </a:fontRef>
          </p:style>
        </p:cxnSp>
        <p:sp>
          <p:nvSpPr>
            <p:cNvPr id="34" name="Text Box 164"/>
            <p:cNvSpPr txBox="1"/>
            <p:nvPr/>
          </p:nvSpPr>
          <p:spPr>
            <a:xfrm>
              <a:off x="3954947" y="1645846"/>
              <a:ext cx="1431290" cy="436245"/>
            </a:xfrm>
            <a:prstGeom prst="rect">
              <a:avLst/>
            </a:prstGeom>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Levenshtein</a:t>
              </a:r>
            </a:p>
            <a:p>
              <a:pPr algn="ctr">
                <a:spcAft>
                  <a:spcPts val="0"/>
                </a:spcAft>
              </a:pPr>
              <a:r>
                <a:rPr lang="en-US">
                  <a:effectLst/>
                  <a:latin typeface="Times New Roman" panose="02020603050405020304" pitchFamily="18" charset="0"/>
                  <a:ea typeface="Times New Roman" panose="02020603050405020304" pitchFamily="18" charset="0"/>
                </a:rPr>
                <a:t>(xét y/tố ng/nghĩa)</a:t>
              </a:r>
            </a:p>
          </p:txBody>
        </p:sp>
        <p:sp>
          <p:nvSpPr>
            <p:cNvPr id="35" name="Text Box 164"/>
            <p:cNvSpPr txBox="1"/>
            <p:nvPr/>
          </p:nvSpPr>
          <p:spPr>
            <a:xfrm>
              <a:off x="1873885" y="1647144"/>
              <a:ext cx="1431290" cy="436245"/>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b="1">
                  <a:effectLst/>
                  <a:latin typeface="Times New Roman" panose="02020603050405020304" pitchFamily="18" charset="0"/>
                  <a:ea typeface="Times New Roman" panose="02020603050405020304" pitchFamily="18" charset="0"/>
                </a:rPr>
                <a:t>Giải thuật </a:t>
              </a:r>
            </a:p>
            <a:p>
              <a:pPr algn="ctr">
                <a:spcAft>
                  <a:spcPts val="0"/>
                </a:spcAft>
              </a:pPr>
              <a:r>
                <a:rPr lang="en-US" b="1">
                  <a:effectLst/>
                  <a:latin typeface="Times New Roman" panose="02020603050405020304" pitchFamily="18" charset="0"/>
                  <a:ea typeface="Times New Roman" panose="02020603050405020304" pitchFamily="18" charset="0"/>
                </a:rPr>
                <a:t>Levenshtein</a:t>
              </a:r>
            </a:p>
          </p:txBody>
        </p:sp>
        <p:sp>
          <p:nvSpPr>
            <p:cNvPr id="36" name="Text Box 164"/>
            <p:cNvSpPr txBox="1"/>
            <p:nvPr/>
          </p:nvSpPr>
          <p:spPr>
            <a:xfrm>
              <a:off x="1898412" y="820959"/>
              <a:ext cx="1436297" cy="435610"/>
            </a:xfrm>
            <a:prstGeom prst="rect">
              <a:avLst/>
            </a:prstGeom>
            <a:no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Đặt th/số ngưỡng</a:t>
              </a:r>
            </a:p>
          </p:txBody>
        </p:sp>
        <p:cxnSp>
          <p:nvCxnSpPr>
            <p:cNvPr id="37" name="Straight Arrow Connector 36"/>
            <p:cNvCxnSpPr/>
            <p:nvPr/>
          </p:nvCxnSpPr>
          <p:spPr>
            <a:xfrm>
              <a:off x="864507" y="2094525"/>
              <a:ext cx="1368337" cy="454631"/>
            </a:xfrm>
            <a:prstGeom prst="straightConnector1">
              <a:avLst/>
            </a:prstGeom>
            <a:ln w="5715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8" name="Straight Arrow Connector 37"/>
            <p:cNvCxnSpPr/>
            <p:nvPr/>
          </p:nvCxnSpPr>
          <p:spPr>
            <a:xfrm>
              <a:off x="2589530" y="2083389"/>
              <a:ext cx="0" cy="46576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9" name="Text Box 164"/>
            <p:cNvSpPr txBox="1"/>
            <p:nvPr/>
          </p:nvSpPr>
          <p:spPr>
            <a:xfrm>
              <a:off x="1902917" y="70135"/>
              <a:ext cx="1431290" cy="435610"/>
            </a:xfrm>
            <a:prstGeom prst="rect">
              <a:avLst/>
            </a:prstGeom>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Tách thành các từ</a:t>
              </a:r>
            </a:p>
          </p:txBody>
        </p:sp>
        <p:sp>
          <p:nvSpPr>
            <p:cNvPr id="40" name="Text Box 164"/>
            <p:cNvSpPr txBox="1"/>
            <p:nvPr/>
          </p:nvSpPr>
          <p:spPr>
            <a:xfrm>
              <a:off x="3957909" y="95787"/>
              <a:ext cx="1431290" cy="434975"/>
            </a:xfrm>
            <a:prstGeom prst="rect">
              <a:avLst/>
            </a:prstGeom>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Load mô hình</a:t>
              </a:r>
            </a:p>
          </p:txBody>
        </p:sp>
        <p:cxnSp>
          <p:nvCxnSpPr>
            <p:cNvPr id="41" name="Straight Arrow Connector 40"/>
            <p:cNvCxnSpPr/>
            <p:nvPr/>
          </p:nvCxnSpPr>
          <p:spPr>
            <a:xfrm flipV="1">
              <a:off x="1580146" y="287940"/>
              <a:ext cx="322771" cy="762263"/>
            </a:xfrm>
            <a:prstGeom prst="straightConnector1">
              <a:avLst/>
            </a:prstGeom>
            <a:ln>
              <a:solidFill>
                <a:schemeClr val="accent1"/>
              </a:solidFill>
              <a:prstDash val="dash"/>
              <a:tailEnd type="triangle"/>
            </a:ln>
          </p:spPr>
          <p:style>
            <a:lnRef idx="1">
              <a:schemeClr val="dk1"/>
            </a:lnRef>
            <a:fillRef idx="0">
              <a:schemeClr val="dk1"/>
            </a:fillRef>
            <a:effectRef idx="0">
              <a:schemeClr val="dk1"/>
            </a:effectRef>
            <a:fontRef idx="minor">
              <a:schemeClr val="tx1"/>
            </a:fontRef>
          </p:style>
        </p:cxnSp>
        <p:cxnSp>
          <p:nvCxnSpPr>
            <p:cNvPr id="42" name="Straight Arrow Connector 41"/>
            <p:cNvCxnSpPr/>
            <p:nvPr/>
          </p:nvCxnSpPr>
          <p:spPr>
            <a:xfrm>
              <a:off x="4670592" y="1255213"/>
              <a:ext cx="0" cy="390439"/>
            </a:xfrm>
            <a:prstGeom prst="straightConnector1">
              <a:avLst/>
            </a:prstGeom>
            <a:ln>
              <a:solidFill>
                <a:schemeClr val="accent1"/>
              </a:solidFill>
              <a:prstDash val="dash"/>
              <a:tailEnd type="triangle"/>
            </a:ln>
          </p:spPr>
          <p:style>
            <a:lnRef idx="1">
              <a:schemeClr val="dk1"/>
            </a:lnRef>
            <a:fillRef idx="0">
              <a:schemeClr val="dk1"/>
            </a:fillRef>
            <a:effectRef idx="0">
              <a:schemeClr val="dk1"/>
            </a:effectRef>
            <a:fontRef idx="minor">
              <a:schemeClr val="tx1"/>
            </a:fontRef>
          </p:style>
        </p:cxnSp>
        <p:cxnSp>
          <p:nvCxnSpPr>
            <p:cNvPr id="43" name="Straight Arrow Connector 42"/>
            <p:cNvCxnSpPr>
              <a:stCxn id="34" idx="2"/>
            </p:cNvCxnSpPr>
            <p:nvPr/>
          </p:nvCxnSpPr>
          <p:spPr>
            <a:xfrm flipH="1">
              <a:off x="2964105" y="2082091"/>
              <a:ext cx="1706487" cy="466762"/>
            </a:xfrm>
            <a:prstGeom prst="straightConnector1">
              <a:avLst/>
            </a:prstGeom>
            <a:ln>
              <a:solidFill>
                <a:schemeClr val="accent1"/>
              </a:solidFill>
              <a:prstDash val="dash"/>
              <a:tailEnd type="triangle"/>
            </a:ln>
          </p:spPr>
          <p:style>
            <a:lnRef idx="1">
              <a:schemeClr val="dk1"/>
            </a:lnRef>
            <a:fillRef idx="0">
              <a:schemeClr val="dk1"/>
            </a:fillRef>
            <a:effectRef idx="0">
              <a:schemeClr val="dk1"/>
            </a:effectRef>
            <a:fontRef idx="minor">
              <a:schemeClr val="tx1"/>
            </a:fontRef>
          </p:style>
        </p:cxnSp>
        <p:sp>
          <p:nvSpPr>
            <p:cNvPr id="44" name="Oval 43"/>
            <p:cNvSpPr/>
            <p:nvPr/>
          </p:nvSpPr>
          <p:spPr>
            <a:xfrm>
              <a:off x="1887780" y="3174482"/>
              <a:ext cx="1405890" cy="567690"/>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Kết quả </a:t>
              </a:r>
            </a:p>
            <a:p>
              <a:pPr algn="ctr">
                <a:spcAft>
                  <a:spcPts val="0"/>
                </a:spcAft>
              </a:pPr>
              <a:r>
                <a:rPr lang="en-US">
                  <a:effectLst/>
                  <a:latin typeface="Times New Roman" panose="02020603050405020304" pitchFamily="18" charset="0"/>
                  <a:ea typeface="Times New Roman" panose="02020603050405020304" pitchFamily="18" charset="0"/>
                </a:rPr>
                <a:t>tổng hợp</a:t>
              </a:r>
            </a:p>
          </p:txBody>
        </p:sp>
        <p:sp>
          <p:nvSpPr>
            <p:cNvPr id="45" name="Text Box 164"/>
            <p:cNvSpPr txBox="1"/>
            <p:nvPr/>
          </p:nvSpPr>
          <p:spPr>
            <a:xfrm>
              <a:off x="1873885" y="2549157"/>
              <a:ext cx="1431290" cy="437515"/>
            </a:xfrm>
            <a:prstGeom prst="rect">
              <a:avLst/>
            </a:prstGeom>
            <a:solidFill>
              <a:srgbClr val="FFFF00"/>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mtClean="0">
                  <a:latin typeface="Times New Roman" panose="02020603050405020304" pitchFamily="18" charset="0"/>
                  <a:ea typeface="Times New Roman" panose="02020603050405020304" pitchFamily="18" charset="0"/>
                </a:rPr>
                <a:t>Đánh dấu</a:t>
              </a:r>
              <a:r>
                <a:rPr lang="en-US" smtClean="0">
                  <a:effectLst/>
                  <a:latin typeface="Times New Roman" panose="02020603050405020304" pitchFamily="18" charset="0"/>
                  <a:ea typeface="Times New Roman" panose="02020603050405020304" pitchFamily="18" charset="0"/>
                </a:rPr>
                <a:t> </a:t>
              </a:r>
              <a:r>
                <a:rPr lang="en-US">
                  <a:effectLst/>
                  <a:latin typeface="Times New Roman" panose="02020603050405020304" pitchFamily="18" charset="0"/>
                  <a:ea typeface="Times New Roman" panose="02020603050405020304" pitchFamily="18" charset="0"/>
                </a:rPr>
                <a:t>các từ </a:t>
              </a:r>
            </a:p>
            <a:p>
              <a:pPr algn="ctr">
                <a:spcAft>
                  <a:spcPts val="0"/>
                </a:spcAft>
              </a:pPr>
              <a:r>
                <a:rPr lang="en-US">
                  <a:effectLst/>
                  <a:latin typeface="Times New Roman" panose="02020603050405020304" pitchFamily="18" charset="0"/>
                  <a:ea typeface="Times New Roman" panose="02020603050405020304" pitchFamily="18" charset="0"/>
                </a:rPr>
                <a:t>sau khi so khớp</a:t>
              </a:r>
            </a:p>
          </p:txBody>
        </p:sp>
        <p:sp>
          <p:nvSpPr>
            <p:cNvPr id="46" name="Text Box 164"/>
            <p:cNvSpPr txBox="1"/>
            <p:nvPr/>
          </p:nvSpPr>
          <p:spPr>
            <a:xfrm>
              <a:off x="3981140" y="796689"/>
              <a:ext cx="1431290" cy="437515"/>
            </a:xfrm>
            <a:prstGeom prst="rect">
              <a:avLst/>
            </a:prstGeom>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b="1">
                  <a:effectLst/>
                  <a:latin typeface="Times New Roman" panose="02020603050405020304" pitchFamily="18" charset="0"/>
                  <a:ea typeface="Times New Roman" panose="02020603050405020304" pitchFamily="18" charset="0"/>
                </a:rPr>
                <a:t>Word2Vec</a:t>
              </a:r>
            </a:p>
          </p:txBody>
        </p:sp>
        <p:cxnSp>
          <p:nvCxnSpPr>
            <p:cNvPr id="47" name="Straight Arrow Connector 46"/>
            <p:cNvCxnSpPr/>
            <p:nvPr/>
          </p:nvCxnSpPr>
          <p:spPr>
            <a:xfrm flipH="1">
              <a:off x="2616561" y="505745"/>
              <a:ext cx="2001" cy="315214"/>
            </a:xfrm>
            <a:prstGeom prst="straightConnector1">
              <a:avLst/>
            </a:prstGeom>
            <a:ln>
              <a:solidFill>
                <a:schemeClr val="accent1"/>
              </a:solidFill>
              <a:prstDash val="dash"/>
              <a:tailEnd type="triangle"/>
            </a:ln>
          </p:spPr>
          <p:style>
            <a:lnRef idx="1">
              <a:schemeClr val="dk1"/>
            </a:lnRef>
            <a:fillRef idx="0">
              <a:schemeClr val="dk1"/>
            </a:fillRef>
            <a:effectRef idx="0">
              <a:schemeClr val="dk1"/>
            </a:effectRef>
            <a:fontRef idx="minor">
              <a:schemeClr val="tx1"/>
            </a:fontRef>
          </p:style>
        </p:cxnSp>
        <p:cxnSp>
          <p:nvCxnSpPr>
            <p:cNvPr id="48" name="Straight Arrow Connector 47"/>
            <p:cNvCxnSpPr/>
            <p:nvPr/>
          </p:nvCxnSpPr>
          <p:spPr>
            <a:xfrm flipV="1">
              <a:off x="1580146" y="1038764"/>
              <a:ext cx="318266" cy="1143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p:cNvCxnSpPr/>
            <p:nvPr/>
          </p:nvCxnSpPr>
          <p:spPr>
            <a:xfrm flipH="1">
              <a:off x="2589530" y="1256419"/>
              <a:ext cx="27031" cy="39052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p:cNvCxnSpPr/>
            <p:nvPr/>
          </p:nvCxnSpPr>
          <p:spPr>
            <a:xfrm flipH="1">
              <a:off x="4696785" y="446515"/>
              <a:ext cx="13439" cy="350079"/>
            </a:xfrm>
            <a:prstGeom prst="straightConnector1">
              <a:avLst/>
            </a:prstGeom>
            <a:ln>
              <a:solidFill>
                <a:schemeClr val="accent1"/>
              </a:solidFill>
              <a:prstDash val="dash"/>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p:cNvCxnSpPr/>
            <p:nvPr/>
          </p:nvCxnSpPr>
          <p:spPr>
            <a:xfrm flipV="1">
              <a:off x="3334709" y="1038516"/>
              <a:ext cx="631236" cy="124"/>
            </a:xfrm>
            <a:prstGeom prst="straightConnector1">
              <a:avLst/>
            </a:prstGeom>
            <a:ln>
              <a:solidFill>
                <a:schemeClr val="accent1"/>
              </a:solidFill>
              <a:prstDash val="dash"/>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p:cNvCxnSpPr/>
            <p:nvPr/>
          </p:nvCxnSpPr>
          <p:spPr>
            <a:xfrm>
              <a:off x="2589530" y="2955850"/>
              <a:ext cx="1195" cy="218248"/>
            </a:xfrm>
            <a:prstGeom prst="straightConnector1">
              <a:avLst/>
            </a:prstGeom>
            <a:ln w="57150">
              <a:solidFill>
                <a:srgbClr val="0070C0"/>
              </a:solidFill>
              <a:tailEnd type="triangle"/>
            </a:ln>
          </p:spPr>
          <p:style>
            <a:lnRef idx="1">
              <a:schemeClr val="dk1"/>
            </a:lnRef>
            <a:fillRef idx="0">
              <a:schemeClr val="dk1"/>
            </a:fillRef>
            <a:effectRef idx="0">
              <a:schemeClr val="dk1"/>
            </a:effectRef>
            <a:fontRef idx="minor">
              <a:schemeClr val="tx1"/>
            </a:fontRef>
          </p:style>
        </p:cxnSp>
      </p:grpSp>
      <p:sp>
        <p:nvSpPr>
          <p:cNvPr id="71" name="TextBox 70"/>
          <p:cNvSpPr txBox="1"/>
          <p:nvPr/>
        </p:nvSpPr>
        <p:spPr>
          <a:xfrm>
            <a:off x="448623" y="4030954"/>
            <a:ext cx="2288769" cy="646331"/>
          </a:xfrm>
          <a:prstGeom prst="rect">
            <a:avLst/>
          </a:prstGeom>
          <a:noFill/>
        </p:spPr>
        <p:txBody>
          <a:bodyPr wrap="square" rtlCol="0">
            <a:spAutoFit/>
          </a:bodyPr>
          <a:lstStyle/>
          <a:p>
            <a:r>
              <a:rPr lang="en-US" smtClean="0">
                <a:latin typeface="Times New Roman" panose="02020603050405020304" pitchFamily="18" charset="0"/>
                <a:cs typeface="Times New Roman" panose="02020603050405020304" pitchFamily="18" charset="0"/>
              </a:rPr>
              <a:t>- Naïve String Search</a:t>
            </a:r>
          </a:p>
          <a:p>
            <a:r>
              <a:rPr lang="en-US" b="1" smtClean="0">
                <a:solidFill>
                  <a:srgbClr val="FF0000"/>
                </a:solidFill>
                <a:latin typeface="Times New Roman" panose="02020603050405020304" pitchFamily="18" charset="0"/>
                <a:cs typeface="Times New Roman" panose="02020603050405020304" pitchFamily="18" charset="0"/>
              </a:rPr>
              <a:t>- Boyer Moore</a:t>
            </a:r>
          </a:p>
        </p:txBody>
      </p:sp>
    </p:spTree>
    <p:extLst>
      <p:ext uri="{BB962C8B-B14F-4D97-AF65-F5344CB8AC3E}">
        <p14:creationId xmlns:p14="http://schemas.microsoft.com/office/powerpoint/2010/main" xmlns="" val="27445642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Thuật toán Boyer – Moore (1/4)</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789B2459-29B9-4137-893B-BCE7BC21EBD3}"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16</a:t>
            </a:fld>
            <a:endParaRPr lang="en-US" sz="2000" b="1">
              <a:solidFill>
                <a:srgbClr val="FFFF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xmlns="" Requires="a14">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en-US" sz="2000" b="1" smtClean="0">
                    <a:latin typeface="Times New Roman" panose="02020603050405020304" pitchFamily="18" charset="0"/>
                    <a:ea typeface="Times New Roman" panose="02020603050405020304" pitchFamily="18" charset="0"/>
                    <a:cs typeface="Times New Roman" panose="02020603050405020304" pitchFamily="18" charset="0"/>
                  </a:rPr>
                  <a:t>Ý tưởng:</a:t>
                </a: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400050" algn="just">
                  <a:lnSpc>
                    <a:spcPct val="100000"/>
                  </a:lnSpc>
                  <a:spcAft>
                    <a:spcPts val="0"/>
                  </a:spcAft>
                  <a:buNone/>
                </a:pPr>
                <a:r>
                  <a:rPr lang="en-US" sz="2000" smtClean="0">
                    <a:latin typeface="Times New Roman" panose="02020603050405020304" pitchFamily="18" charset="0"/>
                    <a:ea typeface="Times New Roman" panose="02020603050405020304" pitchFamily="18" charset="0"/>
                  </a:rPr>
                  <a:t>Chúng </a:t>
                </a:r>
                <a:r>
                  <a:rPr lang="en-US" sz="2000">
                    <a:latin typeface="Times New Roman" panose="02020603050405020304" pitchFamily="18" charset="0"/>
                    <a:ea typeface="Times New Roman" panose="02020603050405020304" pitchFamily="18" charset="0"/>
                  </a:rPr>
                  <a:t>ta thấy khi khớp tại </a:t>
                </a:r>
                <a:r>
                  <a:rPr lang="en-US" sz="2000">
                    <a:solidFill>
                      <a:srgbClr val="00B050"/>
                    </a:solidFill>
                    <a:effectLst/>
                    <a:latin typeface="Times New Roman" panose="02020603050405020304" pitchFamily="18" charset="0"/>
                    <a:ea typeface="Times New Roman" panose="02020603050405020304" pitchFamily="18" charset="0"/>
                  </a:rPr>
                  <a:t>w</a:t>
                </a:r>
                <a:r>
                  <a:rPr lang="en-US" sz="2000">
                    <a:effectLst/>
                    <a:latin typeface="Times New Roman" panose="02020603050405020304" pitchFamily="18" charset="0"/>
                    <a:ea typeface="Times New Roman" panose="02020603050405020304" pitchFamily="18" charset="0"/>
                  </a:rPr>
                  <a:t> và </a:t>
                </a:r>
                <a:r>
                  <a:rPr lang="en-US" sz="2000">
                    <a:solidFill>
                      <a:srgbClr val="00B050"/>
                    </a:solidFill>
                    <a:effectLst/>
                    <a:latin typeface="Times New Roman" panose="02020603050405020304" pitchFamily="18" charset="0"/>
                    <a:ea typeface="Times New Roman" panose="02020603050405020304" pitchFamily="18" charset="0"/>
                  </a:rPr>
                  <a:t>o</a:t>
                </a:r>
                <a:r>
                  <a:rPr lang="en-US" sz="2000">
                    <a:effectLst/>
                    <a:latin typeface="Times New Roman" panose="02020603050405020304" pitchFamily="18" charset="0"/>
                    <a:ea typeface="Times New Roman" panose="02020603050405020304" pitchFamily="18" charset="0"/>
                  </a:rPr>
                  <a:t> thì vị trí </a:t>
                </a:r>
                <a:r>
                  <a:rPr lang="en-US" sz="2000">
                    <a:solidFill>
                      <a:srgbClr val="FF0000"/>
                    </a:solidFill>
                    <a:effectLst/>
                    <a:latin typeface="Times New Roman" panose="02020603050405020304" pitchFamily="18" charset="0"/>
                    <a:ea typeface="Times New Roman" panose="02020603050405020304" pitchFamily="18" charset="0"/>
                  </a:rPr>
                  <a:t>u</a:t>
                </a:r>
                <a:r>
                  <a:rPr lang="en-US" sz="2000">
                    <a:effectLst/>
                    <a:latin typeface="Times New Roman" panose="02020603050405020304" pitchFamily="18" charset="0"/>
                    <a:ea typeface="Times New Roman" panose="02020603050405020304" pitchFamily="18" charset="0"/>
                  </a:rPr>
                  <a:t> không khớp ( </a:t>
                </a:r>
                <a14:m>
                  <m:oMath xmlns:m="http://schemas.openxmlformats.org/officeDocument/2006/math">
                    <m:r>
                      <a:rPr lang="en-US" sz="2000" i="1">
                        <a:effectLst/>
                        <a:latin typeface="Cambria Math" panose="02040503050406030204" pitchFamily="18" charset="0"/>
                        <a:ea typeface="Times New Roman" panose="02020603050405020304" pitchFamily="18" charset="0"/>
                      </a:rPr>
                      <m:t>𝑟</m:t>
                    </m:r>
                    <m:r>
                      <a:rPr lang="en-US" sz="2000" i="1">
                        <a:effectLst/>
                        <a:latin typeface="Cambria Math" panose="02040503050406030204" pitchFamily="18" charset="0"/>
                        <a:ea typeface="Times New Roman" panose="02020603050405020304" pitchFamily="18" charset="0"/>
                      </a:rPr>
                      <m:t>≠</m:t>
                    </m:r>
                    <m:r>
                      <a:rPr lang="en-US" sz="2000" i="1">
                        <a:effectLst/>
                        <a:latin typeface="Cambria Math" panose="02040503050406030204" pitchFamily="18" charset="0"/>
                        <a:ea typeface="Times New Roman" panose="02020603050405020304" pitchFamily="18" charset="0"/>
                      </a:rPr>
                      <m:t>𝑢</m:t>
                    </m:r>
                  </m:oMath>
                </a14:m>
                <a:r>
                  <a:rPr lang="en-US" sz="2000" smtClean="0">
                    <a:effectLst/>
                    <a:latin typeface="Times New Roman" panose="02020603050405020304" pitchFamily="18" charset="0"/>
                    <a:ea typeface="Times New Roman" panose="02020603050405020304" pitchFamily="18" charset="0"/>
                  </a:rPr>
                  <a:t>)</a:t>
                </a:r>
              </a:p>
              <a:p>
                <a:pPr marL="0" indent="0" algn="just">
                  <a:lnSpc>
                    <a:spcPct val="100000"/>
                  </a:lnSpc>
                  <a:spcAft>
                    <a:spcPts val="0"/>
                  </a:spcAft>
                  <a:buNone/>
                </a:pPr>
                <a:endParaRPr lang="en-US" sz="2000">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a:latin typeface="Times New Roman" panose="02020603050405020304" pitchFamily="18" charset="0"/>
                  <a:ea typeface="Times New Roman" panose="02020603050405020304" pitchFamily="18" charset="0"/>
                </a:endParaRPr>
              </a:p>
              <a:p>
                <a:pPr marL="0" indent="400050" algn="just">
                  <a:lnSpc>
                    <a:spcPct val="100000"/>
                  </a:lnSpc>
                  <a:spcAft>
                    <a:spcPts val="0"/>
                  </a:spcAft>
                  <a:buNone/>
                </a:pPr>
                <a:r>
                  <a:rPr lang="en-US" sz="2000" i="1" smtClean="0">
                    <a:latin typeface="Times New Roman" panose="02020603050405020304" pitchFamily="18" charset="0"/>
                    <a:ea typeface="Times New Roman" panose="02020603050405020304" pitchFamily="18" charset="0"/>
                  </a:rPr>
                  <a:t>Vì </a:t>
                </a:r>
                <a:r>
                  <a:rPr lang="en-US" sz="2000" i="1">
                    <a:solidFill>
                      <a:srgbClr val="FF0000"/>
                    </a:solidFill>
                    <a:latin typeface="Times New Roman" panose="02020603050405020304" pitchFamily="18" charset="0"/>
                    <a:ea typeface="Times New Roman" panose="02020603050405020304" pitchFamily="18" charset="0"/>
                  </a:rPr>
                  <a:t>u</a:t>
                </a:r>
                <a:r>
                  <a:rPr lang="en-US" sz="2000" i="1">
                    <a:latin typeface="Times New Roman" panose="02020603050405020304" pitchFamily="18" charset="0"/>
                    <a:ea typeface="Times New Roman" panose="02020603050405020304" pitchFamily="18" charset="0"/>
                  </a:rPr>
                  <a:t> không có trong P, nên ta có thể dịch 2 lần thay vì dịch 1 lần (Naïve string search</a:t>
                </a:r>
                <a:r>
                  <a:rPr lang="en-US" sz="2000" i="1" smtClean="0">
                    <a:latin typeface="Times New Roman" panose="02020603050405020304" pitchFamily="18" charset="0"/>
                    <a:ea typeface="Times New Roman" panose="02020603050405020304" pitchFamily="18" charset="0"/>
                  </a:rPr>
                  <a:t>) – như vậy ta có thể dự đoán được số lần dịch chuyển.</a:t>
                </a:r>
                <a:endParaRPr lang="en-US" sz="2000">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a:effectLst/>
                  <a:latin typeface="Times New Roman" panose="02020603050405020304" pitchFamily="18" charset="0"/>
                  <a:ea typeface="Times New Roman" panose="02020603050405020304" pitchFamily="18" charset="0"/>
                </a:endParaRPr>
              </a:p>
              <a:p>
                <a:pPr marL="0" indent="0" algn="just">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p:txBody>
          </p:sp>
        </mc:Choice>
        <mc:Fallback>
          <p:sp>
            <p:nvSpPr>
              <p:cNvPr id="11" name="Content Placeholder 2"/>
              <p:cNvSpPr txBox="1">
                <a:spLocks noRot="1" noChangeAspect="1" noMove="1" noResize="1" noEditPoints="1" noAdjustHandles="1" noChangeArrowheads="1" noChangeShapeType="1" noTextEdit="1"/>
              </p:cNvSpPr>
              <p:nvPr/>
            </p:nvSpPr>
            <p:spPr>
              <a:xfrm>
                <a:off x="304800" y="1180760"/>
                <a:ext cx="8521700" cy="5054939"/>
              </a:xfrm>
              <a:prstGeom prst="rect">
                <a:avLst/>
              </a:prstGeom>
              <a:blipFill rotWithShape="0">
                <a:blip r:embed="rId3"/>
                <a:stretch>
                  <a:fillRect l="-715" t="-724" r="-715" b="-1568"/>
                </a:stretch>
              </a:blipFill>
            </p:spPr>
            <p:txBody>
              <a:bodyPr/>
              <a:lstStyle/>
              <a:p>
                <a:r>
                  <a:rPr lang="en-US">
                    <a:noFill/>
                  </a:rPr>
                  <a:t> </a:t>
                </a:r>
              </a:p>
            </p:txBody>
          </p:sp>
        </mc:Fallback>
      </mc:AlternateContent>
      <p:pic>
        <p:nvPicPr>
          <p:cNvPr id="18" name="Picture 17"/>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628650" y="1649412"/>
            <a:ext cx="7827213" cy="1343239"/>
          </a:xfrm>
          <a:prstGeom prst="rect">
            <a:avLst/>
          </a:prstGeom>
          <a:noFill/>
          <a:ln>
            <a:noFill/>
          </a:ln>
        </p:spPr>
      </p:pic>
      <p:pic>
        <p:nvPicPr>
          <p:cNvPr id="20" name="Picture 19"/>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bwMode="auto">
          <a:xfrm>
            <a:off x="674017" y="3461303"/>
            <a:ext cx="7795966" cy="1889905"/>
          </a:xfrm>
          <a:prstGeom prst="rect">
            <a:avLst/>
          </a:prstGeom>
          <a:noFill/>
          <a:ln>
            <a:noFill/>
          </a:ln>
        </p:spPr>
      </p:pic>
    </p:spTree>
    <p:extLst>
      <p:ext uri="{BB962C8B-B14F-4D97-AF65-F5344CB8AC3E}">
        <p14:creationId xmlns:p14="http://schemas.microsoft.com/office/powerpoint/2010/main" xmlns="" val="335661587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Thuật </a:t>
            </a:r>
            <a:r>
              <a:rPr lang="en-US" sz="3200">
                <a:solidFill>
                  <a:srgbClr val="C00000"/>
                </a:solidFill>
                <a:latin typeface="Times New Roman" panose="02020603050405020304" pitchFamily="18" charset="0"/>
                <a:cs typeface="Times New Roman" panose="02020603050405020304" pitchFamily="18" charset="0"/>
              </a:rPr>
              <a:t>toán Boyer – Moore </a:t>
            </a:r>
            <a:r>
              <a:rPr lang="en-US" sz="3200" smtClean="0">
                <a:solidFill>
                  <a:srgbClr val="C00000"/>
                </a:solidFill>
                <a:latin typeface="Times New Roman" panose="02020603050405020304" pitchFamily="18" charset="0"/>
                <a:cs typeface="Times New Roman" panose="02020603050405020304" pitchFamily="18" charset="0"/>
              </a:rPr>
              <a:t>(2/4</a:t>
            </a:r>
            <a:r>
              <a:rPr lang="en-US" sz="3200">
                <a:solidFill>
                  <a:srgbClr val="C00000"/>
                </a:solidFill>
                <a:latin typeface="Times New Roman" panose="02020603050405020304" pitchFamily="18" charset="0"/>
                <a:cs typeface="Times New Roman" panose="02020603050405020304" pitchFamily="18" charset="0"/>
              </a:rPr>
              <a:t>)</a:t>
            </a:r>
          </a:p>
        </p:txBody>
      </p:sp>
      <p:sp>
        <p:nvSpPr>
          <p:cNvPr id="4" name="Date Placeholder 3"/>
          <p:cNvSpPr>
            <a:spLocks noGrp="1"/>
          </p:cNvSpPr>
          <p:nvPr>
            <p:ph type="dt" sz="half" idx="10"/>
          </p:nvPr>
        </p:nvSpPr>
        <p:spPr/>
        <p:txBody>
          <a:bodyPr/>
          <a:lstStyle/>
          <a:p>
            <a:fld id="{52F69F9F-C2CB-4EAC-9E5C-C87AA8FD1489}"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17</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en-US" sz="2000" b="1" smtClean="0">
                <a:latin typeface="Times New Roman" panose="02020603050405020304" pitchFamily="18" charset="0"/>
                <a:ea typeface="Times New Roman" panose="02020603050405020304" pitchFamily="18" charset="0"/>
                <a:cs typeface="Times New Roman" panose="02020603050405020304" pitchFamily="18" charset="0"/>
              </a:rPr>
              <a:t>1. Bad Character Rule</a:t>
            </a: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a:effectLst/>
              <a:latin typeface="Times New Roman" panose="02020603050405020304" pitchFamily="18" charset="0"/>
              <a:ea typeface="Times New Roman" panose="02020603050405020304" pitchFamily="18" charset="0"/>
            </a:endParaRPr>
          </a:p>
          <a:p>
            <a:pPr marL="0" indent="0" algn="just">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304800" y="1774998"/>
            <a:ext cx="8541271" cy="3609802"/>
          </a:xfrm>
          <a:prstGeom prst="rect">
            <a:avLst/>
          </a:prstGeom>
        </p:spPr>
      </p:pic>
    </p:spTree>
    <p:extLst>
      <p:ext uri="{BB962C8B-B14F-4D97-AF65-F5344CB8AC3E}">
        <p14:creationId xmlns:p14="http://schemas.microsoft.com/office/powerpoint/2010/main" xmlns="" val="12871991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Thuật </a:t>
            </a:r>
            <a:r>
              <a:rPr lang="en-US" sz="3200">
                <a:solidFill>
                  <a:srgbClr val="C00000"/>
                </a:solidFill>
                <a:latin typeface="Times New Roman" panose="02020603050405020304" pitchFamily="18" charset="0"/>
                <a:cs typeface="Times New Roman" panose="02020603050405020304" pitchFamily="18" charset="0"/>
              </a:rPr>
              <a:t>toán Boyer – Moore </a:t>
            </a:r>
            <a:r>
              <a:rPr lang="en-US" sz="3200" smtClean="0">
                <a:solidFill>
                  <a:srgbClr val="C00000"/>
                </a:solidFill>
                <a:latin typeface="Times New Roman" panose="02020603050405020304" pitchFamily="18" charset="0"/>
                <a:cs typeface="Times New Roman" panose="02020603050405020304" pitchFamily="18" charset="0"/>
              </a:rPr>
              <a:t>(3/4</a:t>
            </a:r>
            <a:r>
              <a:rPr lang="en-US" sz="3200">
                <a:solidFill>
                  <a:srgbClr val="C00000"/>
                </a:solidFill>
                <a:latin typeface="Times New Roman" panose="02020603050405020304" pitchFamily="18" charset="0"/>
                <a:cs typeface="Times New Roman" panose="02020603050405020304" pitchFamily="18" charset="0"/>
              </a:rPr>
              <a:t>)</a:t>
            </a:r>
          </a:p>
        </p:txBody>
      </p:sp>
      <p:sp>
        <p:nvSpPr>
          <p:cNvPr id="4" name="Date Placeholder 3"/>
          <p:cNvSpPr>
            <a:spLocks noGrp="1"/>
          </p:cNvSpPr>
          <p:nvPr>
            <p:ph type="dt" sz="half" idx="10"/>
          </p:nvPr>
        </p:nvSpPr>
        <p:spPr/>
        <p:txBody>
          <a:bodyPr/>
          <a:lstStyle/>
          <a:p>
            <a:fld id="{7C2DD803-7E05-42BE-9B0D-1A6B468BD1C7}"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18</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en-US" sz="2000" b="1" smtClean="0">
                <a:latin typeface="Times New Roman" panose="02020603050405020304" pitchFamily="18" charset="0"/>
                <a:ea typeface="Times New Roman" panose="02020603050405020304" pitchFamily="18" charset="0"/>
                <a:cs typeface="Times New Roman" panose="02020603050405020304" pitchFamily="18" charset="0"/>
              </a:rPr>
              <a:t>2. </a:t>
            </a:r>
            <a:r>
              <a:rPr lang="en-US" sz="2000" b="1" smtClean="0">
                <a:latin typeface="Times New Roman" panose="02020603050405020304" pitchFamily="18" charset="0"/>
                <a:ea typeface="Times New Roman" panose="02020603050405020304" pitchFamily="18" charset="0"/>
              </a:rPr>
              <a:t>Good suffix Rule</a:t>
            </a: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a:effectLst/>
              <a:latin typeface="Times New Roman" panose="02020603050405020304" pitchFamily="18" charset="0"/>
              <a:ea typeface="Times New Roman" panose="02020603050405020304" pitchFamily="18" charset="0"/>
            </a:endParaRPr>
          </a:p>
          <a:p>
            <a:pPr marL="0" indent="0" algn="just">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304800" y="1597026"/>
            <a:ext cx="8555121" cy="3806824"/>
          </a:xfrm>
          <a:prstGeom prst="rect">
            <a:avLst/>
          </a:prstGeom>
        </p:spPr>
      </p:pic>
    </p:spTree>
    <p:extLst>
      <p:ext uri="{BB962C8B-B14F-4D97-AF65-F5344CB8AC3E}">
        <p14:creationId xmlns:p14="http://schemas.microsoft.com/office/powerpoint/2010/main" xmlns="" val="252934819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Thuật </a:t>
            </a:r>
            <a:r>
              <a:rPr lang="en-US" sz="3200">
                <a:solidFill>
                  <a:srgbClr val="C00000"/>
                </a:solidFill>
                <a:latin typeface="Times New Roman" panose="02020603050405020304" pitchFamily="18" charset="0"/>
                <a:cs typeface="Times New Roman" panose="02020603050405020304" pitchFamily="18" charset="0"/>
              </a:rPr>
              <a:t>toán Boyer – Moore </a:t>
            </a:r>
            <a:r>
              <a:rPr lang="en-US" sz="3200" smtClean="0">
                <a:solidFill>
                  <a:srgbClr val="C00000"/>
                </a:solidFill>
                <a:latin typeface="Times New Roman" panose="02020603050405020304" pitchFamily="18" charset="0"/>
                <a:cs typeface="Times New Roman" panose="02020603050405020304" pitchFamily="18" charset="0"/>
              </a:rPr>
              <a:t>(4/4</a:t>
            </a:r>
            <a:r>
              <a:rPr lang="en-US" sz="3200">
                <a:solidFill>
                  <a:srgbClr val="C00000"/>
                </a:solidFill>
                <a:latin typeface="Times New Roman" panose="02020603050405020304" pitchFamily="18" charset="0"/>
                <a:cs typeface="Times New Roman" panose="02020603050405020304" pitchFamily="18" charset="0"/>
              </a:rPr>
              <a:t>)</a:t>
            </a:r>
          </a:p>
        </p:txBody>
      </p:sp>
      <p:sp>
        <p:nvSpPr>
          <p:cNvPr id="4" name="Date Placeholder 3"/>
          <p:cNvSpPr>
            <a:spLocks noGrp="1"/>
          </p:cNvSpPr>
          <p:nvPr>
            <p:ph type="dt" sz="half" idx="10"/>
          </p:nvPr>
        </p:nvSpPr>
        <p:spPr/>
        <p:txBody>
          <a:bodyPr/>
          <a:lstStyle/>
          <a:p>
            <a:fld id="{1F1680AB-7B58-4B13-B257-2A9885FB4B4C}"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19</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Aft>
                <a:spcPts val="0"/>
              </a:spcAft>
              <a:buNone/>
            </a:pPr>
            <a:r>
              <a:rPr lang="en-US" sz="2000" b="1">
                <a:latin typeface="Times New Roman" panose="02020603050405020304" pitchFamily="18" charset="0"/>
                <a:ea typeface="Times New Roman" panose="02020603050405020304" pitchFamily="18" charset="0"/>
              </a:rPr>
              <a:t>Kết hợp 2 luật với nhau trong thuật toán</a:t>
            </a:r>
            <a:endParaRPr lang="en-US" sz="1800">
              <a:latin typeface="Times New Roman" panose="02020603050405020304" pitchFamily="18" charset="0"/>
              <a:ea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00000"/>
              </a:lnSpc>
              <a:spcAft>
                <a:spcPts val="0"/>
              </a:spcAft>
              <a:buNone/>
            </a:pPr>
            <a:endParaRPr lang="en-US" sz="2000">
              <a:effectLst/>
              <a:latin typeface="Times New Roman" panose="02020603050405020304" pitchFamily="18" charset="0"/>
              <a:ea typeface="Times New Roman" panose="02020603050405020304" pitchFamily="18" charset="0"/>
            </a:endParaRPr>
          </a:p>
          <a:p>
            <a:pPr marL="0" indent="0" algn="just">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304800" y="1619249"/>
            <a:ext cx="8524210" cy="3765549"/>
          </a:xfrm>
          <a:prstGeom prst="rect">
            <a:avLst/>
          </a:prstGeom>
        </p:spPr>
      </p:pic>
    </p:spTree>
    <p:extLst>
      <p:ext uri="{BB962C8B-B14F-4D97-AF65-F5344CB8AC3E}">
        <p14:creationId xmlns:p14="http://schemas.microsoft.com/office/powerpoint/2010/main" xmlns="" val="28315648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r>
              <a:rPr lang="en-US" sz="3200" smtClean="0">
                <a:solidFill>
                  <a:srgbClr val="C00000"/>
                </a:solidFill>
                <a:latin typeface="Times New Roman" panose="02020603050405020304" pitchFamily="18" charset="0"/>
                <a:cs typeface="Times New Roman" panose="02020603050405020304" pitchFamily="18" charset="0"/>
              </a:rPr>
              <a:t>Mục tiêu của luận văn</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04800" y="1180760"/>
            <a:ext cx="8521700" cy="5054939"/>
          </a:xfrm>
        </p:spPr>
        <p:txBody>
          <a:bodyPr>
            <a:normAutofit/>
          </a:bodyPr>
          <a:lstStyle/>
          <a:p>
            <a:pPr marL="0" lvl="0" indent="0" algn="just">
              <a:lnSpc>
                <a:spcPct val="110000"/>
              </a:lnSpc>
              <a:spcAft>
                <a:spcPts val="0"/>
              </a:spcAft>
              <a:buNone/>
            </a:pPr>
            <a:r>
              <a:rPr lang="en-US" sz="2400" smtClean="0">
                <a:latin typeface="Times New Roman" panose="02020603050405020304" pitchFamily="18" charset="0"/>
                <a:ea typeface="Calibri" panose="020F0502020204030204" pitchFamily="34" charset="0"/>
                <a:cs typeface="Times New Roman" panose="02020603050405020304" pitchFamily="18" charset="0"/>
              </a:rPr>
              <a:t>+ Tìm </a:t>
            </a:r>
            <a:r>
              <a:rPr lang="en-US" sz="2400">
                <a:latin typeface="Times New Roman" panose="02020603050405020304" pitchFamily="18" charset="0"/>
                <a:ea typeface="Calibri" panose="020F0502020204030204" pitchFamily="34" charset="0"/>
                <a:cs typeface="Times New Roman" panose="02020603050405020304" pitchFamily="18" charset="0"/>
              </a:rPr>
              <a:t>hiểu tổng quan về một số vấn đề trong xử lý ngôn ngữ tự nhiên nói chung và xử lý ngôn ngữ tiếng Việt nói </a:t>
            </a:r>
            <a:r>
              <a:rPr lang="en-US" sz="2400" smtClean="0">
                <a:latin typeface="Times New Roman" panose="02020603050405020304" pitchFamily="18" charset="0"/>
                <a:ea typeface="Calibri" panose="020F0502020204030204" pitchFamily="34" charset="0"/>
                <a:cs typeface="Times New Roman" panose="02020603050405020304" pitchFamily="18" charset="0"/>
              </a:rPr>
              <a:t>riêng;</a:t>
            </a:r>
            <a:endParaRPr lang="en-US" sz="1800">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10000"/>
              </a:lnSpc>
              <a:spcAft>
                <a:spcPts val="0"/>
              </a:spcAft>
              <a:buNone/>
            </a:pPr>
            <a:r>
              <a:rPr lang="en-US" sz="2400" smtClean="0">
                <a:latin typeface="Times New Roman" panose="02020603050405020304" pitchFamily="18" charset="0"/>
                <a:ea typeface="Calibri" panose="020F0502020204030204" pitchFamily="34" charset="0"/>
                <a:cs typeface="Times New Roman" panose="02020603050405020304" pitchFamily="18" charset="0"/>
              </a:rPr>
              <a:t>+ Tìm </a:t>
            </a:r>
            <a:r>
              <a:rPr lang="en-US" sz="2400">
                <a:latin typeface="Times New Roman" panose="02020603050405020304" pitchFamily="18" charset="0"/>
                <a:ea typeface="Calibri" panose="020F0502020204030204" pitchFamily="34" charset="0"/>
                <a:cs typeface="Times New Roman" panose="02020603050405020304" pitchFamily="18" charset="0"/>
              </a:rPr>
              <a:t>hiểu quá trình thu nhận văn bản quy phạm, biên bản thư ký, biên bản tổng </a:t>
            </a:r>
            <a:r>
              <a:rPr lang="en-US" sz="2400" smtClean="0">
                <a:latin typeface="Times New Roman" panose="02020603050405020304" pitchFamily="18" charset="0"/>
                <a:ea typeface="Calibri" panose="020F0502020204030204" pitchFamily="34" charset="0"/>
                <a:cs typeface="Times New Roman" panose="02020603050405020304" pitchFamily="18" charset="0"/>
              </a:rPr>
              <a:t>hợp;</a:t>
            </a:r>
            <a:endParaRPr lang="en-US" sz="1800">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10000"/>
              </a:lnSpc>
              <a:spcAft>
                <a:spcPts val="0"/>
              </a:spcAft>
              <a:buNone/>
            </a:pPr>
            <a:r>
              <a:rPr lang="en-US" sz="2400" smtClean="0">
                <a:latin typeface="Times New Roman" panose="02020603050405020304" pitchFamily="18" charset="0"/>
                <a:ea typeface="Calibri" panose="020F0502020204030204" pitchFamily="34" charset="0"/>
                <a:cs typeface="Times New Roman" panose="02020603050405020304" pitchFamily="18" charset="0"/>
              </a:rPr>
              <a:t>+ Nghiên cứu một </a:t>
            </a:r>
            <a:r>
              <a:rPr lang="en-US" sz="2400">
                <a:latin typeface="Times New Roman" panose="02020603050405020304" pitchFamily="18" charset="0"/>
                <a:ea typeface="Calibri" panose="020F0502020204030204" pitchFamily="34" charset="0"/>
                <a:cs typeface="Times New Roman" panose="02020603050405020304" pitchFamily="18" charset="0"/>
              </a:rPr>
              <a:t>số phương pháp khớp văn bản, so sánh 2 xâu tương </a:t>
            </a:r>
            <a:r>
              <a:rPr lang="en-US" sz="2400" smtClean="0">
                <a:latin typeface="Times New Roman" panose="02020603050405020304" pitchFamily="18" charset="0"/>
                <a:ea typeface="Calibri" panose="020F0502020204030204" pitchFamily="34" charset="0"/>
                <a:cs typeface="Times New Roman" panose="02020603050405020304" pitchFamily="18" charset="0"/>
              </a:rPr>
              <a:t>đồng;</a:t>
            </a:r>
            <a:endParaRPr lang="en-US" sz="1800">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10000"/>
              </a:lnSpc>
              <a:spcAft>
                <a:spcPts val="0"/>
              </a:spcAft>
              <a:buNone/>
            </a:pPr>
            <a:r>
              <a:rPr lang="en-US" sz="2400" smtClean="0">
                <a:latin typeface="Times New Roman" panose="02020603050405020304" pitchFamily="18" charset="0"/>
                <a:ea typeface="Calibri" panose="020F0502020204030204" pitchFamily="34" charset="0"/>
                <a:cs typeface="Times New Roman" panose="02020603050405020304" pitchFamily="18" charset="0"/>
              </a:rPr>
              <a:t>+ Đề </a:t>
            </a:r>
            <a:r>
              <a:rPr lang="en-US" sz="2400">
                <a:latin typeface="Times New Roman" panose="02020603050405020304" pitchFamily="18" charset="0"/>
                <a:ea typeface="Calibri" panose="020F0502020204030204" pitchFamily="34" charset="0"/>
                <a:cs typeface="Times New Roman" panose="02020603050405020304" pitchFamily="18" charset="0"/>
              </a:rPr>
              <a:t>xuất mô hình xử lý và nâng cao hiệu quả của quá trình thu thập và xử lý </a:t>
            </a:r>
            <a:r>
              <a:rPr lang="en-US" sz="2400" smtClean="0">
                <a:latin typeface="Times New Roman" panose="02020603050405020304" pitchFamily="18" charset="0"/>
                <a:ea typeface="Calibri" panose="020F0502020204030204" pitchFamily="34" charset="0"/>
                <a:cs typeface="Times New Roman" panose="02020603050405020304" pitchFamily="18" charset="0"/>
              </a:rPr>
              <a:t>biên bản </a:t>
            </a:r>
            <a:r>
              <a:rPr lang="en-US" sz="2400">
                <a:latin typeface="Times New Roman" panose="02020603050405020304" pitchFamily="18" charset="0"/>
                <a:ea typeface="Calibri" panose="020F0502020204030204" pitchFamily="34" charset="0"/>
                <a:cs typeface="Times New Roman" panose="02020603050405020304" pitchFamily="18" charset="0"/>
              </a:rPr>
              <a:t>để giảm thiểu quy trình thủ </a:t>
            </a:r>
            <a:r>
              <a:rPr lang="en-US" sz="2400" smtClean="0">
                <a:latin typeface="Times New Roman" panose="02020603050405020304" pitchFamily="18" charset="0"/>
                <a:ea typeface="Calibri" panose="020F0502020204030204" pitchFamily="34" charset="0"/>
                <a:cs typeface="Times New Roman" panose="02020603050405020304" pitchFamily="18" charset="0"/>
              </a:rPr>
              <a:t>công;</a:t>
            </a:r>
            <a:endParaRPr lang="en-US" sz="1800">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10000"/>
              </a:lnSpc>
              <a:spcAft>
                <a:spcPts val="800"/>
              </a:spcAft>
              <a:buNone/>
            </a:pPr>
            <a:r>
              <a:rPr lang="en-US" sz="2400" smtClean="0">
                <a:latin typeface="Times New Roman" panose="02020603050405020304" pitchFamily="18" charset="0"/>
                <a:ea typeface="Calibri" panose="020F0502020204030204" pitchFamily="34" charset="0"/>
                <a:cs typeface="Times New Roman" panose="02020603050405020304" pitchFamily="18" charset="0"/>
              </a:rPr>
              <a:t>+ Thử </a:t>
            </a:r>
            <a:r>
              <a:rPr lang="en-US" sz="2400">
                <a:latin typeface="Times New Roman" panose="02020603050405020304" pitchFamily="18" charset="0"/>
                <a:ea typeface="Calibri" panose="020F0502020204030204" pitchFamily="34" charset="0"/>
                <a:cs typeface="Times New Roman" panose="02020603050405020304" pitchFamily="18" charset="0"/>
              </a:rPr>
              <a:t>nghiệm đánh giá trên tập dữ liệu sinh từ máy tính và tập dữ liệu thật thu nhận được từ hệ thống xử lý văn bản trực thuộc </a:t>
            </a:r>
            <a:r>
              <a:rPr lang="en-US" sz="2400" smtClean="0">
                <a:latin typeface="Times New Roman" panose="02020603050405020304" pitchFamily="18" charset="0"/>
                <a:ea typeface="Calibri" panose="020F0502020204030204" pitchFamily="34" charset="0"/>
                <a:cs typeface="Times New Roman" panose="02020603050405020304" pitchFamily="18" charset="0"/>
              </a:rPr>
              <a:t>văn phòng Trung </a:t>
            </a:r>
            <a:r>
              <a:rPr lang="en-US" sz="2400">
                <a:latin typeface="Times New Roman" panose="02020603050405020304" pitchFamily="18" charset="0"/>
                <a:ea typeface="Calibri" panose="020F0502020204030204" pitchFamily="34" charset="0"/>
                <a:cs typeface="Times New Roman" panose="02020603050405020304" pitchFamily="18" charset="0"/>
              </a:rPr>
              <a:t>ương Đảng.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E1A44A9B-3622-4871-84B0-33222416585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a:t>
            </a:fld>
            <a:endParaRPr lang="en-US" sz="2000" b="1">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76774063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Thử nghiệm 2</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F320E225-1B8C-4A6B-A20F-44EE30E1B490}"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20</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12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0000"/>
              </a:lnSpc>
              <a:buNone/>
            </a:pP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Thử nghiệm thuật toán so khớp chính xác</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8" name="Table 7"/>
          <p:cNvGraphicFramePr>
            <a:graphicFrameLocks noGrp="1"/>
          </p:cNvGraphicFramePr>
          <p:nvPr>
            <p:extLst/>
          </p:nvPr>
        </p:nvGraphicFramePr>
        <p:xfrm>
          <a:off x="304800" y="982780"/>
          <a:ext cx="8521700" cy="5227520"/>
        </p:xfrm>
        <a:graphic>
          <a:graphicData uri="http://schemas.openxmlformats.org/drawingml/2006/table">
            <a:tbl>
              <a:tblPr firstRow="1" firstCol="1" bandRow="1"/>
              <a:tblGrid>
                <a:gridCol w="2542875"/>
                <a:gridCol w="2542875"/>
                <a:gridCol w="1861140"/>
                <a:gridCol w="1574810"/>
              </a:tblGrid>
              <a:tr h="303296">
                <a:tc rowSpan="2">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n (độ dài chuỗi văn bản ban đầu)</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2">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m (độ dài của chuỗi cần khớp)</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Naïve string</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Boyer Moore</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03296">
                <a:tc vMerge="1">
                  <a:txBody>
                    <a:bodyPr/>
                    <a:lstStyle/>
                    <a:p>
                      <a:endParaRPr lang="en-US"/>
                    </a:p>
                  </a:txBody>
                  <a:tcPr/>
                </a:tc>
                <a:tc vMerge="1">
                  <a:txBody>
                    <a:bodyPr/>
                    <a:lstStyle/>
                    <a:p>
                      <a:endParaRPr lang="en-US"/>
                    </a:p>
                  </a:txBody>
                  <a:tcPr/>
                </a:tc>
                <a:tc gridSpan="2">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Thời gian (ms)</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r>
              <a:tr h="303296">
                <a:tc rowSpan="2">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10</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296">
                <a:tc vMerge="1">
                  <a:txBody>
                    <a:bodyPr/>
                    <a:lstStyle/>
                    <a:p>
                      <a:endParaRPr lang="en-US"/>
                    </a:p>
                  </a:txBody>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4</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296">
                <a:tc rowSpan="2">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50</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296">
                <a:tc vMerge="1">
                  <a:txBody>
                    <a:bodyPr/>
                    <a:lstStyle/>
                    <a:p>
                      <a:endParaRPr lang="en-US"/>
                    </a:p>
                  </a:txBody>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4</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296">
                <a:tc rowSpan="2">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100</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23</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5</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296">
                <a:tc vMerge="1">
                  <a:txBody>
                    <a:bodyPr/>
                    <a:lstStyle/>
                    <a:p>
                      <a:endParaRPr lang="en-US"/>
                    </a:p>
                  </a:txBody>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4</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5</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3</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296">
                <a:tc rowSpan="2">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500</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822</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7</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296">
                <a:tc vMerge="1">
                  <a:txBody>
                    <a:bodyPr/>
                    <a:lstStyle/>
                    <a:p>
                      <a:endParaRPr lang="en-US"/>
                    </a:p>
                  </a:txBody>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4</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206</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5</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748">
                <a:tc rowSpan="2">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1,000</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1,805</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12</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748">
                <a:tc vMerge="1">
                  <a:txBody>
                    <a:bodyPr/>
                    <a:lstStyle/>
                    <a:p>
                      <a:endParaRPr lang="en-US"/>
                    </a:p>
                  </a:txBody>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4</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817</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3</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748">
                <a:tc rowSpan="2">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5,000</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10,423</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137</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748">
                <a:tc vMerge="1">
                  <a:txBody>
                    <a:bodyPr/>
                    <a:lstStyle/>
                    <a:p>
                      <a:endParaRPr lang="en-US"/>
                    </a:p>
                  </a:txBody>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4</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5,037</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59</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748">
                <a:tc rowSpan="2">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10,000</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21,447</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442</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748">
                <a:tc vMerge="1">
                  <a:txBody>
                    <a:bodyPr/>
                    <a:lstStyle/>
                    <a:p>
                      <a:endParaRPr lang="en-US"/>
                    </a:p>
                  </a:txBody>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4</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10,499</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206</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748">
                <a:tc rowSpan="2">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20,000</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43,969</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1,603</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59">
                <a:tc vMerge="1">
                  <a:txBody>
                    <a:bodyPr/>
                    <a:lstStyle/>
                    <a:p>
                      <a:endParaRPr lang="en-US"/>
                    </a:p>
                  </a:txBody>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4</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21,272</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638</a:t>
                      </a:r>
                      <a:endParaRPr lang="en-US" sz="1800">
                        <a:effectLst/>
                        <a:latin typeface="Times New Roman" panose="02020603050405020304" pitchFamily="18" charset="0"/>
                        <a:ea typeface="Times New Roman" panose="02020603050405020304" pitchFamily="18" charset="0"/>
                      </a:endParaRPr>
                    </a:p>
                  </a:txBody>
                  <a:tcPr marL="62659" marR="62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25396816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3.2. </a:t>
            </a:r>
            <a:r>
              <a:rPr lang="en-US" sz="3200">
                <a:solidFill>
                  <a:srgbClr val="C00000"/>
                </a:solidFill>
                <a:latin typeface="Times New Roman" panose="02020603050405020304" pitchFamily="18" charset="0"/>
                <a:cs typeface="Times New Roman" panose="02020603050405020304" pitchFamily="18" charset="0"/>
              </a:rPr>
              <a:t>Khoảng cách Lenveshtein, ứng dụng đo độ tương tự chuỗi (xét hình thức)</a:t>
            </a:r>
          </a:p>
        </p:txBody>
      </p:sp>
      <p:sp>
        <p:nvSpPr>
          <p:cNvPr id="4" name="Date Placeholder 3"/>
          <p:cNvSpPr>
            <a:spLocks noGrp="1"/>
          </p:cNvSpPr>
          <p:nvPr>
            <p:ph type="dt" sz="half" idx="10"/>
          </p:nvPr>
        </p:nvSpPr>
        <p:spPr/>
        <p:txBody>
          <a:bodyPr/>
          <a:lstStyle/>
          <a:p>
            <a:fld id="{254FA98D-6CB3-4159-9318-F2A5C58A1B9E}"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21</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3" name="Content Placeholder 2"/>
          <p:cNvSpPr>
            <a:spLocks noGrp="1"/>
          </p:cNvSpPr>
          <p:nvPr>
            <p:ph idx="1"/>
          </p:nvPr>
        </p:nvSpPr>
        <p:spPr>
          <a:xfrm>
            <a:off x="304800" y="1180760"/>
            <a:ext cx="8521700" cy="5540716"/>
          </a:xfrm>
        </p:spPr>
        <p:txBody>
          <a:bodyPr>
            <a:normAutofit fontScale="92500" lnSpcReduction="10000"/>
          </a:bodyPr>
          <a:lstStyle/>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So khớp biên bản</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27" name="Canvas 339"/>
          <p:cNvGrpSpPr/>
          <p:nvPr/>
        </p:nvGrpSpPr>
        <p:grpSpPr>
          <a:xfrm>
            <a:off x="304800" y="1180758"/>
            <a:ext cx="8521700" cy="5036234"/>
            <a:chOff x="0" y="0"/>
            <a:chExt cx="5718810" cy="3820160"/>
          </a:xfrm>
        </p:grpSpPr>
        <p:sp>
          <p:nvSpPr>
            <p:cNvPr id="28" name="Rectangle 27"/>
            <p:cNvSpPr/>
            <p:nvPr/>
          </p:nvSpPr>
          <p:spPr>
            <a:xfrm>
              <a:off x="0" y="0"/>
              <a:ext cx="5718810" cy="3820160"/>
            </a:xfrm>
            <a:prstGeom prst="rect">
              <a:avLst/>
            </a:prstGeom>
            <a:ln>
              <a:solidFill>
                <a:schemeClr val="dk1"/>
              </a:solidFill>
              <a:prstDash val="dash"/>
            </a:ln>
          </p:spPr>
        </p:sp>
        <p:sp>
          <p:nvSpPr>
            <p:cNvPr id="29" name="Oval 28"/>
            <p:cNvSpPr/>
            <p:nvPr/>
          </p:nvSpPr>
          <p:spPr>
            <a:xfrm>
              <a:off x="31899" y="50945"/>
              <a:ext cx="1669312" cy="569343"/>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spcAft>
                  <a:spcPts val="0"/>
                </a:spcAft>
              </a:pPr>
              <a:r>
                <a:rPr lang="en-US">
                  <a:effectLst/>
                  <a:latin typeface="Times New Roman" panose="02020603050405020304" pitchFamily="18" charset="0"/>
                  <a:ea typeface="Times New Roman" panose="02020603050405020304" pitchFamily="18" charset="0"/>
                </a:rPr>
                <a:t>- K cụm văn bản</a:t>
              </a:r>
            </a:p>
            <a:p>
              <a:pPr>
                <a:spcAft>
                  <a:spcPts val="0"/>
                </a:spcAft>
              </a:pPr>
              <a:r>
                <a:rPr lang="en-US">
                  <a:effectLst/>
                  <a:latin typeface="Times New Roman" panose="02020603050405020304" pitchFamily="18" charset="0"/>
                  <a:ea typeface="Times New Roman" panose="02020603050405020304" pitchFamily="18" charset="0"/>
                </a:rPr>
                <a:t>- Các đặc trưng</a:t>
              </a:r>
            </a:p>
          </p:txBody>
        </p:sp>
        <p:sp>
          <p:nvSpPr>
            <p:cNvPr id="30" name="Text Box 164"/>
            <p:cNvSpPr txBox="1"/>
            <p:nvPr/>
          </p:nvSpPr>
          <p:spPr>
            <a:xfrm>
              <a:off x="148862" y="1656375"/>
              <a:ext cx="1431290" cy="438150"/>
            </a:xfrm>
            <a:prstGeom prst="rect">
              <a:avLst/>
            </a:prstGeom>
            <a:solidFill>
              <a:schemeClr val="bg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b="1">
                  <a:effectLst/>
                  <a:latin typeface="Times New Roman" panose="02020603050405020304" pitchFamily="18" charset="0"/>
                  <a:ea typeface="Times New Roman" panose="02020603050405020304" pitchFamily="18" charset="0"/>
                </a:rPr>
                <a:t>So khớp chính xác</a:t>
              </a:r>
            </a:p>
          </p:txBody>
        </p:sp>
        <p:sp>
          <p:nvSpPr>
            <p:cNvPr id="31" name="Text Box 164"/>
            <p:cNvSpPr txBox="1"/>
            <p:nvPr/>
          </p:nvSpPr>
          <p:spPr>
            <a:xfrm>
              <a:off x="148856" y="831763"/>
              <a:ext cx="1431290" cy="436880"/>
            </a:xfrm>
            <a:prstGeom prst="rect">
              <a:avLst/>
            </a:prstGeom>
            <a:solidFill>
              <a:srgbClr val="FFFF00"/>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Chọn đoạn văn bản trong k-cụm</a:t>
              </a:r>
            </a:p>
          </p:txBody>
        </p:sp>
        <p:cxnSp>
          <p:nvCxnSpPr>
            <p:cNvPr id="32" name="Straight Arrow Connector 31"/>
            <p:cNvCxnSpPr/>
            <p:nvPr/>
          </p:nvCxnSpPr>
          <p:spPr>
            <a:xfrm flipH="1">
              <a:off x="864501" y="620288"/>
              <a:ext cx="2054" cy="211475"/>
            </a:xfrm>
            <a:prstGeom prst="straightConnector1">
              <a:avLst/>
            </a:prstGeom>
            <a:ln w="5715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3" name="Straight Arrow Connector 32"/>
            <p:cNvCxnSpPr/>
            <p:nvPr/>
          </p:nvCxnSpPr>
          <p:spPr>
            <a:xfrm>
              <a:off x="864501" y="1268643"/>
              <a:ext cx="6" cy="38773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4" name="Text Box 164"/>
            <p:cNvSpPr txBox="1"/>
            <p:nvPr/>
          </p:nvSpPr>
          <p:spPr>
            <a:xfrm>
              <a:off x="3954947" y="1645846"/>
              <a:ext cx="1431290" cy="436245"/>
            </a:xfrm>
            <a:prstGeom prst="rect">
              <a:avLst/>
            </a:prstGeom>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Levenshtein</a:t>
              </a:r>
            </a:p>
            <a:p>
              <a:pPr algn="ctr">
                <a:spcAft>
                  <a:spcPts val="0"/>
                </a:spcAft>
              </a:pPr>
              <a:r>
                <a:rPr lang="en-US">
                  <a:effectLst/>
                  <a:latin typeface="Times New Roman" panose="02020603050405020304" pitchFamily="18" charset="0"/>
                  <a:ea typeface="Times New Roman" panose="02020603050405020304" pitchFamily="18" charset="0"/>
                </a:rPr>
                <a:t>(xét y/tố ng/nghĩa)</a:t>
              </a:r>
            </a:p>
          </p:txBody>
        </p:sp>
        <p:sp>
          <p:nvSpPr>
            <p:cNvPr id="35" name="Text Box 164"/>
            <p:cNvSpPr txBox="1"/>
            <p:nvPr/>
          </p:nvSpPr>
          <p:spPr>
            <a:xfrm>
              <a:off x="1873885" y="1647144"/>
              <a:ext cx="1431290" cy="436245"/>
            </a:xfrm>
            <a:prstGeom prst="rect">
              <a:avLst/>
            </a:prstGeom>
            <a:solidFill>
              <a:srgbClr val="FFFF00"/>
            </a:solidFill>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b="1">
                  <a:effectLst/>
                  <a:latin typeface="Times New Roman" panose="02020603050405020304" pitchFamily="18" charset="0"/>
                  <a:ea typeface="Times New Roman" panose="02020603050405020304" pitchFamily="18" charset="0"/>
                </a:rPr>
                <a:t>Giải thuật </a:t>
              </a:r>
            </a:p>
            <a:p>
              <a:pPr algn="ctr">
                <a:spcAft>
                  <a:spcPts val="0"/>
                </a:spcAft>
              </a:pPr>
              <a:r>
                <a:rPr lang="en-US" b="1">
                  <a:effectLst/>
                  <a:latin typeface="Times New Roman" panose="02020603050405020304" pitchFamily="18" charset="0"/>
                  <a:ea typeface="Times New Roman" panose="02020603050405020304" pitchFamily="18" charset="0"/>
                </a:rPr>
                <a:t>Levenshtein</a:t>
              </a:r>
            </a:p>
          </p:txBody>
        </p:sp>
        <p:sp>
          <p:nvSpPr>
            <p:cNvPr id="36" name="Text Box 164"/>
            <p:cNvSpPr txBox="1"/>
            <p:nvPr/>
          </p:nvSpPr>
          <p:spPr>
            <a:xfrm>
              <a:off x="1898412" y="820959"/>
              <a:ext cx="1436297" cy="435610"/>
            </a:xfrm>
            <a:prstGeom prst="rect">
              <a:avLst/>
            </a:prstGeom>
            <a:solidFill>
              <a:srgbClr val="FFFF00"/>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Đặt th/số ngưỡng</a:t>
              </a:r>
            </a:p>
          </p:txBody>
        </p:sp>
        <p:cxnSp>
          <p:nvCxnSpPr>
            <p:cNvPr id="37" name="Straight Arrow Connector 36"/>
            <p:cNvCxnSpPr/>
            <p:nvPr/>
          </p:nvCxnSpPr>
          <p:spPr>
            <a:xfrm>
              <a:off x="864507" y="2094525"/>
              <a:ext cx="1368337" cy="4546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8" name="Straight Arrow Connector 37"/>
            <p:cNvCxnSpPr/>
            <p:nvPr/>
          </p:nvCxnSpPr>
          <p:spPr>
            <a:xfrm>
              <a:off x="2589530" y="2083389"/>
              <a:ext cx="0" cy="465768"/>
            </a:xfrm>
            <a:prstGeom prst="straightConnector1">
              <a:avLst/>
            </a:prstGeom>
            <a:ln w="57150">
              <a:solidFill>
                <a:srgbClr val="0070C0"/>
              </a:solidFill>
              <a:tailEnd type="triangle"/>
            </a:ln>
          </p:spPr>
          <p:style>
            <a:lnRef idx="1">
              <a:schemeClr val="dk1"/>
            </a:lnRef>
            <a:fillRef idx="0">
              <a:schemeClr val="dk1"/>
            </a:fillRef>
            <a:effectRef idx="0">
              <a:schemeClr val="dk1"/>
            </a:effectRef>
            <a:fontRef idx="minor">
              <a:schemeClr val="tx1"/>
            </a:fontRef>
          </p:style>
        </p:cxnSp>
        <p:sp>
          <p:nvSpPr>
            <p:cNvPr id="39" name="Text Box 164"/>
            <p:cNvSpPr txBox="1"/>
            <p:nvPr/>
          </p:nvSpPr>
          <p:spPr>
            <a:xfrm>
              <a:off x="1902917" y="70135"/>
              <a:ext cx="1431290" cy="435610"/>
            </a:xfrm>
            <a:prstGeom prst="rect">
              <a:avLst/>
            </a:prstGeom>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Tách thành các từ</a:t>
              </a:r>
            </a:p>
          </p:txBody>
        </p:sp>
        <p:sp>
          <p:nvSpPr>
            <p:cNvPr id="40" name="Text Box 164"/>
            <p:cNvSpPr txBox="1"/>
            <p:nvPr/>
          </p:nvSpPr>
          <p:spPr>
            <a:xfrm>
              <a:off x="3957909" y="95787"/>
              <a:ext cx="1431290" cy="434975"/>
            </a:xfrm>
            <a:prstGeom prst="rect">
              <a:avLst/>
            </a:prstGeom>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Load mô hình</a:t>
              </a:r>
            </a:p>
          </p:txBody>
        </p:sp>
        <p:cxnSp>
          <p:nvCxnSpPr>
            <p:cNvPr id="41" name="Straight Arrow Connector 40"/>
            <p:cNvCxnSpPr/>
            <p:nvPr/>
          </p:nvCxnSpPr>
          <p:spPr>
            <a:xfrm flipV="1">
              <a:off x="1580146" y="287940"/>
              <a:ext cx="322771" cy="762263"/>
            </a:xfrm>
            <a:prstGeom prst="straightConnector1">
              <a:avLst/>
            </a:prstGeom>
            <a:ln>
              <a:solidFill>
                <a:schemeClr val="accent1"/>
              </a:solidFill>
              <a:prstDash val="dash"/>
              <a:tailEnd type="triangle"/>
            </a:ln>
          </p:spPr>
          <p:style>
            <a:lnRef idx="1">
              <a:schemeClr val="dk1"/>
            </a:lnRef>
            <a:fillRef idx="0">
              <a:schemeClr val="dk1"/>
            </a:fillRef>
            <a:effectRef idx="0">
              <a:schemeClr val="dk1"/>
            </a:effectRef>
            <a:fontRef idx="minor">
              <a:schemeClr val="tx1"/>
            </a:fontRef>
          </p:style>
        </p:cxnSp>
        <p:cxnSp>
          <p:nvCxnSpPr>
            <p:cNvPr id="42" name="Straight Arrow Connector 41"/>
            <p:cNvCxnSpPr/>
            <p:nvPr/>
          </p:nvCxnSpPr>
          <p:spPr>
            <a:xfrm>
              <a:off x="4670592" y="1255213"/>
              <a:ext cx="0" cy="390439"/>
            </a:xfrm>
            <a:prstGeom prst="straightConnector1">
              <a:avLst/>
            </a:prstGeom>
            <a:ln>
              <a:solidFill>
                <a:schemeClr val="accent1"/>
              </a:solidFill>
              <a:prstDash val="dash"/>
              <a:tailEnd type="triangle"/>
            </a:ln>
          </p:spPr>
          <p:style>
            <a:lnRef idx="1">
              <a:schemeClr val="dk1"/>
            </a:lnRef>
            <a:fillRef idx="0">
              <a:schemeClr val="dk1"/>
            </a:fillRef>
            <a:effectRef idx="0">
              <a:schemeClr val="dk1"/>
            </a:effectRef>
            <a:fontRef idx="minor">
              <a:schemeClr val="tx1"/>
            </a:fontRef>
          </p:style>
        </p:cxnSp>
        <p:cxnSp>
          <p:nvCxnSpPr>
            <p:cNvPr id="43" name="Straight Arrow Connector 42"/>
            <p:cNvCxnSpPr>
              <a:stCxn id="34" idx="2"/>
            </p:cNvCxnSpPr>
            <p:nvPr/>
          </p:nvCxnSpPr>
          <p:spPr>
            <a:xfrm flipH="1">
              <a:off x="2964105" y="2082091"/>
              <a:ext cx="1706487" cy="466762"/>
            </a:xfrm>
            <a:prstGeom prst="straightConnector1">
              <a:avLst/>
            </a:prstGeom>
            <a:ln>
              <a:solidFill>
                <a:schemeClr val="accent1"/>
              </a:solidFill>
              <a:prstDash val="dash"/>
              <a:tailEnd type="triangle"/>
            </a:ln>
          </p:spPr>
          <p:style>
            <a:lnRef idx="1">
              <a:schemeClr val="dk1"/>
            </a:lnRef>
            <a:fillRef idx="0">
              <a:schemeClr val="dk1"/>
            </a:fillRef>
            <a:effectRef idx="0">
              <a:schemeClr val="dk1"/>
            </a:effectRef>
            <a:fontRef idx="minor">
              <a:schemeClr val="tx1"/>
            </a:fontRef>
          </p:style>
        </p:cxnSp>
        <p:sp>
          <p:nvSpPr>
            <p:cNvPr id="44" name="Oval 43"/>
            <p:cNvSpPr/>
            <p:nvPr/>
          </p:nvSpPr>
          <p:spPr>
            <a:xfrm>
              <a:off x="1887780" y="3174482"/>
              <a:ext cx="1405890" cy="567690"/>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Kết quả </a:t>
              </a:r>
            </a:p>
            <a:p>
              <a:pPr algn="ctr">
                <a:spcAft>
                  <a:spcPts val="0"/>
                </a:spcAft>
              </a:pPr>
              <a:r>
                <a:rPr lang="en-US">
                  <a:effectLst/>
                  <a:latin typeface="Times New Roman" panose="02020603050405020304" pitchFamily="18" charset="0"/>
                  <a:ea typeface="Times New Roman" panose="02020603050405020304" pitchFamily="18" charset="0"/>
                </a:rPr>
                <a:t>tổng hợp</a:t>
              </a:r>
            </a:p>
          </p:txBody>
        </p:sp>
        <p:sp>
          <p:nvSpPr>
            <p:cNvPr id="45" name="Text Box 164"/>
            <p:cNvSpPr txBox="1"/>
            <p:nvPr/>
          </p:nvSpPr>
          <p:spPr>
            <a:xfrm>
              <a:off x="1873885" y="2549157"/>
              <a:ext cx="1431290" cy="437515"/>
            </a:xfrm>
            <a:prstGeom prst="rect">
              <a:avLst/>
            </a:prstGeom>
            <a:solidFill>
              <a:srgbClr val="FFFF00"/>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mtClean="0">
                  <a:latin typeface="Times New Roman" panose="02020603050405020304" pitchFamily="18" charset="0"/>
                  <a:ea typeface="Times New Roman" panose="02020603050405020304" pitchFamily="18" charset="0"/>
                </a:rPr>
                <a:t>Đánh dấu</a:t>
              </a:r>
              <a:r>
                <a:rPr lang="en-US" smtClean="0">
                  <a:effectLst/>
                  <a:latin typeface="Times New Roman" panose="02020603050405020304" pitchFamily="18" charset="0"/>
                  <a:ea typeface="Times New Roman" panose="02020603050405020304" pitchFamily="18" charset="0"/>
                </a:rPr>
                <a:t> </a:t>
              </a:r>
              <a:r>
                <a:rPr lang="en-US">
                  <a:effectLst/>
                  <a:latin typeface="Times New Roman" panose="02020603050405020304" pitchFamily="18" charset="0"/>
                  <a:ea typeface="Times New Roman" panose="02020603050405020304" pitchFamily="18" charset="0"/>
                </a:rPr>
                <a:t>các từ </a:t>
              </a:r>
            </a:p>
            <a:p>
              <a:pPr algn="ctr">
                <a:spcAft>
                  <a:spcPts val="0"/>
                </a:spcAft>
              </a:pPr>
              <a:r>
                <a:rPr lang="en-US">
                  <a:effectLst/>
                  <a:latin typeface="Times New Roman" panose="02020603050405020304" pitchFamily="18" charset="0"/>
                  <a:ea typeface="Times New Roman" panose="02020603050405020304" pitchFamily="18" charset="0"/>
                </a:rPr>
                <a:t>sau khi so khớp</a:t>
              </a:r>
            </a:p>
          </p:txBody>
        </p:sp>
        <p:sp>
          <p:nvSpPr>
            <p:cNvPr id="46" name="Text Box 164"/>
            <p:cNvSpPr txBox="1"/>
            <p:nvPr/>
          </p:nvSpPr>
          <p:spPr>
            <a:xfrm>
              <a:off x="3981140" y="796689"/>
              <a:ext cx="1431290" cy="437515"/>
            </a:xfrm>
            <a:prstGeom prst="rect">
              <a:avLst/>
            </a:prstGeom>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b="1">
                  <a:effectLst/>
                  <a:latin typeface="Times New Roman" panose="02020603050405020304" pitchFamily="18" charset="0"/>
                  <a:ea typeface="Times New Roman" panose="02020603050405020304" pitchFamily="18" charset="0"/>
                </a:rPr>
                <a:t>Word2Vec</a:t>
              </a:r>
            </a:p>
          </p:txBody>
        </p:sp>
        <p:cxnSp>
          <p:nvCxnSpPr>
            <p:cNvPr id="47" name="Straight Arrow Connector 46"/>
            <p:cNvCxnSpPr/>
            <p:nvPr/>
          </p:nvCxnSpPr>
          <p:spPr>
            <a:xfrm flipH="1">
              <a:off x="2616561" y="505745"/>
              <a:ext cx="2001" cy="315214"/>
            </a:xfrm>
            <a:prstGeom prst="straightConnector1">
              <a:avLst/>
            </a:prstGeom>
            <a:ln>
              <a:solidFill>
                <a:schemeClr val="accent1"/>
              </a:solidFill>
              <a:prstDash val="dash"/>
              <a:tailEnd type="triangle"/>
            </a:ln>
          </p:spPr>
          <p:style>
            <a:lnRef idx="1">
              <a:schemeClr val="dk1"/>
            </a:lnRef>
            <a:fillRef idx="0">
              <a:schemeClr val="dk1"/>
            </a:fillRef>
            <a:effectRef idx="0">
              <a:schemeClr val="dk1"/>
            </a:effectRef>
            <a:fontRef idx="minor">
              <a:schemeClr val="tx1"/>
            </a:fontRef>
          </p:style>
        </p:cxnSp>
        <p:cxnSp>
          <p:nvCxnSpPr>
            <p:cNvPr id="48" name="Straight Arrow Connector 47"/>
            <p:cNvCxnSpPr/>
            <p:nvPr/>
          </p:nvCxnSpPr>
          <p:spPr>
            <a:xfrm flipV="1">
              <a:off x="1580146" y="1038764"/>
              <a:ext cx="318266" cy="11439"/>
            </a:xfrm>
            <a:prstGeom prst="straightConnector1">
              <a:avLst/>
            </a:prstGeom>
            <a:ln w="5715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p:cNvCxnSpPr/>
            <p:nvPr/>
          </p:nvCxnSpPr>
          <p:spPr>
            <a:xfrm flipH="1">
              <a:off x="2589530" y="1256419"/>
              <a:ext cx="27031" cy="390529"/>
            </a:xfrm>
            <a:prstGeom prst="straightConnector1">
              <a:avLst/>
            </a:prstGeom>
            <a:ln w="5715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p:cNvCxnSpPr/>
            <p:nvPr/>
          </p:nvCxnSpPr>
          <p:spPr>
            <a:xfrm flipH="1">
              <a:off x="4696785" y="446515"/>
              <a:ext cx="13439" cy="350079"/>
            </a:xfrm>
            <a:prstGeom prst="straightConnector1">
              <a:avLst/>
            </a:prstGeom>
            <a:ln>
              <a:solidFill>
                <a:schemeClr val="accent1"/>
              </a:solidFill>
              <a:prstDash val="dash"/>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p:cNvCxnSpPr/>
            <p:nvPr/>
          </p:nvCxnSpPr>
          <p:spPr>
            <a:xfrm flipV="1">
              <a:off x="3334709" y="1038516"/>
              <a:ext cx="631236" cy="124"/>
            </a:xfrm>
            <a:prstGeom prst="straightConnector1">
              <a:avLst/>
            </a:prstGeom>
            <a:ln>
              <a:solidFill>
                <a:schemeClr val="accent1"/>
              </a:solidFill>
              <a:prstDash val="dash"/>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p:cNvCxnSpPr/>
            <p:nvPr/>
          </p:nvCxnSpPr>
          <p:spPr>
            <a:xfrm>
              <a:off x="2589530" y="2955850"/>
              <a:ext cx="1195" cy="218248"/>
            </a:xfrm>
            <a:prstGeom prst="straightConnector1">
              <a:avLst/>
            </a:prstGeom>
            <a:ln w="57150">
              <a:solidFill>
                <a:srgbClr val="0070C0"/>
              </a:solidFill>
              <a:tailEnd type="triangle"/>
            </a:ln>
          </p:spPr>
          <p:style>
            <a:lnRef idx="1">
              <a:schemeClr val="dk1"/>
            </a:lnRef>
            <a:fillRef idx="0">
              <a:schemeClr val="dk1"/>
            </a:fillRef>
            <a:effectRef idx="0">
              <a:schemeClr val="dk1"/>
            </a:effectRef>
            <a:fontRef idx="minor">
              <a:schemeClr val="tx1"/>
            </a:fontRef>
          </p:style>
        </p:cxnSp>
      </p:grpSp>
      <p:sp>
        <p:nvSpPr>
          <p:cNvPr id="71" name="TextBox 70"/>
          <p:cNvSpPr txBox="1"/>
          <p:nvPr/>
        </p:nvSpPr>
        <p:spPr>
          <a:xfrm>
            <a:off x="448623" y="4030954"/>
            <a:ext cx="2288769" cy="646331"/>
          </a:xfrm>
          <a:prstGeom prst="rect">
            <a:avLst/>
          </a:prstGeom>
          <a:noFill/>
        </p:spPr>
        <p:txBody>
          <a:bodyPr wrap="square" rtlCol="0">
            <a:spAutoFit/>
          </a:bodyPr>
          <a:lstStyle/>
          <a:p>
            <a:r>
              <a:rPr lang="en-US" smtClean="0">
                <a:latin typeface="Times New Roman" panose="02020603050405020304" pitchFamily="18" charset="0"/>
                <a:cs typeface="Times New Roman" panose="02020603050405020304" pitchFamily="18" charset="0"/>
              </a:rPr>
              <a:t>- Naïve String Search</a:t>
            </a:r>
          </a:p>
          <a:p>
            <a:r>
              <a:rPr lang="en-US" b="1" smtClean="0">
                <a:solidFill>
                  <a:srgbClr val="FF0000"/>
                </a:solidFill>
                <a:latin typeface="Times New Roman" panose="02020603050405020304" pitchFamily="18" charset="0"/>
                <a:cs typeface="Times New Roman" panose="02020603050405020304" pitchFamily="18" charset="0"/>
              </a:rPr>
              <a:t>- Boyer Moore</a:t>
            </a:r>
          </a:p>
        </p:txBody>
      </p:sp>
    </p:spTree>
    <p:extLst>
      <p:ext uri="{BB962C8B-B14F-4D97-AF65-F5344CB8AC3E}">
        <p14:creationId xmlns:p14="http://schemas.microsoft.com/office/powerpoint/2010/main" xmlns="" val="263908898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Khoảng cách </a:t>
            </a:r>
            <a:r>
              <a:rPr lang="en-US" sz="3200">
                <a:solidFill>
                  <a:srgbClr val="C00000"/>
                </a:solidFill>
                <a:latin typeface="Times New Roman" panose="02020603050405020304" pitchFamily="18" charset="0"/>
                <a:cs typeface="Times New Roman" panose="02020603050405020304" pitchFamily="18" charset="0"/>
              </a:rPr>
              <a:t>Levenshtein (</a:t>
            </a:r>
            <a:r>
              <a:rPr lang="en-US" sz="3200" smtClean="0">
                <a:solidFill>
                  <a:srgbClr val="C00000"/>
                </a:solidFill>
                <a:latin typeface="Times New Roman" panose="02020603050405020304" pitchFamily="18" charset="0"/>
                <a:cs typeface="Times New Roman" panose="02020603050405020304" pitchFamily="18" charset="0"/>
              </a:rPr>
              <a:t>1/3)</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FAE00260-C8DD-4F3F-94D8-482523D5884A}"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22</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en-US" sz="2000" smtClean="0">
                <a:latin typeface="Times New Roman" panose="02020603050405020304" pitchFamily="18" charset="0"/>
                <a:cs typeface="Times New Roman" panose="02020603050405020304" pitchFamily="18" charset="0"/>
              </a:rPr>
              <a:t>- </a:t>
            </a:r>
            <a:r>
              <a:rPr lang="en-US" sz="2000" b="1">
                <a:latin typeface="Times New Roman" panose="02020603050405020304" pitchFamily="18" charset="0"/>
                <a:cs typeface="Times New Roman" panose="02020603050405020304" pitchFamily="18" charset="0"/>
              </a:rPr>
              <a:t>Khoảng cách </a:t>
            </a:r>
            <a:r>
              <a:rPr lang="en-US" sz="2000" b="1" smtClean="0">
                <a:latin typeface="Times New Roman" panose="02020603050405020304" pitchFamily="18" charset="0"/>
                <a:cs typeface="Times New Roman" panose="02020603050405020304" pitchFamily="18" charset="0"/>
              </a:rPr>
              <a:t>Levenshtein</a:t>
            </a:r>
            <a:r>
              <a:rPr lang="en-US" sz="2000" smtClean="0">
                <a:latin typeface="Times New Roman" panose="02020603050405020304" pitchFamily="18" charset="0"/>
                <a:cs typeface="Times New Roman" panose="02020603050405020304" pitchFamily="18" charset="0"/>
              </a:rPr>
              <a:t> (Vladimir Levenshtein - 1965) thể </a:t>
            </a:r>
            <a:r>
              <a:rPr lang="en-US" sz="2000">
                <a:latin typeface="Times New Roman" panose="02020603050405020304" pitchFamily="18" charset="0"/>
                <a:cs typeface="Times New Roman" panose="02020603050405020304" pitchFamily="18" charset="0"/>
              </a:rPr>
              <a:t>hiện khoảng cách khác biệt giữa 2 chuỗi kí </a:t>
            </a:r>
            <a:r>
              <a:rPr lang="en-US" sz="2000" smtClean="0">
                <a:latin typeface="Times New Roman" panose="02020603050405020304" pitchFamily="18" charset="0"/>
                <a:cs typeface="Times New Roman" panose="02020603050405020304" pitchFamily="18" charset="0"/>
              </a:rPr>
              <a:t>tự (S, T) thông </a:t>
            </a:r>
            <a:r>
              <a:rPr lang="en-US" sz="2000">
                <a:latin typeface="Times New Roman" panose="02020603050405020304" pitchFamily="18" charset="0"/>
                <a:cs typeface="Times New Roman" panose="02020603050405020304" pitchFamily="18" charset="0"/>
              </a:rPr>
              <a:t>qua 3 phép biến đổi là:</a:t>
            </a:r>
          </a:p>
          <a:p>
            <a:pPr marL="457200" lvl="1" indent="0" algn="just">
              <a:lnSpc>
                <a:spcPct val="100000"/>
              </a:lnSpc>
              <a:spcBef>
                <a:spcPts val="1000"/>
              </a:spcBef>
              <a:buNone/>
            </a:pPr>
            <a:r>
              <a:rPr lang="en-US" sz="2000" smtClean="0">
                <a:latin typeface="Times New Roman" panose="02020603050405020304" pitchFamily="18" charset="0"/>
                <a:cs typeface="Times New Roman" panose="02020603050405020304" pitchFamily="18" charset="0"/>
              </a:rPr>
              <a:t>+ Xoá </a:t>
            </a:r>
            <a:r>
              <a:rPr lang="en-US" sz="2000">
                <a:latin typeface="Times New Roman" panose="02020603050405020304" pitchFamily="18" charset="0"/>
                <a:cs typeface="Times New Roman" panose="02020603050405020304" pitchFamily="18" charset="0"/>
              </a:rPr>
              <a:t>1 kí tự.</a:t>
            </a:r>
          </a:p>
          <a:p>
            <a:pPr marL="457200" lvl="1" indent="0" algn="just">
              <a:lnSpc>
                <a:spcPct val="100000"/>
              </a:lnSpc>
              <a:spcBef>
                <a:spcPts val="1000"/>
              </a:spcBef>
              <a:buNone/>
            </a:pPr>
            <a:r>
              <a:rPr lang="en-US" sz="2000" smtClean="0">
                <a:latin typeface="Times New Roman" panose="02020603050405020304" pitchFamily="18" charset="0"/>
                <a:cs typeface="Times New Roman" panose="02020603050405020304" pitchFamily="18" charset="0"/>
              </a:rPr>
              <a:t>+ Thêm </a:t>
            </a:r>
            <a:r>
              <a:rPr lang="en-US" sz="2000">
                <a:latin typeface="Times New Roman" panose="02020603050405020304" pitchFamily="18" charset="0"/>
                <a:cs typeface="Times New Roman" panose="02020603050405020304" pitchFamily="18" charset="0"/>
              </a:rPr>
              <a:t>1 kí tự.</a:t>
            </a:r>
          </a:p>
          <a:p>
            <a:pPr marL="457200" lvl="1" indent="0" algn="just">
              <a:lnSpc>
                <a:spcPct val="100000"/>
              </a:lnSpc>
              <a:spcBef>
                <a:spcPts val="1000"/>
              </a:spcBef>
              <a:buNone/>
            </a:pPr>
            <a:r>
              <a:rPr lang="en-US" sz="2000" smtClean="0">
                <a:latin typeface="Times New Roman" panose="02020603050405020304" pitchFamily="18" charset="0"/>
                <a:cs typeface="Times New Roman" panose="02020603050405020304" pitchFamily="18" charset="0"/>
              </a:rPr>
              <a:t>+ Thay </a:t>
            </a:r>
            <a:r>
              <a:rPr lang="en-US" sz="2000">
                <a:latin typeface="Times New Roman" panose="02020603050405020304" pitchFamily="18" charset="0"/>
                <a:cs typeface="Times New Roman" panose="02020603050405020304" pitchFamily="18" charset="0"/>
              </a:rPr>
              <a:t>kí tự này bằng kí tự khác</a:t>
            </a:r>
            <a:r>
              <a:rPr lang="en-US" sz="2000" smtClean="0">
                <a:latin typeface="Times New Roman" panose="02020603050405020304" pitchFamily="18" charset="0"/>
                <a:cs typeface="Times New Roman" panose="02020603050405020304" pitchFamily="18" charset="0"/>
              </a:rPr>
              <a:t>.</a:t>
            </a:r>
          </a:p>
          <a:p>
            <a:pPr marL="0" indent="0" algn="just">
              <a:lnSpc>
                <a:spcPct val="100000"/>
              </a:lnSpc>
              <a:spcAft>
                <a:spcPts val="0"/>
              </a:spcAft>
              <a:buNone/>
            </a:pPr>
            <a:r>
              <a:rPr lang="en-US" sz="2000" b="1" smtClean="0">
                <a:latin typeface="Times New Roman" panose="02020603050405020304" pitchFamily="18" charset="0"/>
                <a:ea typeface="Times New Roman" panose="02020603050405020304" pitchFamily="18" charset="0"/>
              </a:rPr>
              <a:t>Ví </a:t>
            </a:r>
            <a:r>
              <a:rPr lang="en-US" sz="2000" b="1">
                <a:latin typeface="Times New Roman" panose="02020603050405020304" pitchFamily="18" charset="0"/>
                <a:ea typeface="Times New Roman" panose="02020603050405020304" pitchFamily="18" charset="0"/>
              </a:rPr>
              <a:t>dụ:</a:t>
            </a:r>
            <a:r>
              <a:rPr lang="en-US" sz="2000">
                <a:latin typeface="Times New Roman" panose="02020603050405020304" pitchFamily="18" charset="0"/>
                <a:ea typeface="Times New Roman" panose="02020603050405020304" pitchFamily="18" charset="0"/>
              </a:rPr>
              <a:t> Khoảng cách Levenshtein giữa 2 chuỗi "kitten" và "sitting" là 3, vì phải dùng ít nhất 3 lần biến đổi</a:t>
            </a:r>
            <a:r>
              <a:rPr lang="en-US" sz="2000" smtClean="0">
                <a:latin typeface="Times New Roman" panose="02020603050405020304" pitchFamily="18" charset="0"/>
                <a:ea typeface="Times New Roman" panose="02020603050405020304" pitchFamily="18" charset="0"/>
              </a:rPr>
              <a:t>. </a:t>
            </a:r>
            <a:endParaRPr lang="en-US" sz="2000" b="1" smtClean="0">
              <a:latin typeface="Times New Roman" panose="02020603050405020304" pitchFamily="18" charset="0"/>
              <a:ea typeface="Times New Roman" panose="02020603050405020304" pitchFamily="18" charset="0"/>
            </a:endParaRPr>
          </a:p>
          <a:p>
            <a:pPr marL="457200" lvl="1" indent="0" algn="just">
              <a:lnSpc>
                <a:spcPct val="100000"/>
              </a:lnSpc>
              <a:spcBef>
                <a:spcPts val="1000"/>
              </a:spcBef>
              <a:buNone/>
              <a:tabLst>
                <a:tab pos="457200" algn="l"/>
              </a:tabLst>
            </a:pPr>
            <a:r>
              <a:rPr lang="en-US" sz="2000" u="sng" smtClean="0">
                <a:latin typeface="Times New Roman" panose="02020603050405020304" pitchFamily="18" charset="0"/>
                <a:ea typeface="Times New Roman" panose="02020603050405020304" pitchFamily="18" charset="0"/>
              </a:rPr>
              <a:t>k</a:t>
            </a:r>
            <a:r>
              <a:rPr lang="en-US" sz="2000" smtClean="0">
                <a:latin typeface="Times New Roman" panose="02020603050405020304" pitchFamily="18" charset="0"/>
                <a:ea typeface="Times New Roman" panose="02020603050405020304" pitchFamily="18" charset="0"/>
              </a:rPr>
              <a:t>itten -&gt; </a:t>
            </a:r>
            <a:r>
              <a:rPr lang="en-US" sz="2000" u="sng" smtClean="0">
                <a:latin typeface="Times New Roman" panose="02020603050405020304" pitchFamily="18" charset="0"/>
                <a:ea typeface="Times New Roman" panose="02020603050405020304" pitchFamily="18" charset="0"/>
              </a:rPr>
              <a:t>s</a:t>
            </a:r>
            <a:r>
              <a:rPr lang="en-US" sz="2000" smtClean="0">
                <a:latin typeface="Times New Roman" panose="02020603050405020304" pitchFamily="18" charset="0"/>
                <a:ea typeface="Times New Roman" panose="02020603050405020304" pitchFamily="18" charset="0"/>
              </a:rPr>
              <a:t>itten (thay "k" bằng "s")</a:t>
            </a:r>
          </a:p>
          <a:p>
            <a:pPr marL="457200" lvl="1" indent="0" algn="just">
              <a:lnSpc>
                <a:spcPct val="100000"/>
              </a:lnSpc>
              <a:spcBef>
                <a:spcPts val="1000"/>
              </a:spcBef>
              <a:buNone/>
              <a:tabLst>
                <a:tab pos="457200" algn="l"/>
              </a:tabLst>
            </a:pPr>
            <a:r>
              <a:rPr lang="en-US" sz="2000" smtClean="0">
                <a:latin typeface="Times New Roman" panose="02020603050405020304" pitchFamily="18" charset="0"/>
                <a:ea typeface="Times New Roman" panose="02020603050405020304" pitchFamily="18" charset="0"/>
              </a:rPr>
              <a:t>sitt</a:t>
            </a:r>
            <a:r>
              <a:rPr lang="en-US" sz="2000" u="sng" smtClean="0">
                <a:latin typeface="Times New Roman" panose="02020603050405020304" pitchFamily="18" charset="0"/>
                <a:ea typeface="Times New Roman" panose="02020603050405020304" pitchFamily="18" charset="0"/>
              </a:rPr>
              <a:t>e</a:t>
            </a:r>
            <a:r>
              <a:rPr lang="en-US" sz="2000" smtClean="0">
                <a:latin typeface="Times New Roman" panose="02020603050405020304" pitchFamily="18" charset="0"/>
                <a:ea typeface="Times New Roman" panose="02020603050405020304" pitchFamily="18" charset="0"/>
              </a:rPr>
              <a:t>n </a:t>
            </a:r>
            <a:r>
              <a:rPr lang="en-US" sz="2000">
                <a:latin typeface="Times New Roman" panose="02020603050405020304" pitchFamily="18" charset="0"/>
                <a:ea typeface="Times New Roman" panose="02020603050405020304" pitchFamily="18" charset="0"/>
              </a:rPr>
              <a:t>-&gt; sitt</a:t>
            </a:r>
            <a:r>
              <a:rPr lang="en-US" sz="2000" u="sng">
                <a:latin typeface="Times New Roman" panose="02020603050405020304" pitchFamily="18" charset="0"/>
                <a:ea typeface="Times New Roman" panose="02020603050405020304" pitchFamily="18" charset="0"/>
              </a:rPr>
              <a:t>i</a:t>
            </a:r>
            <a:r>
              <a:rPr lang="en-US" sz="2000">
                <a:latin typeface="Times New Roman" panose="02020603050405020304" pitchFamily="18" charset="0"/>
                <a:ea typeface="Times New Roman" panose="02020603050405020304" pitchFamily="18" charset="0"/>
              </a:rPr>
              <a:t>n (thay "e" bằng "i")</a:t>
            </a:r>
          </a:p>
          <a:p>
            <a:pPr marL="457200" lvl="1" indent="0">
              <a:lnSpc>
                <a:spcPct val="100000"/>
              </a:lnSpc>
              <a:spcBef>
                <a:spcPts val="1000"/>
              </a:spcBef>
              <a:buNone/>
            </a:pPr>
            <a:r>
              <a:rPr lang="en-US" sz="2000">
                <a:latin typeface="Times New Roman" panose="02020603050405020304" pitchFamily="18" charset="0"/>
                <a:ea typeface="Times New Roman" panose="02020603050405020304" pitchFamily="18" charset="0"/>
              </a:rPr>
              <a:t>sittin -&gt; sittin</a:t>
            </a:r>
            <a:r>
              <a:rPr lang="en-US" sz="2000" u="sng">
                <a:latin typeface="Times New Roman" panose="02020603050405020304" pitchFamily="18" charset="0"/>
                <a:ea typeface="Times New Roman" panose="02020603050405020304" pitchFamily="18" charset="0"/>
              </a:rPr>
              <a:t>g</a:t>
            </a:r>
            <a:r>
              <a:rPr lang="en-US" sz="2000">
                <a:latin typeface="Times New Roman" panose="02020603050405020304" pitchFamily="18" charset="0"/>
                <a:ea typeface="Times New Roman" panose="02020603050405020304" pitchFamily="18" charset="0"/>
              </a:rPr>
              <a:t> (thêm kí tự "g")</a:t>
            </a:r>
            <a:endParaRPr lang="en-US" sz="2000" b="1" i="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7212878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Khoảng cách Levenshtein (2/3)</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E6799B55-ABC4-4342-9DDD-3D9A50D96E42}"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23</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2000" b="1" i="1">
              <a:latin typeface="Times New Roman" panose="02020603050405020304" pitchFamily="18" charset="0"/>
              <a:cs typeface="Times New Roman" panose="02020603050405020304" pitchFamily="18" charset="0"/>
            </a:endParaRPr>
          </a:p>
        </p:txBody>
      </p:sp>
      <p:sp>
        <p:nvSpPr>
          <p:cNvPr id="8" name="Rectangle 7"/>
          <p:cNvSpPr/>
          <p:nvPr/>
        </p:nvSpPr>
        <p:spPr>
          <a:xfrm>
            <a:off x="304800" y="1180759"/>
            <a:ext cx="8528050" cy="4826341"/>
          </a:xfrm>
          <a:prstGeom prst="rect">
            <a:avLst/>
          </a:prstGeom>
          <a:noFill/>
          <a:ln>
            <a:prstDash val="dash"/>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endParaRPr lang="en-US" sz="1650" smtClean="0">
              <a:solidFill>
                <a:srgbClr val="0000FF"/>
              </a:solidFill>
              <a:effectLst/>
              <a:latin typeface="Consolas" panose="020B0609020204030204" pitchFamily="49" charset="0"/>
              <a:ea typeface="Times New Roman" panose="02020603050405020304" pitchFamily="18" charset="0"/>
            </a:endParaRPr>
          </a:p>
          <a:p>
            <a:pPr>
              <a:spcAft>
                <a:spcPts val="0"/>
              </a:spcAft>
            </a:pPr>
            <a:r>
              <a:rPr lang="en-US" sz="1650" smtClean="0">
                <a:solidFill>
                  <a:srgbClr val="0000FF"/>
                </a:solidFill>
                <a:effectLst/>
                <a:latin typeface="Consolas" panose="020B0609020204030204" pitchFamily="49" charset="0"/>
                <a:ea typeface="Times New Roman" panose="02020603050405020304" pitchFamily="18" charset="0"/>
              </a:rPr>
              <a:t>int</a:t>
            </a:r>
            <a:r>
              <a:rPr lang="en-US" sz="1650" smtClean="0">
                <a:effectLst/>
                <a:latin typeface="Consolas" panose="020B0609020204030204" pitchFamily="49" charset="0"/>
                <a:ea typeface="Times New Roman" panose="02020603050405020304" pitchFamily="18" charset="0"/>
              </a:rPr>
              <a:t> </a:t>
            </a:r>
            <a:r>
              <a:rPr lang="en-US" sz="1650">
                <a:effectLst/>
                <a:latin typeface="Consolas" panose="020B0609020204030204" pitchFamily="49" charset="0"/>
                <a:ea typeface="Times New Roman" panose="02020603050405020304" pitchFamily="18" charset="0"/>
              </a:rPr>
              <a:t>LevenshteinDistance(</a:t>
            </a:r>
            <a:r>
              <a:rPr lang="en-US" sz="1650">
                <a:solidFill>
                  <a:srgbClr val="0000FF"/>
                </a:solidFill>
                <a:effectLst/>
                <a:latin typeface="Consolas" panose="020B0609020204030204" pitchFamily="49" charset="0"/>
                <a:ea typeface="Times New Roman" panose="02020603050405020304" pitchFamily="18" charset="0"/>
              </a:rPr>
              <a:t>char</a:t>
            </a:r>
            <a:r>
              <a:rPr lang="en-US" sz="1650">
                <a:effectLst/>
                <a:latin typeface="Consolas" panose="020B0609020204030204" pitchFamily="49" charset="0"/>
                <a:ea typeface="Times New Roman" panose="02020603050405020304" pitchFamily="18" charset="0"/>
              </a:rPr>
              <a:t> s[1..m], </a:t>
            </a:r>
            <a:r>
              <a:rPr lang="en-US" sz="1650">
                <a:solidFill>
                  <a:srgbClr val="0000FF"/>
                </a:solidFill>
                <a:effectLst/>
                <a:latin typeface="Consolas" panose="020B0609020204030204" pitchFamily="49" charset="0"/>
                <a:ea typeface="Times New Roman" panose="02020603050405020304" pitchFamily="18" charset="0"/>
              </a:rPr>
              <a:t>char</a:t>
            </a:r>
            <a:r>
              <a:rPr lang="en-US" sz="1650">
                <a:effectLst/>
                <a:latin typeface="Consolas" panose="020B0609020204030204" pitchFamily="49" charset="0"/>
                <a:ea typeface="Times New Roman" panose="02020603050405020304" pitchFamily="18" charset="0"/>
              </a:rPr>
              <a:t> t[1..n])</a:t>
            </a:r>
            <a:endParaRPr lang="en-US" sz="1650">
              <a:effectLst/>
              <a:latin typeface="Times New Roman" panose="02020603050405020304" pitchFamily="18" charset="0"/>
              <a:ea typeface="Times New Roman" panose="02020603050405020304" pitchFamily="18" charset="0"/>
            </a:endParaRPr>
          </a:p>
          <a:p>
            <a:pPr lvl="1"/>
            <a:r>
              <a:rPr lang="en-US" sz="1650">
                <a:solidFill>
                  <a:srgbClr val="008000"/>
                </a:solidFill>
                <a:effectLst/>
                <a:latin typeface="Consolas" panose="020B0609020204030204" pitchFamily="49" charset="0"/>
                <a:ea typeface="Times New Roman" panose="02020603050405020304" pitchFamily="18" charset="0"/>
              </a:rPr>
              <a:t>// d is a table with m+1 rows and n+1 columns</a:t>
            </a:r>
            <a:endParaRPr lang="en-US" sz="1650">
              <a:effectLst/>
              <a:latin typeface="Times New Roman" panose="02020603050405020304" pitchFamily="18" charset="0"/>
              <a:ea typeface="Times New Roman" panose="02020603050405020304" pitchFamily="18" charset="0"/>
            </a:endParaRPr>
          </a:p>
          <a:p>
            <a:pPr lvl="1"/>
            <a:r>
              <a:rPr lang="en-US" sz="1650">
                <a:effectLst/>
                <a:latin typeface="Consolas" panose="020B0609020204030204" pitchFamily="49" charset="0"/>
                <a:ea typeface="Times New Roman" panose="02020603050405020304" pitchFamily="18" charset="0"/>
              </a:rPr>
              <a:t>declare </a:t>
            </a:r>
            <a:r>
              <a:rPr lang="en-US" sz="1650">
                <a:solidFill>
                  <a:srgbClr val="0000FF"/>
                </a:solidFill>
                <a:effectLst/>
                <a:latin typeface="Consolas" panose="020B0609020204030204" pitchFamily="49" charset="0"/>
                <a:ea typeface="Times New Roman" panose="02020603050405020304" pitchFamily="18" charset="0"/>
              </a:rPr>
              <a:t>int</a:t>
            </a:r>
            <a:r>
              <a:rPr lang="en-US" sz="1650">
                <a:effectLst/>
                <a:latin typeface="Consolas" panose="020B0609020204030204" pitchFamily="49" charset="0"/>
                <a:ea typeface="Times New Roman" panose="02020603050405020304" pitchFamily="18" charset="0"/>
              </a:rPr>
              <a:t> d[0..m, 0..n]</a:t>
            </a:r>
            <a:endParaRPr lang="en-US" sz="1650">
              <a:effectLst/>
              <a:latin typeface="Times New Roman" panose="02020603050405020304" pitchFamily="18" charset="0"/>
              <a:ea typeface="Times New Roman" panose="02020603050405020304" pitchFamily="18" charset="0"/>
            </a:endParaRPr>
          </a:p>
          <a:p>
            <a:pPr lvl="1"/>
            <a:r>
              <a:rPr lang="en-US" sz="1650">
                <a:solidFill>
                  <a:srgbClr val="0000FF"/>
                </a:solidFill>
                <a:effectLst/>
                <a:latin typeface="Consolas" panose="020B0609020204030204" pitchFamily="49" charset="0"/>
                <a:ea typeface="Times New Roman" panose="02020603050405020304" pitchFamily="18" charset="0"/>
              </a:rPr>
              <a:t>for</a:t>
            </a:r>
            <a:r>
              <a:rPr lang="en-US" sz="1650">
                <a:effectLst/>
                <a:latin typeface="Consolas" panose="020B0609020204030204" pitchFamily="49" charset="0"/>
                <a:ea typeface="Times New Roman" panose="02020603050405020304" pitchFamily="18" charset="0"/>
              </a:rPr>
              <a:t> i from 0 to m</a:t>
            </a:r>
            <a:endParaRPr lang="en-US" sz="1650">
              <a:effectLst/>
              <a:latin typeface="Times New Roman" panose="02020603050405020304" pitchFamily="18" charset="0"/>
              <a:ea typeface="Times New Roman" panose="02020603050405020304" pitchFamily="18" charset="0"/>
            </a:endParaRPr>
          </a:p>
          <a:p>
            <a:pPr lvl="1"/>
            <a:r>
              <a:rPr lang="en-US" sz="1650" smtClean="0">
                <a:effectLst/>
                <a:latin typeface="Consolas" panose="020B0609020204030204" pitchFamily="49" charset="0"/>
                <a:ea typeface="Times New Roman" panose="02020603050405020304" pitchFamily="18" charset="0"/>
              </a:rPr>
              <a:t>	d[i</a:t>
            </a:r>
            <a:r>
              <a:rPr lang="en-US" sz="1650">
                <a:effectLst/>
                <a:latin typeface="Consolas" panose="020B0609020204030204" pitchFamily="49" charset="0"/>
                <a:ea typeface="Times New Roman" panose="02020603050405020304" pitchFamily="18" charset="0"/>
              </a:rPr>
              <a:t>, 0]:= i</a:t>
            </a:r>
            <a:endParaRPr lang="en-US" sz="1650">
              <a:effectLst/>
              <a:latin typeface="Times New Roman" panose="02020603050405020304" pitchFamily="18" charset="0"/>
              <a:ea typeface="Times New Roman" panose="02020603050405020304" pitchFamily="18" charset="0"/>
            </a:endParaRPr>
          </a:p>
          <a:p>
            <a:pPr lvl="1"/>
            <a:r>
              <a:rPr lang="en-US" sz="1650">
                <a:solidFill>
                  <a:srgbClr val="0000FF"/>
                </a:solidFill>
                <a:effectLst/>
                <a:latin typeface="Consolas" panose="020B0609020204030204" pitchFamily="49" charset="0"/>
                <a:ea typeface="Times New Roman" panose="02020603050405020304" pitchFamily="18" charset="0"/>
              </a:rPr>
              <a:t>for</a:t>
            </a:r>
            <a:r>
              <a:rPr lang="en-US" sz="1650">
                <a:effectLst/>
                <a:latin typeface="Consolas" panose="020B0609020204030204" pitchFamily="49" charset="0"/>
                <a:ea typeface="Times New Roman" panose="02020603050405020304" pitchFamily="18" charset="0"/>
              </a:rPr>
              <a:t> j from 0 to n</a:t>
            </a:r>
            <a:endParaRPr lang="en-US" sz="1650">
              <a:effectLst/>
              <a:latin typeface="Times New Roman" panose="02020603050405020304" pitchFamily="18" charset="0"/>
              <a:ea typeface="Times New Roman" panose="02020603050405020304" pitchFamily="18" charset="0"/>
            </a:endParaRPr>
          </a:p>
          <a:p>
            <a:pPr lvl="1"/>
            <a:r>
              <a:rPr lang="en-US" sz="1650" smtClean="0">
                <a:effectLst/>
                <a:latin typeface="Consolas" panose="020B0609020204030204" pitchFamily="49" charset="0"/>
                <a:ea typeface="Times New Roman" panose="02020603050405020304" pitchFamily="18" charset="0"/>
              </a:rPr>
              <a:t>	d[0</a:t>
            </a:r>
            <a:r>
              <a:rPr lang="en-US" sz="1650">
                <a:effectLst/>
                <a:latin typeface="Consolas" panose="020B0609020204030204" pitchFamily="49" charset="0"/>
                <a:ea typeface="Times New Roman" panose="02020603050405020304" pitchFamily="18" charset="0"/>
              </a:rPr>
              <a:t>, j]:= j</a:t>
            </a:r>
            <a:endParaRPr lang="en-US" sz="1650">
              <a:effectLst/>
              <a:latin typeface="Times New Roman" panose="02020603050405020304" pitchFamily="18" charset="0"/>
              <a:ea typeface="Times New Roman" panose="02020603050405020304" pitchFamily="18" charset="0"/>
            </a:endParaRPr>
          </a:p>
          <a:p>
            <a:pPr lvl="1"/>
            <a:r>
              <a:rPr lang="en-US" sz="1650">
                <a:solidFill>
                  <a:srgbClr val="0000FF"/>
                </a:solidFill>
                <a:effectLst/>
                <a:latin typeface="Consolas" panose="020B0609020204030204" pitchFamily="49" charset="0"/>
                <a:ea typeface="Times New Roman" panose="02020603050405020304" pitchFamily="18" charset="0"/>
              </a:rPr>
              <a:t>for</a:t>
            </a:r>
            <a:r>
              <a:rPr lang="en-US" sz="1650">
                <a:effectLst/>
                <a:latin typeface="Consolas" panose="020B0609020204030204" pitchFamily="49" charset="0"/>
                <a:ea typeface="Times New Roman" panose="02020603050405020304" pitchFamily="18" charset="0"/>
              </a:rPr>
              <a:t> i from 1 to m</a:t>
            </a:r>
            <a:endParaRPr lang="en-US" sz="1650">
              <a:effectLst/>
              <a:latin typeface="Times New Roman" panose="02020603050405020304" pitchFamily="18" charset="0"/>
              <a:ea typeface="Times New Roman" panose="02020603050405020304" pitchFamily="18" charset="0"/>
            </a:endParaRPr>
          </a:p>
          <a:p>
            <a:pPr lvl="2"/>
            <a:r>
              <a:rPr lang="en-US" sz="1650">
                <a:solidFill>
                  <a:srgbClr val="0000FF"/>
                </a:solidFill>
                <a:effectLst/>
                <a:latin typeface="Consolas" panose="020B0609020204030204" pitchFamily="49" charset="0"/>
                <a:ea typeface="Times New Roman" panose="02020603050405020304" pitchFamily="18" charset="0"/>
              </a:rPr>
              <a:t>for</a:t>
            </a:r>
            <a:r>
              <a:rPr lang="en-US" sz="1650">
                <a:effectLst/>
                <a:latin typeface="Consolas" panose="020B0609020204030204" pitchFamily="49" charset="0"/>
                <a:ea typeface="Times New Roman" panose="02020603050405020304" pitchFamily="18" charset="0"/>
              </a:rPr>
              <a:t> j from 1 to n</a:t>
            </a:r>
            <a:endParaRPr lang="en-US" sz="1650">
              <a:effectLst/>
              <a:latin typeface="Times New Roman" panose="02020603050405020304" pitchFamily="18" charset="0"/>
              <a:ea typeface="Times New Roman" panose="02020603050405020304" pitchFamily="18" charset="0"/>
            </a:endParaRPr>
          </a:p>
          <a:p>
            <a:pPr lvl="2"/>
            <a:r>
              <a:rPr lang="en-US" sz="1650">
                <a:effectLst/>
                <a:latin typeface="Consolas" panose="020B0609020204030204" pitchFamily="49" charset="0"/>
                <a:ea typeface="Times New Roman" panose="02020603050405020304" pitchFamily="18" charset="0"/>
              </a:rPr>
              <a:t>{</a:t>
            </a:r>
            <a:endParaRPr lang="en-US" sz="1650">
              <a:effectLst/>
              <a:latin typeface="Times New Roman" panose="02020603050405020304" pitchFamily="18" charset="0"/>
              <a:ea typeface="Times New Roman" panose="02020603050405020304" pitchFamily="18" charset="0"/>
            </a:endParaRPr>
          </a:p>
          <a:p>
            <a:pPr lvl="3"/>
            <a:r>
              <a:rPr lang="en-US" sz="1650">
                <a:solidFill>
                  <a:srgbClr val="0000FF"/>
                </a:solidFill>
                <a:effectLst/>
                <a:latin typeface="Consolas" panose="020B0609020204030204" pitchFamily="49" charset="0"/>
                <a:ea typeface="Times New Roman" panose="02020603050405020304" pitchFamily="18" charset="0"/>
              </a:rPr>
              <a:t>if</a:t>
            </a:r>
            <a:r>
              <a:rPr lang="en-US" sz="1650">
                <a:effectLst/>
                <a:latin typeface="Consolas" panose="020B0609020204030204" pitchFamily="49" charset="0"/>
                <a:ea typeface="Times New Roman" panose="02020603050405020304" pitchFamily="18" charset="0"/>
              </a:rPr>
              <a:t> s[i] = t[j] then cost:= 0</a:t>
            </a:r>
            <a:endParaRPr lang="en-US" sz="1650">
              <a:effectLst/>
              <a:latin typeface="Times New Roman" panose="02020603050405020304" pitchFamily="18" charset="0"/>
              <a:ea typeface="Times New Roman" panose="02020603050405020304" pitchFamily="18" charset="0"/>
            </a:endParaRPr>
          </a:p>
          <a:p>
            <a:pPr lvl="3"/>
            <a:r>
              <a:rPr lang="en-US" sz="1650">
                <a:solidFill>
                  <a:srgbClr val="0000FF"/>
                </a:solidFill>
                <a:effectLst/>
                <a:latin typeface="Consolas" panose="020B0609020204030204" pitchFamily="49" charset="0"/>
                <a:ea typeface="Times New Roman" panose="02020603050405020304" pitchFamily="18" charset="0"/>
              </a:rPr>
              <a:t>else</a:t>
            </a:r>
            <a:r>
              <a:rPr lang="en-US" sz="1650">
                <a:effectLst/>
                <a:latin typeface="Consolas" panose="020B0609020204030204" pitchFamily="49" charset="0"/>
                <a:ea typeface="Times New Roman" panose="02020603050405020304" pitchFamily="18" charset="0"/>
              </a:rPr>
              <a:t> cost:= 1</a:t>
            </a:r>
            <a:endParaRPr lang="en-US" sz="1650">
              <a:effectLst/>
              <a:latin typeface="Times New Roman" panose="02020603050405020304" pitchFamily="18" charset="0"/>
              <a:ea typeface="Times New Roman" panose="02020603050405020304" pitchFamily="18" charset="0"/>
            </a:endParaRPr>
          </a:p>
          <a:p>
            <a:pPr lvl="4"/>
            <a:r>
              <a:rPr lang="en-US" sz="1650">
                <a:effectLst/>
                <a:latin typeface="Consolas" panose="020B0609020204030204" pitchFamily="49" charset="0"/>
                <a:ea typeface="Times New Roman" panose="02020603050405020304" pitchFamily="18" charset="0"/>
              </a:rPr>
              <a:t>d[i, j]:= minimum(</a:t>
            </a:r>
            <a:endParaRPr lang="en-US" sz="1650">
              <a:effectLst/>
              <a:latin typeface="Times New Roman" panose="02020603050405020304" pitchFamily="18" charset="0"/>
              <a:ea typeface="Times New Roman" panose="02020603050405020304" pitchFamily="18" charset="0"/>
            </a:endParaRPr>
          </a:p>
          <a:p>
            <a:pPr lvl="5"/>
            <a:r>
              <a:rPr lang="en-US" sz="1650">
                <a:effectLst/>
                <a:latin typeface="Consolas" panose="020B0609020204030204" pitchFamily="49" charset="0"/>
                <a:ea typeface="Times New Roman" panose="02020603050405020304" pitchFamily="18" charset="0"/>
              </a:rPr>
              <a:t>d[i-1, j] + 1,     </a:t>
            </a:r>
            <a:r>
              <a:rPr lang="en-US" sz="1650">
                <a:solidFill>
                  <a:srgbClr val="008000"/>
                </a:solidFill>
                <a:effectLst/>
                <a:latin typeface="Consolas" panose="020B0609020204030204" pitchFamily="49" charset="0"/>
                <a:ea typeface="Times New Roman" panose="02020603050405020304" pitchFamily="18" charset="0"/>
              </a:rPr>
              <a:t>// trường hợp xoá</a:t>
            </a:r>
            <a:endParaRPr lang="en-US" sz="1650">
              <a:effectLst/>
              <a:latin typeface="Times New Roman" panose="02020603050405020304" pitchFamily="18" charset="0"/>
              <a:ea typeface="Times New Roman" panose="02020603050405020304" pitchFamily="18" charset="0"/>
            </a:endParaRPr>
          </a:p>
          <a:p>
            <a:pPr lvl="5"/>
            <a:r>
              <a:rPr lang="en-US" sz="1650">
                <a:effectLst/>
                <a:latin typeface="Consolas" panose="020B0609020204030204" pitchFamily="49" charset="0"/>
                <a:ea typeface="Times New Roman" panose="02020603050405020304" pitchFamily="18" charset="0"/>
              </a:rPr>
              <a:t>d[i, j-1] + 1,     </a:t>
            </a:r>
            <a:r>
              <a:rPr lang="en-US" sz="1650">
                <a:solidFill>
                  <a:srgbClr val="008000"/>
                </a:solidFill>
                <a:effectLst/>
                <a:latin typeface="Consolas" panose="020B0609020204030204" pitchFamily="49" charset="0"/>
                <a:ea typeface="Times New Roman" panose="02020603050405020304" pitchFamily="18" charset="0"/>
              </a:rPr>
              <a:t>// trường hợp thêm</a:t>
            </a:r>
            <a:endParaRPr lang="en-US" sz="1650">
              <a:effectLst/>
              <a:latin typeface="Times New Roman" panose="02020603050405020304" pitchFamily="18" charset="0"/>
              <a:ea typeface="Times New Roman" panose="02020603050405020304" pitchFamily="18" charset="0"/>
            </a:endParaRPr>
          </a:p>
          <a:p>
            <a:pPr lvl="5"/>
            <a:r>
              <a:rPr lang="en-US" sz="1650">
                <a:effectLst/>
                <a:latin typeface="Consolas" panose="020B0609020204030204" pitchFamily="49" charset="0"/>
                <a:ea typeface="Times New Roman" panose="02020603050405020304" pitchFamily="18" charset="0"/>
              </a:rPr>
              <a:t>d[i-1, j-1] + cost   </a:t>
            </a:r>
            <a:r>
              <a:rPr lang="en-US" sz="1650">
                <a:solidFill>
                  <a:srgbClr val="008000"/>
                </a:solidFill>
                <a:effectLst/>
                <a:latin typeface="Consolas" panose="020B0609020204030204" pitchFamily="49" charset="0"/>
                <a:ea typeface="Times New Roman" panose="02020603050405020304" pitchFamily="18" charset="0"/>
              </a:rPr>
              <a:t>// trường hợp thay thế</a:t>
            </a:r>
            <a:endParaRPr lang="en-US" sz="1650">
              <a:effectLst/>
              <a:latin typeface="Times New Roman" panose="02020603050405020304" pitchFamily="18" charset="0"/>
              <a:ea typeface="Times New Roman" panose="02020603050405020304" pitchFamily="18" charset="0"/>
            </a:endParaRPr>
          </a:p>
          <a:p>
            <a:pPr lvl="4"/>
            <a:r>
              <a:rPr lang="en-US" sz="1650">
                <a:effectLst/>
                <a:latin typeface="Consolas" panose="020B0609020204030204" pitchFamily="49" charset="0"/>
                <a:ea typeface="Times New Roman" panose="02020603050405020304" pitchFamily="18" charset="0"/>
              </a:rPr>
              <a:t>)</a:t>
            </a:r>
            <a:endParaRPr lang="en-US" sz="1650">
              <a:effectLst/>
              <a:latin typeface="Times New Roman" panose="02020603050405020304" pitchFamily="18" charset="0"/>
              <a:ea typeface="Times New Roman" panose="02020603050405020304" pitchFamily="18" charset="0"/>
            </a:endParaRPr>
          </a:p>
          <a:p>
            <a:pPr lvl="2"/>
            <a:r>
              <a:rPr lang="en-US" sz="1650">
                <a:effectLst/>
                <a:latin typeface="Consolas" panose="020B0609020204030204" pitchFamily="49" charset="0"/>
                <a:ea typeface="Times New Roman" panose="02020603050405020304" pitchFamily="18" charset="0"/>
              </a:rPr>
              <a:t>}</a:t>
            </a:r>
            <a:endParaRPr lang="en-US" sz="1650">
              <a:effectLst/>
              <a:latin typeface="Times New Roman" panose="02020603050405020304" pitchFamily="18" charset="0"/>
              <a:ea typeface="Times New Roman" panose="02020603050405020304" pitchFamily="18" charset="0"/>
            </a:endParaRPr>
          </a:p>
          <a:p>
            <a:pPr lvl="1"/>
            <a:r>
              <a:rPr lang="en-US" sz="1650">
                <a:solidFill>
                  <a:srgbClr val="0000FF"/>
                </a:solidFill>
                <a:effectLst/>
                <a:latin typeface="Consolas" panose="020B0609020204030204" pitchFamily="49" charset="0"/>
                <a:ea typeface="Times New Roman" panose="02020603050405020304" pitchFamily="18" charset="0"/>
              </a:rPr>
              <a:t>return</a:t>
            </a:r>
            <a:r>
              <a:rPr lang="en-US" sz="1650">
                <a:effectLst/>
                <a:latin typeface="Consolas" panose="020B0609020204030204" pitchFamily="49" charset="0"/>
                <a:ea typeface="Times New Roman" panose="02020603050405020304" pitchFamily="18" charset="0"/>
              </a:rPr>
              <a:t> d[m, n]</a:t>
            </a:r>
            <a:endParaRPr lang="en-US" sz="1650">
              <a:effectLst/>
              <a:latin typeface="Times New Roman" panose="02020603050405020304" pitchFamily="18" charset="0"/>
              <a:ea typeface="Times New Roman" panose="02020603050405020304" pitchFamily="18" charset="0"/>
            </a:endParaRPr>
          </a:p>
          <a:p>
            <a:pPr algn="just">
              <a:spcAft>
                <a:spcPts val="300"/>
              </a:spcAft>
            </a:pPr>
            <a:r>
              <a:rPr lang="en-US" sz="1650">
                <a:effectLst/>
                <a:latin typeface="Courier New" panose="02070309020205020404" pitchFamily="49" charset="0"/>
                <a:ea typeface="Times New Roman" panose="02020603050405020304" pitchFamily="18" charset="0"/>
              </a:rPr>
              <a:t> </a:t>
            </a:r>
            <a:endParaRPr lang="en-US" sz="165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xmlns="" val="40526044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Khoảng cách Levenshtein (3/3)</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12EB3B05-2926-4017-A639-D0ED12F41188}"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24</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71406"/>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2000" b="1" i="1">
              <a:latin typeface="Times New Roman" panose="02020603050405020304" pitchFamily="18" charset="0"/>
              <a:cs typeface="Times New Roman" panose="02020603050405020304" pitchFamily="18" charset="0"/>
            </a:endParaRPr>
          </a:p>
        </p:txBody>
      </p:sp>
      <p:graphicFrame>
        <p:nvGraphicFramePr>
          <p:cNvPr id="9" name="Table 8"/>
          <p:cNvGraphicFramePr>
            <a:graphicFrameLocks noGrp="1"/>
          </p:cNvGraphicFramePr>
          <p:nvPr>
            <p:extLst/>
          </p:nvPr>
        </p:nvGraphicFramePr>
        <p:xfrm>
          <a:off x="241544" y="1171406"/>
          <a:ext cx="6211016" cy="5054939"/>
        </p:xfrm>
        <a:graphic>
          <a:graphicData uri="http://schemas.openxmlformats.org/drawingml/2006/table">
            <a:tbl>
              <a:tblPr/>
              <a:tblGrid>
                <a:gridCol w="776377"/>
                <a:gridCol w="776377"/>
                <a:gridCol w="776377"/>
                <a:gridCol w="776377"/>
                <a:gridCol w="776377"/>
                <a:gridCol w="776377"/>
                <a:gridCol w="776377"/>
                <a:gridCol w="776377"/>
              </a:tblGrid>
              <a:tr h="579420">
                <a:tc>
                  <a:txBody>
                    <a:bodyPr/>
                    <a:lstStyle/>
                    <a:p>
                      <a:pPr algn="ctr" fontAlgn="ctr"/>
                      <a:r>
                        <a:rPr lang="en-US" sz="2000" b="0" i="0" u="none" strike="noStrike">
                          <a:solidFill>
                            <a:srgbClr val="000000"/>
                          </a:solidFill>
                          <a:effectLst/>
                          <a:latin typeface="Times New Roman" panose="02020603050405020304" pitchFamily="18" charset="0"/>
                        </a:rPr>
                        <a:t> </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 </a:t>
                      </a:r>
                    </a:p>
                  </a:txBody>
                  <a:tcPr marL="9525" marR="9525" marT="9525" marB="0" anchor="ctr">
                    <a:lnL>
                      <a:noFill/>
                    </a:lnL>
                    <a:lnR>
                      <a:noFill/>
                    </a:lnR>
                    <a:lnT>
                      <a:noFill/>
                    </a:lnT>
                    <a:lnB>
                      <a:noFill/>
                    </a:lnB>
                    <a:solidFill>
                      <a:srgbClr val="FFFFFF"/>
                    </a:solidFill>
                  </a:tcPr>
                </a:tc>
                <a:tc>
                  <a:txBody>
                    <a:bodyPr/>
                    <a:lstStyle/>
                    <a:p>
                      <a:pPr algn="ctr" fontAlgn="ctr"/>
                      <a:r>
                        <a:rPr lang="en-US" sz="2000" b="1" i="0" u="none" strike="noStrike">
                          <a:solidFill>
                            <a:srgbClr val="000000"/>
                          </a:solidFill>
                          <a:effectLst/>
                          <a:latin typeface="Times New Roman" panose="02020603050405020304" pitchFamily="18" charset="0"/>
                        </a:rPr>
                        <a:t>k</a:t>
                      </a:r>
                    </a:p>
                  </a:txBody>
                  <a:tcPr marL="9525" marR="9525" marT="9525" marB="0" anchor="ctr">
                    <a:lnL>
                      <a:noFill/>
                    </a:lnL>
                    <a:lnR>
                      <a:noFill/>
                    </a:lnR>
                    <a:lnT>
                      <a:noFill/>
                    </a:lnT>
                    <a:lnB>
                      <a:noFill/>
                    </a:lnB>
                    <a:solidFill>
                      <a:srgbClr val="F2F2F2"/>
                    </a:solidFill>
                  </a:tcPr>
                </a:tc>
                <a:tc>
                  <a:txBody>
                    <a:bodyPr/>
                    <a:lstStyle/>
                    <a:p>
                      <a:pPr algn="ctr" fontAlgn="ctr"/>
                      <a:r>
                        <a:rPr lang="en-US" sz="2000" b="1" i="0" u="none" strike="noStrike">
                          <a:solidFill>
                            <a:srgbClr val="00B050"/>
                          </a:solidFill>
                          <a:effectLst/>
                          <a:latin typeface="Times New Roman" panose="02020603050405020304" pitchFamily="18" charset="0"/>
                        </a:rPr>
                        <a:t>i</a:t>
                      </a:r>
                    </a:p>
                  </a:txBody>
                  <a:tcPr marL="9525" marR="9525" marT="9525" marB="0" anchor="ctr">
                    <a:lnL>
                      <a:noFill/>
                    </a:lnL>
                    <a:lnR>
                      <a:noFill/>
                    </a:lnR>
                    <a:lnT>
                      <a:noFill/>
                    </a:lnT>
                    <a:lnB>
                      <a:noFill/>
                    </a:lnB>
                    <a:solidFill>
                      <a:srgbClr val="F2F2F2"/>
                    </a:solidFill>
                  </a:tcPr>
                </a:tc>
                <a:tc>
                  <a:txBody>
                    <a:bodyPr/>
                    <a:lstStyle/>
                    <a:p>
                      <a:pPr algn="ctr" fontAlgn="ctr"/>
                      <a:r>
                        <a:rPr lang="en-US" sz="2000" b="1" i="0" u="none" strike="noStrike">
                          <a:solidFill>
                            <a:srgbClr val="00B050"/>
                          </a:solidFill>
                          <a:effectLst/>
                          <a:latin typeface="Times New Roman" panose="02020603050405020304" pitchFamily="18" charset="0"/>
                        </a:rPr>
                        <a:t>t</a:t>
                      </a:r>
                    </a:p>
                  </a:txBody>
                  <a:tcPr marL="9525" marR="9525" marT="9525" marB="0" anchor="ctr">
                    <a:lnL>
                      <a:noFill/>
                    </a:lnL>
                    <a:lnR>
                      <a:noFill/>
                    </a:lnR>
                    <a:lnT>
                      <a:noFill/>
                    </a:lnT>
                    <a:lnB>
                      <a:noFill/>
                    </a:lnB>
                    <a:solidFill>
                      <a:srgbClr val="F2F2F2"/>
                    </a:solidFill>
                  </a:tcPr>
                </a:tc>
                <a:tc>
                  <a:txBody>
                    <a:bodyPr/>
                    <a:lstStyle/>
                    <a:p>
                      <a:pPr algn="ctr" fontAlgn="ctr"/>
                      <a:r>
                        <a:rPr lang="en-US" sz="2000" b="1" i="0" u="none" strike="noStrike">
                          <a:solidFill>
                            <a:srgbClr val="00B050"/>
                          </a:solidFill>
                          <a:effectLst/>
                          <a:latin typeface="Times New Roman" panose="02020603050405020304" pitchFamily="18" charset="0"/>
                        </a:rPr>
                        <a:t>t</a:t>
                      </a:r>
                    </a:p>
                  </a:txBody>
                  <a:tcPr marL="9525" marR="9525" marT="9525" marB="0" anchor="ctr">
                    <a:lnL>
                      <a:noFill/>
                    </a:lnL>
                    <a:lnR>
                      <a:noFill/>
                    </a:lnR>
                    <a:lnT>
                      <a:noFill/>
                    </a:lnT>
                    <a:lnB>
                      <a:noFill/>
                    </a:lnB>
                    <a:solidFill>
                      <a:srgbClr val="F2F2F2"/>
                    </a:solidFill>
                  </a:tcPr>
                </a:tc>
                <a:tc>
                  <a:txBody>
                    <a:bodyPr/>
                    <a:lstStyle/>
                    <a:p>
                      <a:pPr algn="ctr" fontAlgn="ctr"/>
                      <a:r>
                        <a:rPr lang="en-US" sz="2000" b="1" i="0" u="none" strike="noStrike">
                          <a:solidFill>
                            <a:srgbClr val="000000"/>
                          </a:solidFill>
                          <a:effectLst/>
                          <a:latin typeface="Times New Roman" panose="02020603050405020304" pitchFamily="18" charset="0"/>
                        </a:rPr>
                        <a:t>e</a:t>
                      </a:r>
                    </a:p>
                  </a:txBody>
                  <a:tcPr marL="9525" marR="9525" marT="9525" marB="0" anchor="ctr">
                    <a:lnL>
                      <a:noFill/>
                    </a:lnL>
                    <a:lnR>
                      <a:noFill/>
                    </a:lnR>
                    <a:lnT>
                      <a:noFill/>
                    </a:lnT>
                    <a:lnB>
                      <a:noFill/>
                    </a:lnB>
                    <a:solidFill>
                      <a:srgbClr val="F2F2F2"/>
                    </a:solidFill>
                  </a:tcPr>
                </a:tc>
                <a:tc>
                  <a:txBody>
                    <a:bodyPr/>
                    <a:lstStyle/>
                    <a:p>
                      <a:pPr algn="ctr" fontAlgn="ctr"/>
                      <a:r>
                        <a:rPr lang="en-US" sz="2000" b="1" i="0" u="none" strike="noStrike">
                          <a:solidFill>
                            <a:srgbClr val="00B050"/>
                          </a:solidFill>
                          <a:effectLst/>
                          <a:latin typeface="Times New Roman" panose="02020603050405020304" pitchFamily="18" charset="0"/>
                        </a:rPr>
                        <a:t>n</a:t>
                      </a:r>
                    </a:p>
                  </a:txBody>
                  <a:tcPr marL="9525" marR="9525" marT="9525" marB="0" anchor="ctr">
                    <a:lnL>
                      <a:noFill/>
                    </a:lnL>
                    <a:lnR>
                      <a:noFill/>
                    </a:lnR>
                    <a:lnT>
                      <a:noFill/>
                    </a:lnT>
                    <a:lnB>
                      <a:noFill/>
                    </a:lnB>
                    <a:solidFill>
                      <a:srgbClr val="F2F2F2"/>
                    </a:solidFill>
                  </a:tcPr>
                </a:tc>
              </a:tr>
              <a:tr h="579420">
                <a:tc>
                  <a:txBody>
                    <a:bodyPr/>
                    <a:lstStyle/>
                    <a:p>
                      <a:pPr algn="ctr" fontAlgn="ctr"/>
                      <a:r>
                        <a:rPr lang="en-US" sz="2000" b="0" i="0" u="none" strike="noStrike">
                          <a:solidFill>
                            <a:srgbClr val="000000"/>
                          </a:solidFill>
                          <a:effectLst/>
                          <a:latin typeface="Times New Roman" panose="02020603050405020304" pitchFamily="18" charset="0"/>
                        </a:rPr>
                        <a:t> </a:t>
                      </a:r>
                    </a:p>
                  </a:txBody>
                  <a:tcPr marL="9525" marR="9525" marT="9525" marB="0" anchor="ctr">
                    <a:lnL>
                      <a:noFill/>
                    </a:lnL>
                    <a:lnR>
                      <a:noFill/>
                    </a:lnR>
                    <a:lnT>
                      <a:noFill/>
                    </a:lnT>
                    <a:lnB>
                      <a:noFill/>
                    </a:lnB>
                    <a:solidFill>
                      <a:srgbClr val="FFFFFF"/>
                    </a:solidFill>
                  </a:tcPr>
                </a:tc>
                <a:tc>
                  <a:txBody>
                    <a:bodyPr/>
                    <a:lstStyle/>
                    <a:p>
                      <a:pPr algn="ctr" fontAlgn="ctr"/>
                      <a:r>
                        <a:rPr lang="en-US" sz="2000" b="1" i="0" u="none" strike="noStrike">
                          <a:solidFill>
                            <a:srgbClr val="000000"/>
                          </a:solidFill>
                          <a:effectLst/>
                          <a:latin typeface="Times New Roman" panose="02020603050405020304" pitchFamily="18" charset="0"/>
                        </a:rPr>
                        <a:t>0</a:t>
                      </a:r>
                    </a:p>
                  </a:txBody>
                  <a:tcPr marL="9525" marR="9525" marT="9525" marB="0" anchor="ctr">
                    <a:lnL>
                      <a:noFill/>
                    </a:lnL>
                    <a:lnR>
                      <a:noFill/>
                    </a:lnR>
                    <a:lnT>
                      <a:noFill/>
                    </a:lnT>
                    <a:lnB>
                      <a:noFill/>
                    </a:lnB>
                    <a:solidFill>
                      <a:srgbClr val="FFFF00"/>
                    </a:solidFill>
                  </a:tcPr>
                </a:tc>
                <a:tc>
                  <a:txBody>
                    <a:bodyPr/>
                    <a:lstStyle/>
                    <a:p>
                      <a:pPr algn="ctr" fontAlgn="ctr"/>
                      <a:r>
                        <a:rPr lang="en-US" sz="2000" b="0" i="0" u="none" strike="noStrike">
                          <a:solidFill>
                            <a:srgbClr val="000000"/>
                          </a:solidFill>
                          <a:effectLst/>
                          <a:latin typeface="Times New Roman" panose="02020603050405020304" pitchFamily="18" charset="0"/>
                        </a:rPr>
                        <a:t>1</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5</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6</a:t>
                      </a:r>
                    </a:p>
                  </a:txBody>
                  <a:tcPr marL="9525" marR="9525" marT="9525" marB="0" anchor="ctr">
                    <a:lnL>
                      <a:noFill/>
                    </a:lnL>
                    <a:lnR>
                      <a:noFill/>
                    </a:lnR>
                    <a:lnT>
                      <a:noFill/>
                    </a:lnT>
                    <a:lnB>
                      <a:noFill/>
                    </a:lnB>
                    <a:solidFill>
                      <a:srgbClr val="FFFFFF"/>
                    </a:solidFill>
                  </a:tcPr>
                </a:tc>
              </a:tr>
              <a:tr h="579420">
                <a:tc>
                  <a:txBody>
                    <a:bodyPr/>
                    <a:lstStyle/>
                    <a:p>
                      <a:pPr algn="ctr" fontAlgn="ctr"/>
                      <a:r>
                        <a:rPr lang="en-US" sz="2000" b="1" i="0" u="none" strike="noStrike">
                          <a:solidFill>
                            <a:srgbClr val="000000"/>
                          </a:solidFill>
                          <a:effectLst/>
                          <a:latin typeface="Times New Roman" panose="02020603050405020304" pitchFamily="18" charset="0"/>
                        </a:rPr>
                        <a:t>s</a:t>
                      </a:r>
                    </a:p>
                  </a:txBody>
                  <a:tcPr marL="9525" marR="9525" marT="9525" marB="0" anchor="ctr">
                    <a:lnL>
                      <a:noFill/>
                    </a:lnL>
                    <a:lnR>
                      <a:noFill/>
                    </a:lnR>
                    <a:lnT>
                      <a:noFill/>
                    </a:lnT>
                    <a:lnB>
                      <a:noFill/>
                    </a:lnB>
                    <a:solidFill>
                      <a:srgbClr val="F2F2F2"/>
                    </a:solidFill>
                  </a:tcPr>
                </a:tc>
                <a:tc>
                  <a:txBody>
                    <a:bodyPr/>
                    <a:lstStyle/>
                    <a:p>
                      <a:pPr algn="ctr" fontAlgn="ctr"/>
                      <a:r>
                        <a:rPr lang="en-US" sz="2000" b="0" i="0" u="none" strike="noStrike">
                          <a:solidFill>
                            <a:srgbClr val="000000"/>
                          </a:solidFill>
                          <a:effectLst/>
                          <a:latin typeface="Times New Roman" panose="02020603050405020304" pitchFamily="18" charset="0"/>
                        </a:rPr>
                        <a:t>1</a:t>
                      </a:r>
                    </a:p>
                  </a:txBody>
                  <a:tcPr marL="9525" marR="9525" marT="9525" marB="0" anchor="ctr">
                    <a:lnL>
                      <a:noFill/>
                    </a:lnL>
                    <a:lnR>
                      <a:noFill/>
                    </a:lnR>
                    <a:lnT>
                      <a:noFill/>
                    </a:lnT>
                    <a:lnB>
                      <a:noFill/>
                    </a:lnB>
                    <a:solidFill>
                      <a:srgbClr val="FFFFFF"/>
                    </a:solidFill>
                  </a:tcPr>
                </a:tc>
                <a:tc>
                  <a:txBody>
                    <a:bodyPr/>
                    <a:lstStyle/>
                    <a:p>
                      <a:pPr algn="ctr" fontAlgn="ctr"/>
                      <a:r>
                        <a:rPr lang="en-US" sz="2000" b="1" i="0" u="none" strike="noStrike">
                          <a:solidFill>
                            <a:srgbClr val="000000"/>
                          </a:solidFill>
                          <a:effectLst/>
                          <a:latin typeface="Times New Roman" panose="02020603050405020304" pitchFamily="18" charset="0"/>
                        </a:rPr>
                        <a:t>1</a:t>
                      </a:r>
                    </a:p>
                  </a:txBody>
                  <a:tcPr marL="9525" marR="9525" marT="9525" marB="0" anchor="ctr">
                    <a:lnL>
                      <a:noFill/>
                    </a:lnL>
                    <a:lnR>
                      <a:noFill/>
                    </a:lnR>
                    <a:lnT>
                      <a:noFill/>
                    </a:lnT>
                    <a:lnB>
                      <a:noFill/>
                    </a:lnB>
                    <a:solidFill>
                      <a:srgbClr val="FFFF00"/>
                    </a:solidFill>
                  </a:tcPr>
                </a:tc>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5</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6</a:t>
                      </a:r>
                    </a:p>
                  </a:txBody>
                  <a:tcPr marL="9525" marR="9525" marT="9525" marB="0" anchor="ctr">
                    <a:lnL>
                      <a:noFill/>
                    </a:lnL>
                    <a:lnR>
                      <a:noFill/>
                    </a:lnR>
                    <a:lnT>
                      <a:noFill/>
                    </a:lnT>
                    <a:lnB>
                      <a:noFill/>
                    </a:lnB>
                    <a:solidFill>
                      <a:srgbClr val="FFFFFF"/>
                    </a:solidFill>
                  </a:tcPr>
                </a:tc>
              </a:tr>
              <a:tr h="579420">
                <a:tc>
                  <a:txBody>
                    <a:bodyPr/>
                    <a:lstStyle/>
                    <a:p>
                      <a:pPr algn="ctr" fontAlgn="ctr"/>
                      <a:r>
                        <a:rPr lang="en-US" sz="2000" b="1" i="0" u="none" strike="noStrike">
                          <a:solidFill>
                            <a:srgbClr val="00B050"/>
                          </a:solidFill>
                          <a:effectLst/>
                          <a:latin typeface="Times New Roman" panose="02020603050405020304" pitchFamily="18" charset="0"/>
                        </a:rPr>
                        <a:t>i</a:t>
                      </a:r>
                    </a:p>
                  </a:txBody>
                  <a:tcPr marL="9525" marR="9525" marT="9525" marB="0" anchor="ctr">
                    <a:lnL>
                      <a:noFill/>
                    </a:lnL>
                    <a:lnR>
                      <a:noFill/>
                    </a:lnR>
                    <a:lnT>
                      <a:noFill/>
                    </a:lnT>
                    <a:lnB>
                      <a:noFill/>
                    </a:lnB>
                    <a:solidFill>
                      <a:srgbClr val="F2F2F2"/>
                    </a:solidFill>
                  </a:tcPr>
                </a:tc>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a:noFill/>
                    </a:lnL>
                    <a:lnR>
                      <a:noFill/>
                    </a:lnR>
                    <a:lnT>
                      <a:noFill/>
                    </a:lnT>
                    <a:lnB>
                      <a:noFill/>
                    </a:lnB>
                    <a:solidFill>
                      <a:srgbClr val="FFFFFF"/>
                    </a:solidFill>
                  </a:tcPr>
                </a:tc>
                <a:tc>
                  <a:txBody>
                    <a:bodyPr/>
                    <a:lstStyle/>
                    <a:p>
                      <a:pPr algn="ctr" fontAlgn="ctr"/>
                      <a:r>
                        <a:rPr lang="en-US" sz="2000" b="1" i="0" u="none" strike="noStrike">
                          <a:solidFill>
                            <a:srgbClr val="000000"/>
                          </a:solidFill>
                          <a:effectLst/>
                          <a:latin typeface="Times New Roman" panose="02020603050405020304" pitchFamily="18" charset="0"/>
                        </a:rPr>
                        <a:t>1</a:t>
                      </a:r>
                    </a:p>
                  </a:txBody>
                  <a:tcPr marL="9525" marR="9525" marT="9525" marB="0" anchor="ctr">
                    <a:lnL>
                      <a:noFill/>
                    </a:lnL>
                    <a:lnR>
                      <a:noFill/>
                    </a:lnR>
                    <a:lnT>
                      <a:noFill/>
                    </a:lnT>
                    <a:lnB>
                      <a:noFill/>
                    </a:lnB>
                    <a:solidFill>
                      <a:srgbClr val="FFFF00"/>
                    </a:solidFill>
                  </a:tcPr>
                </a:tc>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5</a:t>
                      </a:r>
                    </a:p>
                  </a:txBody>
                  <a:tcPr marL="9525" marR="9525" marT="9525" marB="0" anchor="ctr">
                    <a:lnL>
                      <a:noFill/>
                    </a:lnL>
                    <a:lnR>
                      <a:noFill/>
                    </a:lnR>
                    <a:lnT>
                      <a:noFill/>
                    </a:lnT>
                    <a:lnB>
                      <a:noFill/>
                    </a:lnB>
                    <a:solidFill>
                      <a:srgbClr val="FFFFFF"/>
                    </a:solidFill>
                  </a:tcPr>
                </a:tc>
              </a:tr>
              <a:tr h="579420">
                <a:tc>
                  <a:txBody>
                    <a:bodyPr/>
                    <a:lstStyle/>
                    <a:p>
                      <a:pPr algn="ctr" fontAlgn="ctr"/>
                      <a:r>
                        <a:rPr lang="en-US" sz="2000" b="1" i="0" u="none" strike="noStrike">
                          <a:solidFill>
                            <a:srgbClr val="00B050"/>
                          </a:solidFill>
                          <a:effectLst/>
                          <a:latin typeface="Times New Roman" panose="02020603050405020304" pitchFamily="18" charset="0"/>
                        </a:rPr>
                        <a:t>t</a:t>
                      </a:r>
                    </a:p>
                  </a:txBody>
                  <a:tcPr marL="9525" marR="9525" marT="9525" marB="0" anchor="ctr">
                    <a:lnL>
                      <a:noFill/>
                    </a:lnL>
                    <a:lnR>
                      <a:noFill/>
                    </a:lnR>
                    <a:lnT>
                      <a:noFill/>
                    </a:lnT>
                    <a:lnB>
                      <a:noFill/>
                    </a:lnB>
                    <a:solidFill>
                      <a:srgbClr val="F2F2F2"/>
                    </a:solidFill>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a:noFill/>
                    </a:lnL>
                    <a:lnR>
                      <a:noFill/>
                    </a:lnR>
                    <a:lnT>
                      <a:noFill/>
                    </a:lnT>
                    <a:lnB>
                      <a:noFill/>
                    </a:lnB>
                    <a:solidFill>
                      <a:srgbClr val="FFFFFF"/>
                    </a:solidFill>
                  </a:tcPr>
                </a:tc>
                <a:tc>
                  <a:txBody>
                    <a:bodyPr/>
                    <a:lstStyle/>
                    <a:p>
                      <a:pPr algn="ctr" fontAlgn="ctr"/>
                      <a:r>
                        <a:rPr lang="en-US" sz="2000" b="1" i="0" u="none" strike="noStrike">
                          <a:solidFill>
                            <a:srgbClr val="000000"/>
                          </a:solidFill>
                          <a:effectLst/>
                          <a:latin typeface="Times New Roman" panose="02020603050405020304" pitchFamily="18" charset="0"/>
                        </a:rPr>
                        <a:t>1</a:t>
                      </a:r>
                    </a:p>
                  </a:txBody>
                  <a:tcPr marL="9525" marR="9525" marT="9525" marB="0" anchor="ctr">
                    <a:lnL>
                      <a:noFill/>
                    </a:lnL>
                    <a:lnR>
                      <a:noFill/>
                    </a:lnR>
                    <a:lnT>
                      <a:noFill/>
                    </a:lnT>
                    <a:lnB>
                      <a:noFill/>
                    </a:lnB>
                    <a:solidFill>
                      <a:srgbClr val="FFFF00"/>
                    </a:solidFill>
                  </a:tcPr>
                </a:tc>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a:noFill/>
                    </a:lnL>
                    <a:lnR>
                      <a:noFill/>
                    </a:lnR>
                    <a:lnT>
                      <a:noFill/>
                    </a:lnT>
                    <a:lnB>
                      <a:noFill/>
                    </a:lnB>
                    <a:solidFill>
                      <a:srgbClr val="FFFFFF"/>
                    </a:solidFill>
                  </a:tcPr>
                </a:tc>
              </a:tr>
              <a:tr h="579420">
                <a:tc>
                  <a:txBody>
                    <a:bodyPr/>
                    <a:lstStyle/>
                    <a:p>
                      <a:pPr algn="ctr" fontAlgn="ctr"/>
                      <a:r>
                        <a:rPr lang="en-US" sz="2000" b="1" i="0" u="none" strike="noStrike">
                          <a:solidFill>
                            <a:srgbClr val="00B050"/>
                          </a:solidFill>
                          <a:effectLst/>
                          <a:latin typeface="Times New Roman" panose="02020603050405020304" pitchFamily="18" charset="0"/>
                        </a:rPr>
                        <a:t>t</a:t>
                      </a:r>
                    </a:p>
                  </a:txBody>
                  <a:tcPr marL="9525" marR="9525" marT="9525" marB="0" anchor="ctr">
                    <a:lnL>
                      <a:noFill/>
                    </a:lnL>
                    <a:lnR>
                      <a:noFill/>
                    </a:lnR>
                    <a:lnT>
                      <a:noFill/>
                    </a:lnT>
                    <a:lnB>
                      <a:noFill/>
                    </a:lnB>
                    <a:solidFill>
                      <a:srgbClr val="F2F2F2"/>
                    </a:solidFill>
                  </a:tcPr>
                </a:tc>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a:noFill/>
                    </a:lnL>
                    <a:lnR>
                      <a:noFill/>
                    </a:lnR>
                    <a:lnT>
                      <a:noFill/>
                    </a:lnT>
                    <a:lnB>
                      <a:noFill/>
                    </a:lnB>
                    <a:solidFill>
                      <a:srgbClr val="FFFFFF"/>
                    </a:solidFill>
                  </a:tcPr>
                </a:tc>
                <a:tc>
                  <a:txBody>
                    <a:bodyPr/>
                    <a:lstStyle/>
                    <a:p>
                      <a:pPr algn="ctr" fontAlgn="ctr"/>
                      <a:r>
                        <a:rPr lang="en-US" sz="2000" b="1" i="0" u="none" strike="noStrike">
                          <a:solidFill>
                            <a:srgbClr val="000000"/>
                          </a:solidFill>
                          <a:effectLst/>
                          <a:latin typeface="Times New Roman" panose="02020603050405020304" pitchFamily="18" charset="0"/>
                        </a:rPr>
                        <a:t>1</a:t>
                      </a:r>
                    </a:p>
                  </a:txBody>
                  <a:tcPr marL="9525" marR="9525" marT="9525" marB="0" anchor="ctr">
                    <a:lnL>
                      <a:noFill/>
                    </a:lnL>
                    <a:lnR>
                      <a:noFill/>
                    </a:lnR>
                    <a:lnT>
                      <a:noFill/>
                    </a:lnT>
                    <a:lnB>
                      <a:noFill/>
                    </a:lnB>
                    <a:solidFill>
                      <a:srgbClr val="FFFF00"/>
                    </a:solidFill>
                  </a:tcPr>
                </a:tc>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a:noFill/>
                    </a:lnL>
                    <a:lnR>
                      <a:noFill/>
                    </a:lnR>
                    <a:lnT>
                      <a:noFill/>
                    </a:lnT>
                    <a:lnB>
                      <a:noFill/>
                    </a:lnB>
                    <a:solidFill>
                      <a:srgbClr val="FFFFFF"/>
                    </a:solidFill>
                  </a:tcPr>
                </a:tc>
              </a:tr>
              <a:tr h="579420">
                <a:tc>
                  <a:txBody>
                    <a:bodyPr/>
                    <a:lstStyle/>
                    <a:p>
                      <a:pPr algn="ctr" fontAlgn="ctr"/>
                      <a:r>
                        <a:rPr lang="en-US" sz="2000" b="1" i="0" u="none" strike="noStrike">
                          <a:solidFill>
                            <a:srgbClr val="000000"/>
                          </a:solidFill>
                          <a:effectLst/>
                          <a:latin typeface="Times New Roman" panose="02020603050405020304" pitchFamily="18" charset="0"/>
                        </a:rPr>
                        <a:t>i</a:t>
                      </a:r>
                    </a:p>
                  </a:txBody>
                  <a:tcPr marL="9525" marR="9525" marT="9525" marB="0" anchor="ctr">
                    <a:lnL>
                      <a:noFill/>
                    </a:lnL>
                    <a:lnR>
                      <a:noFill/>
                    </a:lnR>
                    <a:lnT>
                      <a:noFill/>
                    </a:lnT>
                    <a:lnB>
                      <a:noFill/>
                    </a:lnB>
                    <a:solidFill>
                      <a:srgbClr val="F2F2F2"/>
                    </a:solidFill>
                  </a:tcPr>
                </a:tc>
                <a:tc>
                  <a:txBody>
                    <a:bodyPr/>
                    <a:lstStyle/>
                    <a:p>
                      <a:pPr algn="ctr" fontAlgn="ctr"/>
                      <a:r>
                        <a:rPr lang="en-US" sz="2000" b="0" i="0" u="none" strike="noStrike">
                          <a:solidFill>
                            <a:srgbClr val="000000"/>
                          </a:solidFill>
                          <a:effectLst/>
                          <a:latin typeface="Times New Roman" panose="02020603050405020304" pitchFamily="18" charset="0"/>
                        </a:rPr>
                        <a:t>5</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5</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a:noFill/>
                    </a:lnL>
                    <a:lnR>
                      <a:noFill/>
                    </a:lnR>
                    <a:lnT>
                      <a:noFill/>
                    </a:lnT>
                    <a:lnB>
                      <a:noFill/>
                    </a:lnB>
                    <a:solidFill>
                      <a:srgbClr val="FFFFFF"/>
                    </a:solidFill>
                  </a:tcPr>
                </a:tc>
                <a:tc>
                  <a:txBody>
                    <a:bodyPr/>
                    <a:lstStyle/>
                    <a:p>
                      <a:pPr algn="ctr" fontAlgn="ctr"/>
                      <a:r>
                        <a:rPr lang="en-US" sz="2000" b="1" i="0" u="none" strike="noStrike">
                          <a:solidFill>
                            <a:srgbClr val="000000"/>
                          </a:solidFill>
                          <a:effectLst/>
                          <a:latin typeface="Times New Roman" panose="02020603050405020304" pitchFamily="18" charset="0"/>
                        </a:rPr>
                        <a:t>2</a:t>
                      </a:r>
                    </a:p>
                  </a:txBody>
                  <a:tcPr marL="9525" marR="9525" marT="9525" marB="0" anchor="ctr">
                    <a:lnL>
                      <a:noFill/>
                    </a:lnL>
                    <a:lnR>
                      <a:noFill/>
                    </a:lnR>
                    <a:lnT>
                      <a:noFill/>
                    </a:lnT>
                    <a:lnB>
                      <a:noFill/>
                    </a:lnB>
                    <a:solidFill>
                      <a:srgbClr val="FFFF00"/>
                    </a:solidFill>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a:noFill/>
                    </a:lnL>
                    <a:lnR>
                      <a:noFill/>
                    </a:lnR>
                    <a:lnT>
                      <a:noFill/>
                    </a:lnT>
                    <a:lnB>
                      <a:noFill/>
                    </a:lnB>
                    <a:solidFill>
                      <a:srgbClr val="FFFFFF"/>
                    </a:solidFill>
                  </a:tcPr>
                </a:tc>
              </a:tr>
              <a:tr h="579420">
                <a:tc>
                  <a:txBody>
                    <a:bodyPr/>
                    <a:lstStyle/>
                    <a:p>
                      <a:pPr algn="ctr" fontAlgn="ctr"/>
                      <a:r>
                        <a:rPr lang="en-US" sz="2000" b="1" i="0" u="none" strike="noStrike">
                          <a:solidFill>
                            <a:srgbClr val="00B050"/>
                          </a:solidFill>
                          <a:effectLst/>
                          <a:latin typeface="Times New Roman" panose="02020603050405020304" pitchFamily="18" charset="0"/>
                        </a:rPr>
                        <a:t>n</a:t>
                      </a:r>
                    </a:p>
                  </a:txBody>
                  <a:tcPr marL="9525" marR="9525" marT="9525" marB="0" anchor="ctr">
                    <a:lnL>
                      <a:noFill/>
                    </a:lnL>
                    <a:lnR>
                      <a:noFill/>
                    </a:lnR>
                    <a:lnT>
                      <a:noFill/>
                    </a:lnT>
                    <a:lnB>
                      <a:noFill/>
                    </a:lnB>
                    <a:solidFill>
                      <a:srgbClr val="F2F2F2"/>
                    </a:solidFill>
                  </a:tcPr>
                </a:tc>
                <a:tc>
                  <a:txBody>
                    <a:bodyPr/>
                    <a:lstStyle/>
                    <a:p>
                      <a:pPr algn="ctr" fontAlgn="ctr"/>
                      <a:r>
                        <a:rPr lang="en-US" sz="2000" b="0" i="0" u="none" strike="noStrike">
                          <a:solidFill>
                            <a:srgbClr val="000000"/>
                          </a:solidFill>
                          <a:effectLst/>
                          <a:latin typeface="Times New Roman" panose="02020603050405020304" pitchFamily="18" charset="0"/>
                        </a:rPr>
                        <a:t>6</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6</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5</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a:noFill/>
                    </a:lnL>
                    <a:lnR>
                      <a:noFill/>
                    </a:lnR>
                    <a:lnT>
                      <a:noFill/>
                    </a:lnT>
                    <a:lnB>
                      <a:noFill/>
                    </a:lnB>
                    <a:solidFill>
                      <a:srgbClr val="FFFFFF"/>
                    </a:solidFill>
                  </a:tcPr>
                </a:tc>
                <a:tc>
                  <a:txBody>
                    <a:bodyPr/>
                    <a:lstStyle/>
                    <a:p>
                      <a:pPr algn="ctr" fontAlgn="ctr"/>
                      <a:r>
                        <a:rPr lang="en-US" sz="2000" b="1" i="0" u="none" strike="noStrike">
                          <a:solidFill>
                            <a:srgbClr val="000000"/>
                          </a:solidFill>
                          <a:effectLst/>
                          <a:latin typeface="Times New Roman" panose="02020603050405020304" pitchFamily="18" charset="0"/>
                        </a:rPr>
                        <a:t>2</a:t>
                      </a:r>
                    </a:p>
                  </a:txBody>
                  <a:tcPr marL="9525" marR="9525" marT="9525" marB="0" anchor="ctr">
                    <a:lnL>
                      <a:noFill/>
                    </a:lnL>
                    <a:lnR>
                      <a:noFill/>
                    </a:lnR>
                    <a:lnT>
                      <a:noFill/>
                    </a:lnT>
                    <a:lnB>
                      <a:noFill/>
                    </a:lnB>
                    <a:solidFill>
                      <a:srgbClr val="FFFF00"/>
                    </a:solidFill>
                  </a:tcPr>
                </a:tc>
              </a:tr>
              <a:tr h="419579">
                <a:tc>
                  <a:txBody>
                    <a:bodyPr/>
                    <a:lstStyle/>
                    <a:p>
                      <a:pPr algn="ctr" fontAlgn="ctr"/>
                      <a:r>
                        <a:rPr lang="en-US" sz="2000" b="1" i="0" u="none" strike="noStrike">
                          <a:solidFill>
                            <a:srgbClr val="000000"/>
                          </a:solidFill>
                          <a:effectLst/>
                          <a:latin typeface="Times New Roman" panose="02020603050405020304" pitchFamily="18" charset="0"/>
                        </a:rPr>
                        <a:t>g</a:t>
                      </a:r>
                    </a:p>
                  </a:txBody>
                  <a:tcPr marL="9525" marR="9525" marT="9525" marB="0" anchor="ctr">
                    <a:lnL>
                      <a:noFill/>
                    </a:lnL>
                    <a:lnR>
                      <a:noFill/>
                    </a:lnR>
                    <a:lnT>
                      <a:noFill/>
                    </a:lnT>
                    <a:lnB>
                      <a:noFill/>
                    </a:lnB>
                    <a:solidFill>
                      <a:srgbClr val="F2F2F2"/>
                    </a:solidFill>
                  </a:tcPr>
                </a:tc>
                <a:tc>
                  <a:txBody>
                    <a:bodyPr/>
                    <a:lstStyle/>
                    <a:p>
                      <a:pPr algn="ctr" fontAlgn="ctr"/>
                      <a:r>
                        <a:rPr lang="en-US" sz="2000" b="0" i="0" u="none" strike="noStrike">
                          <a:solidFill>
                            <a:srgbClr val="000000"/>
                          </a:solidFill>
                          <a:effectLst/>
                          <a:latin typeface="Times New Roman" panose="02020603050405020304" pitchFamily="18" charset="0"/>
                        </a:rPr>
                        <a:t>7</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7</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6</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5</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a:noFill/>
                    </a:lnL>
                    <a:lnR>
                      <a:noFill/>
                    </a:lnR>
                    <a:lnT>
                      <a:noFill/>
                    </a:lnT>
                    <a:lnB>
                      <a:noFill/>
                    </a:lnB>
                    <a:solidFill>
                      <a:srgbClr val="FFFFFF"/>
                    </a:solidFill>
                  </a:tcPr>
                </a:tc>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a:noFill/>
                    </a:lnL>
                    <a:lnR>
                      <a:noFill/>
                    </a:lnR>
                    <a:lnT>
                      <a:noFill/>
                    </a:lnT>
                    <a:lnB>
                      <a:noFill/>
                    </a:lnB>
                    <a:solidFill>
                      <a:srgbClr val="FFFFFF"/>
                    </a:solidFill>
                  </a:tcPr>
                </a:tc>
                <a:tc>
                  <a:txBody>
                    <a:bodyPr/>
                    <a:lstStyle/>
                    <a:p>
                      <a:pPr algn="ctr" fontAlgn="ctr"/>
                      <a:r>
                        <a:rPr lang="en-US" sz="2000" b="1" i="0" u="none" strike="noStrike">
                          <a:solidFill>
                            <a:srgbClr val="000000"/>
                          </a:solidFill>
                          <a:effectLst/>
                          <a:latin typeface="Times New Roman" panose="02020603050405020304" pitchFamily="18" charset="0"/>
                        </a:rPr>
                        <a:t>3</a:t>
                      </a:r>
                    </a:p>
                  </a:txBody>
                  <a:tcPr marL="9525" marR="9525" marT="9525" marB="0" anchor="ctr">
                    <a:lnL>
                      <a:noFill/>
                    </a:lnL>
                    <a:lnR>
                      <a:noFill/>
                    </a:lnR>
                    <a:lnT>
                      <a:noFill/>
                    </a:lnT>
                    <a:lnB>
                      <a:noFill/>
                    </a:lnB>
                    <a:solidFill>
                      <a:srgbClr val="FFFF00"/>
                    </a:solidFill>
                  </a:tcPr>
                </a:tc>
              </a:tr>
            </a:tbl>
          </a:graphicData>
        </a:graphic>
      </p:graphicFrame>
      <p:sp>
        <p:nvSpPr>
          <p:cNvPr id="13" name="TextBox 12"/>
          <p:cNvSpPr txBox="1"/>
          <p:nvPr/>
        </p:nvSpPr>
        <p:spPr>
          <a:xfrm>
            <a:off x="1500524" y="1758842"/>
            <a:ext cx="472191" cy="369332"/>
          </a:xfrm>
          <a:prstGeom prst="rect">
            <a:avLst/>
          </a:prstGeom>
          <a:noFill/>
        </p:spPr>
        <p:txBody>
          <a:bodyPr wrap="square" rtlCol="0">
            <a:spAutoFit/>
          </a:bodyPr>
          <a:lstStyle/>
          <a:p>
            <a:r>
              <a:rPr lang="en-US" smtClean="0">
                <a:solidFill>
                  <a:srgbClr val="00B050"/>
                </a:solidFill>
                <a:latin typeface="Times New Roman" panose="02020603050405020304" pitchFamily="18" charset="0"/>
                <a:cs typeface="Times New Roman" panose="02020603050405020304" pitchFamily="18" charset="0"/>
              </a:rPr>
              <a:t>+1</a:t>
            </a:r>
          </a:p>
        </p:txBody>
      </p:sp>
      <p:sp>
        <p:nvSpPr>
          <p:cNvPr id="14" name="TextBox 13"/>
          <p:cNvSpPr txBox="1"/>
          <p:nvPr/>
        </p:nvSpPr>
        <p:spPr>
          <a:xfrm>
            <a:off x="2199640" y="1758842"/>
            <a:ext cx="472191" cy="369332"/>
          </a:xfrm>
          <a:prstGeom prst="rect">
            <a:avLst/>
          </a:prstGeom>
          <a:noFill/>
        </p:spPr>
        <p:txBody>
          <a:bodyPr wrap="square" rtlCol="0">
            <a:spAutoFit/>
          </a:bodyPr>
          <a:lstStyle/>
          <a:p>
            <a:r>
              <a:rPr lang="en-US" smtClean="0">
                <a:solidFill>
                  <a:srgbClr val="FF0000"/>
                </a:solidFill>
                <a:latin typeface="Times New Roman" panose="02020603050405020304" pitchFamily="18" charset="0"/>
                <a:cs typeface="Times New Roman" panose="02020603050405020304" pitchFamily="18" charset="0"/>
              </a:rPr>
              <a:t>+1</a:t>
            </a:r>
          </a:p>
        </p:txBody>
      </p:sp>
      <p:sp>
        <p:nvSpPr>
          <p:cNvPr id="15" name="TextBox 14"/>
          <p:cNvSpPr txBox="1"/>
          <p:nvPr/>
        </p:nvSpPr>
        <p:spPr>
          <a:xfrm>
            <a:off x="1419908" y="2318011"/>
            <a:ext cx="472191" cy="369332"/>
          </a:xfrm>
          <a:prstGeom prst="rect">
            <a:avLst/>
          </a:prstGeom>
          <a:noFill/>
        </p:spPr>
        <p:txBody>
          <a:bodyPr wrap="square" rtlCol="0">
            <a:spAutoFit/>
          </a:bodyPr>
          <a:lstStyle/>
          <a:p>
            <a:r>
              <a:rPr lang="en-US" smtClean="0">
                <a:solidFill>
                  <a:srgbClr val="FF0000"/>
                </a:solidFill>
                <a:latin typeface="Times New Roman" panose="02020603050405020304" pitchFamily="18" charset="0"/>
                <a:cs typeface="Times New Roman" panose="02020603050405020304" pitchFamily="18" charset="0"/>
              </a:rPr>
              <a:t>+1</a:t>
            </a:r>
          </a:p>
        </p:txBody>
      </p:sp>
      <p:cxnSp>
        <p:nvCxnSpPr>
          <p:cNvPr id="16" name="Straight Arrow Connector 15"/>
          <p:cNvCxnSpPr/>
          <p:nvPr/>
        </p:nvCxnSpPr>
        <p:spPr>
          <a:xfrm>
            <a:off x="1600597" y="2182342"/>
            <a:ext cx="394211" cy="380003"/>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3007207" y="2296660"/>
            <a:ext cx="472191" cy="369332"/>
          </a:xfrm>
          <a:prstGeom prst="rect">
            <a:avLst/>
          </a:prstGeom>
          <a:noFill/>
        </p:spPr>
        <p:txBody>
          <a:bodyPr wrap="square" rtlCol="0">
            <a:spAutoFit/>
          </a:bodyPr>
          <a:lstStyle/>
          <a:p>
            <a:r>
              <a:rPr lang="en-US" smtClean="0">
                <a:solidFill>
                  <a:srgbClr val="FF0000"/>
                </a:solidFill>
                <a:latin typeface="Times New Roman" panose="02020603050405020304" pitchFamily="18" charset="0"/>
                <a:cs typeface="Times New Roman" panose="02020603050405020304" pitchFamily="18" charset="0"/>
              </a:rPr>
              <a:t>+1</a:t>
            </a:r>
          </a:p>
        </p:txBody>
      </p:sp>
      <p:sp>
        <p:nvSpPr>
          <p:cNvPr id="21" name="TextBox 20"/>
          <p:cNvSpPr txBox="1"/>
          <p:nvPr/>
        </p:nvSpPr>
        <p:spPr>
          <a:xfrm>
            <a:off x="2241663" y="2888247"/>
            <a:ext cx="472191" cy="369332"/>
          </a:xfrm>
          <a:prstGeom prst="rect">
            <a:avLst/>
          </a:prstGeom>
          <a:noFill/>
        </p:spPr>
        <p:txBody>
          <a:bodyPr wrap="square" rtlCol="0">
            <a:spAutoFit/>
          </a:bodyPr>
          <a:lstStyle/>
          <a:p>
            <a:r>
              <a:rPr lang="en-US" smtClean="0">
                <a:solidFill>
                  <a:srgbClr val="FF0000"/>
                </a:solidFill>
                <a:latin typeface="Times New Roman" panose="02020603050405020304" pitchFamily="18" charset="0"/>
                <a:cs typeface="Times New Roman" panose="02020603050405020304" pitchFamily="18" charset="0"/>
              </a:rPr>
              <a:t>+1</a:t>
            </a:r>
          </a:p>
        </p:txBody>
      </p:sp>
      <p:sp>
        <p:nvSpPr>
          <p:cNvPr id="22" name="TextBox 21"/>
          <p:cNvSpPr txBox="1"/>
          <p:nvPr/>
        </p:nvSpPr>
        <p:spPr>
          <a:xfrm>
            <a:off x="2175497" y="2295364"/>
            <a:ext cx="472191" cy="369332"/>
          </a:xfrm>
          <a:prstGeom prst="rect">
            <a:avLst/>
          </a:prstGeom>
          <a:noFill/>
        </p:spPr>
        <p:txBody>
          <a:bodyPr wrap="square" rtlCol="0">
            <a:spAutoFit/>
          </a:bodyPr>
          <a:lstStyle/>
          <a:p>
            <a:r>
              <a:rPr lang="en-US" smtClean="0">
                <a:solidFill>
                  <a:srgbClr val="00B050"/>
                </a:solidFill>
                <a:latin typeface="Times New Roman" panose="02020603050405020304" pitchFamily="18" charset="0"/>
                <a:cs typeface="Times New Roman" panose="02020603050405020304" pitchFamily="18" charset="0"/>
              </a:rPr>
              <a:t>+0</a:t>
            </a:r>
          </a:p>
        </p:txBody>
      </p:sp>
      <p:cxnSp>
        <p:nvCxnSpPr>
          <p:cNvPr id="23" name="Straight Arrow Connector 22"/>
          <p:cNvCxnSpPr/>
          <p:nvPr/>
        </p:nvCxnSpPr>
        <p:spPr>
          <a:xfrm>
            <a:off x="2412744" y="2692910"/>
            <a:ext cx="394211" cy="380003"/>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pic>
        <p:nvPicPr>
          <p:cNvPr id="28" name="Picture 27"/>
          <p:cNvPicPr>
            <a:picLocks noChangeAspect="1"/>
          </p:cNvPicPr>
          <p:nvPr/>
        </p:nvPicPr>
        <p:blipFill>
          <a:blip r:embed="rId3"/>
          <a:stretch>
            <a:fillRect/>
          </a:stretch>
        </p:blipFill>
        <p:spPr>
          <a:xfrm>
            <a:off x="6633640" y="1226845"/>
            <a:ext cx="2192860" cy="1162216"/>
          </a:xfrm>
          <a:prstGeom prst="rect">
            <a:avLst/>
          </a:prstGeom>
          <a:ln w="9525">
            <a:solidFill>
              <a:schemeClr val="tx1"/>
            </a:solidFill>
          </a:ln>
        </p:spPr>
      </p:pic>
      <p:sp>
        <p:nvSpPr>
          <p:cNvPr id="29" name="TextBox 28"/>
          <p:cNvSpPr txBox="1"/>
          <p:nvPr/>
        </p:nvSpPr>
        <p:spPr>
          <a:xfrm>
            <a:off x="3780708" y="2888247"/>
            <a:ext cx="472191" cy="369332"/>
          </a:xfrm>
          <a:prstGeom prst="rect">
            <a:avLst/>
          </a:prstGeom>
          <a:noFill/>
        </p:spPr>
        <p:txBody>
          <a:bodyPr wrap="square" rtlCol="0">
            <a:spAutoFit/>
          </a:bodyPr>
          <a:lstStyle/>
          <a:p>
            <a:r>
              <a:rPr lang="en-US" smtClean="0">
                <a:solidFill>
                  <a:srgbClr val="FF0000"/>
                </a:solidFill>
                <a:latin typeface="Times New Roman" panose="02020603050405020304" pitchFamily="18" charset="0"/>
                <a:cs typeface="Times New Roman" panose="02020603050405020304" pitchFamily="18" charset="0"/>
              </a:rPr>
              <a:t>+1</a:t>
            </a:r>
          </a:p>
        </p:txBody>
      </p:sp>
      <p:sp>
        <p:nvSpPr>
          <p:cNvPr id="30" name="TextBox 29"/>
          <p:cNvSpPr txBox="1"/>
          <p:nvPr/>
        </p:nvSpPr>
        <p:spPr>
          <a:xfrm>
            <a:off x="3001533" y="3421914"/>
            <a:ext cx="472191" cy="369332"/>
          </a:xfrm>
          <a:prstGeom prst="rect">
            <a:avLst/>
          </a:prstGeom>
          <a:noFill/>
        </p:spPr>
        <p:txBody>
          <a:bodyPr wrap="square" rtlCol="0">
            <a:spAutoFit/>
          </a:bodyPr>
          <a:lstStyle/>
          <a:p>
            <a:r>
              <a:rPr lang="en-US" smtClean="0">
                <a:solidFill>
                  <a:srgbClr val="FF0000"/>
                </a:solidFill>
                <a:latin typeface="Times New Roman" panose="02020603050405020304" pitchFamily="18" charset="0"/>
                <a:cs typeface="Times New Roman" panose="02020603050405020304" pitchFamily="18" charset="0"/>
              </a:rPr>
              <a:t>+1</a:t>
            </a:r>
          </a:p>
        </p:txBody>
      </p:sp>
      <p:sp>
        <p:nvSpPr>
          <p:cNvPr id="31" name="TextBox 30"/>
          <p:cNvSpPr txBox="1"/>
          <p:nvPr/>
        </p:nvSpPr>
        <p:spPr>
          <a:xfrm>
            <a:off x="2959938" y="2901314"/>
            <a:ext cx="472191" cy="369332"/>
          </a:xfrm>
          <a:prstGeom prst="rect">
            <a:avLst/>
          </a:prstGeom>
          <a:noFill/>
        </p:spPr>
        <p:txBody>
          <a:bodyPr wrap="square" rtlCol="0">
            <a:spAutoFit/>
          </a:bodyPr>
          <a:lstStyle/>
          <a:p>
            <a:r>
              <a:rPr lang="en-US" smtClean="0">
                <a:solidFill>
                  <a:srgbClr val="00B050"/>
                </a:solidFill>
                <a:latin typeface="Times New Roman" panose="02020603050405020304" pitchFamily="18" charset="0"/>
                <a:cs typeface="Times New Roman" panose="02020603050405020304" pitchFamily="18" charset="0"/>
              </a:rPr>
              <a:t>+0</a:t>
            </a:r>
          </a:p>
        </p:txBody>
      </p:sp>
      <p:cxnSp>
        <p:nvCxnSpPr>
          <p:cNvPr id="32" name="Straight Arrow Connector 31"/>
          <p:cNvCxnSpPr/>
          <p:nvPr/>
        </p:nvCxnSpPr>
        <p:spPr>
          <a:xfrm>
            <a:off x="3196033" y="3313537"/>
            <a:ext cx="394211" cy="380003"/>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33" name="Straight Arrow Connector 32"/>
          <p:cNvCxnSpPr/>
          <p:nvPr/>
        </p:nvCxnSpPr>
        <p:spPr>
          <a:xfrm>
            <a:off x="3858688" y="3791246"/>
            <a:ext cx="394211" cy="380003"/>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34" name="Straight Arrow Connector 33"/>
          <p:cNvCxnSpPr/>
          <p:nvPr/>
        </p:nvCxnSpPr>
        <p:spPr>
          <a:xfrm>
            <a:off x="4599877" y="4363084"/>
            <a:ext cx="394211" cy="380003"/>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p:cNvCxnSpPr/>
          <p:nvPr/>
        </p:nvCxnSpPr>
        <p:spPr>
          <a:xfrm>
            <a:off x="5453278" y="5018691"/>
            <a:ext cx="394211" cy="380003"/>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36" name="Straight Arrow Connector 35"/>
          <p:cNvCxnSpPr/>
          <p:nvPr/>
        </p:nvCxnSpPr>
        <p:spPr>
          <a:xfrm flipH="1">
            <a:off x="5822939" y="5611756"/>
            <a:ext cx="1655" cy="395345"/>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39" name="Straight Arrow Connector 38"/>
          <p:cNvCxnSpPr/>
          <p:nvPr/>
        </p:nvCxnSpPr>
        <p:spPr>
          <a:xfrm>
            <a:off x="304800" y="1326681"/>
            <a:ext cx="91957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40"/>
          <p:cNvCxnSpPr/>
          <p:nvPr/>
        </p:nvCxnSpPr>
        <p:spPr>
          <a:xfrm>
            <a:off x="304800" y="1311215"/>
            <a:ext cx="0" cy="81695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2" name="TextBox 41"/>
          <p:cNvSpPr txBox="1"/>
          <p:nvPr/>
        </p:nvSpPr>
        <p:spPr>
          <a:xfrm>
            <a:off x="780029" y="986739"/>
            <a:ext cx="639879" cy="369332"/>
          </a:xfrm>
          <a:prstGeom prst="rect">
            <a:avLst/>
          </a:prstGeom>
          <a:noFill/>
        </p:spPr>
        <p:txBody>
          <a:bodyPr wrap="square" rtlCol="0">
            <a:spAutoFit/>
          </a:bodyPr>
          <a:lstStyle/>
          <a:p>
            <a:r>
              <a:rPr lang="en-US" smtClean="0">
                <a:latin typeface="Times New Roman" panose="02020603050405020304" pitchFamily="18" charset="0"/>
                <a:cs typeface="Times New Roman" panose="02020603050405020304" pitchFamily="18" charset="0"/>
              </a:rPr>
              <a:t>i, S</a:t>
            </a:r>
          </a:p>
        </p:txBody>
      </p:sp>
      <p:sp>
        <p:nvSpPr>
          <p:cNvPr id="43" name="TextBox 42"/>
          <p:cNvSpPr txBox="1"/>
          <p:nvPr/>
        </p:nvSpPr>
        <p:spPr>
          <a:xfrm>
            <a:off x="307838" y="1501716"/>
            <a:ext cx="472191" cy="646331"/>
          </a:xfrm>
          <a:prstGeom prst="rect">
            <a:avLst/>
          </a:prstGeom>
          <a:noFill/>
        </p:spPr>
        <p:txBody>
          <a:bodyPr wrap="square" rtlCol="0">
            <a:spAutoFit/>
          </a:bodyPr>
          <a:lstStyle/>
          <a:p>
            <a:r>
              <a:rPr lang="en-US" smtClean="0">
                <a:latin typeface="Times New Roman" panose="02020603050405020304" pitchFamily="18" charset="0"/>
                <a:cs typeface="Times New Roman" panose="02020603050405020304" pitchFamily="18" charset="0"/>
              </a:rPr>
              <a:t>j, T</a:t>
            </a:r>
          </a:p>
        </p:txBody>
      </p:sp>
      <p:sp>
        <p:nvSpPr>
          <p:cNvPr id="37" name="TextBox 36"/>
          <p:cNvSpPr txBox="1"/>
          <p:nvPr/>
        </p:nvSpPr>
        <p:spPr>
          <a:xfrm>
            <a:off x="6633640" y="2611248"/>
            <a:ext cx="986552" cy="646331"/>
          </a:xfrm>
          <a:prstGeom prst="rect">
            <a:avLst/>
          </a:prstGeom>
          <a:noFill/>
        </p:spPr>
        <p:txBody>
          <a:bodyPr wrap="square" rtlCol="0">
            <a:spAutoFit/>
          </a:bodyPr>
          <a:lstStyle/>
          <a:p>
            <a:r>
              <a:rPr lang="en-US" smtClean="0">
                <a:latin typeface="Times New Roman" panose="02020603050405020304" pitchFamily="18" charset="0"/>
                <a:cs typeface="Times New Roman" panose="02020603050405020304" pitchFamily="18" charset="0"/>
              </a:rPr>
              <a:t>m = 6</a:t>
            </a:r>
          </a:p>
          <a:p>
            <a:r>
              <a:rPr lang="en-US" smtClean="0">
                <a:latin typeface="Times New Roman" panose="02020603050405020304" pitchFamily="18" charset="0"/>
                <a:cs typeface="Times New Roman" panose="02020603050405020304" pitchFamily="18" charset="0"/>
              </a:rPr>
              <a:t>n = 7</a:t>
            </a:r>
          </a:p>
        </p:txBody>
      </p:sp>
    </p:spTree>
    <p:extLst>
      <p:ext uri="{BB962C8B-B14F-4D97-AF65-F5344CB8AC3E}">
        <p14:creationId xmlns:p14="http://schemas.microsoft.com/office/powerpoint/2010/main" xmlns="" val="268001193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Ứng dụng vào bài toán so khớp (xét hình thức)</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F669EB3C-71C8-4AAB-9074-97D54E576050}"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25</a:t>
            </a:fld>
            <a:endParaRPr lang="en-US" sz="2000" b="1">
              <a:solidFill>
                <a:srgbClr val="FFFF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xmlns="" Requires="a14">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en-US" sz="1750" b="1">
                    <a:latin typeface="Times New Roman" panose="02020603050405020304" pitchFamily="18" charset="0"/>
                    <a:ea typeface="Times New Roman" panose="02020603050405020304" pitchFamily="18" charset="0"/>
                    <a:cs typeface="Times New Roman" panose="02020603050405020304" pitchFamily="18" charset="0"/>
                  </a:rPr>
                  <a:t>* So khớp về mặt hình </a:t>
                </a:r>
                <a:r>
                  <a:rPr lang="en-US" sz="1750" b="1" smtClean="0">
                    <a:latin typeface="Times New Roman" panose="02020603050405020304" pitchFamily="18" charset="0"/>
                    <a:ea typeface="Times New Roman" panose="02020603050405020304" pitchFamily="18" charset="0"/>
                    <a:cs typeface="Times New Roman" panose="02020603050405020304" pitchFamily="18" charset="0"/>
                  </a:rPr>
                  <a:t>thức (tính độ tương đồng về mặt hình thức) [1]</a:t>
                </a:r>
                <a:endParaRPr lang="en-US" sz="175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14:m>
                  <m:oMathPara xmlns:m="http://schemas.openxmlformats.org/officeDocument/2006/math">
                    <m:oMathParaPr>
                      <m:jc m:val="centerGroup"/>
                    </m:oMathParaPr>
                    <m:oMath xmlns:m="http://schemas.openxmlformats.org/officeDocument/2006/math">
                      <m:r>
                        <a:rPr lang="en-US" sz="1750" i="1">
                          <a:latin typeface="Cambria Math" panose="02040503050406030204" pitchFamily="18" charset="0"/>
                        </a:rPr>
                        <m:t>𝐿𝑒𝑣𝑒𝑛𝑠h𝑡𝑒𝑖𝑛</m:t>
                      </m:r>
                      <m:r>
                        <a:rPr lang="en-US" sz="1750" i="1">
                          <a:latin typeface="Cambria Math" panose="02040503050406030204" pitchFamily="18" charset="0"/>
                        </a:rPr>
                        <m:t> _</m:t>
                      </m:r>
                      <m:r>
                        <a:rPr lang="en-US" sz="1750" i="1">
                          <a:latin typeface="Cambria Math" panose="02040503050406030204" pitchFamily="18" charset="0"/>
                        </a:rPr>
                        <m:t>𝑆𝑖𝑚𝑖𝑙𝑎𝑟𝑖𝑡𝑦</m:t>
                      </m:r>
                      <m:r>
                        <a:rPr lang="en-US" sz="1750" i="1">
                          <a:latin typeface="Cambria Math" panose="02040503050406030204" pitchFamily="18" charset="0"/>
                        </a:rPr>
                        <m:t>(</m:t>
                      </m:r>
                      <m:r>
                        <a:rPr lang="en-US" sz="1750" i="1">
                          <a:latin typeface="Cambria Math" panose="02040503050406030204" pitchFamily="18" charset="0"/>
                        </a:rPr>
                        <m:t>𝑠</m:t>
                      </m:r>
                      <m:r>
                        <a:rPr lang="en-US" sz="1750" i="1">
                          <a:latin typeface="Cambria Math" panose="02040503050406030204" pitchFamily="18" charset="0"/>
                        </a:rPr>
                        <m:t>,</m:t>
                      </m:r>
                      <m:r>
                        <a:rPr lang="en-US" sz="1750" i="1">
                          <a:latin typeface="Cambria Math" panose="02040503050406030204" pitchFamily="18" charset="0"/>
                        </a:rPr>
                        <m:t>𝑡</m:t>
                      </m:r>
                      <m:r>
                        <a:rPr lang="en-US" sz="1750" i="1">
                          <a:latin typeface="Cambria Math" panose="02040503050406030204" pitchFamily="18" charset="0"/>
                        </a:rPr>
                        <m:t>)= </m:t>
                      </m:r>
                      <m:r>
                        <a:rPr lang="en-US" sz="1750" i="1">
                          <a:latin typeface="Cambria Math" panose="02040503050406030204" pitchFamily="18" charset="0"/>
                        </a:rPr>
                        <m:t>1</m:t>
                      </m:r>
                      <m:r>
                        <a:rPr lang="en-US" sz="1750" i="1">
                          <a:latin typeface="Cambria Math" panose="02040503050406030204" pitchFamily="18" charset="0"/>
                        </a:rPr>
                        <m:t> – </m:t>
                      </m:r>
                      <m:f>
                        <m:fPr>
                          <m:ctrlPr>
                            <a:rPr lang="en-US" sz="1750" i="1">
                              <a:latin typeface="Cambria Math" panose="02040503050406030204" pitchFamily="18" charset="0"/>
                            </a:rPr>
                          </m:ctrlPr>
                        </m:fPr>
                        <m:num>
                          <m:r>
                            <a:rPr lang="en-US" sz="1750" i="1">
                              <a:latin typeface="Cambria Math" panose="02040503050406030204" pitchFamily="18" charset="0"/>
                            </a:rPr>
                            <m:t>𝑑𝑖𝑠𝑡𝑎𝑛𝑐𝑒</m:t>
                          </m:r>
                          <m:r>
                            <a:rPr lang="en-US" sz="1750" i="1">
                              <a:latin typeface="Cambria Math" panose="02040503050406030204" pitchFamily="18" charset="0"/>
                            </a:rPr>
                            <m:t>(</m:t>
                          </m:r>
                          <m:r>
                            <a:rPr lang="en-US" sz="1750" i="1">
                              <a:latin typeface="Cambria Math" panose="02040503050406030204" pitchFamily="18" charset="0"/>
                            </a:rPr>
                            <m:t>𝑠</m:t>
                          </m:r>
                          <m:r>
                            <a:rPr lang="en-US" sz="1750" i="1">
                              <a:latin typeface="Cambria Math" panose="02040503050406030204" pitchFamily="18" charset="0"/>
                            </a:rPr>
                            <m:t>,</m:t>
                          </m:r>
                          <m:r>
                            <a:rPr lang="en-US" sz="1750" i="1">
                              <a:latin typeface="Cambria Math" panose="02040503050406030204" pitchFamily="18" charset="0"/>
                            </a:rPr>
                            <m:t>𝑡</m:t>
                          </m:r>
                          <m:r>
                            <a:rPr lang="en-US" sz="1750" i="1">
                              <a:latin typeface="Cambria Math" panose="02040503050406030204" pitchFamily="18" charset="0"/>
                            </a:rPr>
                            <m:t>)</m:t>
                          </m:r>
                        </m:num>
                        <m:den>
                          <m:r>
                            <a:rPr lang="en-US" sz="1750" i="1">
                              <a:latin typeface="Cambria Math" panose="02040503050406030204" pitchFamily="18" charset="0"/>
                            </a:rPr>
                            <m:t>𝑚𝑎𝑥</m:t>
                          </m:r>
                          <m:r>
                            <a:rPr lang="en-US" sz="1750" i="1">
                              <a:latin typeface="Cambria Math" panose="02040503050406030204" pitchFamily="18" charset="0"/>
                            </a:rPr>
                            <m:t>_</m:t>
                          </m:r>
                          <m:r>
                            <a:rPr lang="en-US" sz="1750" i="1">
                              <a:latin typeface="Cambria Math" panose="02040503050406030204" pitchFamily="18" charset="0"/>
                            </a:rPr>
                            <m:t>𝑙𝑒𝑛</m:t>
                          </m:r>
                          <m:r>
                            <a:rPr lang="en-US" sz="1750" i="1">
                              <a:latin typeface="Cambria Math" panose="02040503050406030204" pitchFamily="18" charset="0"/>
                            </a:rPr>
                            <m:t>(</m:t>
                          </m:r>
                          <m:r>
                            <a:rPr lang="en-US" sz="1750" i="1">
                              <a:latin typeface="Cambria Math" panose="02040503050406030204" pitchFamily="18" charset="0"/>
                            </a:rPr>
                            <m:t>𝑠</m:t>
                          </m:r>
                          <m:r>
                            <a:rPr lang="en-US" sz="1750" i="1">
                              <a:latin typeface="Cambria Math" panose="02040503050406030204" pitchFamily="18" charset="0"/>
                            </a:rPr>
                            <m:t>,</m:t>
                          </m:r>
                          <m:r>
                            <a:rPr lang="en-US" sz="1750" i="1">
                              <a:latin typeface="Cambria Math" panose="02040503050406030204" pitchFamily="18" charset="0"/>
                            </a:rPr>
                            <m:t>𝑡</m:t>
                          </m:r>
                          <m:r>
                            <a:rPr lang="en-US" sz="1750" i="1">
                              <a:latin typeface="Cambria Math" panose="02040503050406030204" pitchFamily="18" charset="0"/>
                            </a:rPr>
                            <m:t>)</m:t>
                          </m:r>
                        </m:den>
                      </m:f>
                    </m:oMath>
                  </m:oMathPara>
                </a14:m>
                <a:endParaRPr lang="en-US" sz="175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nSpc>
                    <a:spcPct val="100000"/>
                  </a:lnSpc>
                  <a:buNone/>
                </a:pPr>
                <a:r>
                  <a:rPr lang="en-US" sz="1750" b="1" smtClean="0">
                    <a:latin typeface="Times New Roman" panose="02020603050405020304" pitchFamily="18" charset="0"/>
                    <a:cs typeface="Times New Roman" panose="02020603050405020304" pitchFamily="18" charset="0"/>
                  </a:rPr>
                  <a:t>Ví dụ tính độ tương đồng (hình thức) giữa  2 chuỗi S, T:</a:t>
                </a:r>
              </a:p>
              <a:p>
                <a:pPr marL="0" indent="0">
                  <a:lnSpc>
                    <a:spcPct val="100000"/>
                  </a:lnSpc>
                  <a:buNone/>
                </a:pPr>
                <a:r>
                  <a:rPr lang="en-US" sz="1750" smtClean="0">
                    <a:latin typeface="Times New Roman" panose="02020603050405020304" pitchFamily="18" charset="0"/>
                    <a:cs typeface="Times New Roman" panose="02020603050405020304" pitchFamily="18" charset="0"/>
                  </a:rPr>
                  <a:t>s </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Tôi</a:t>
                </a:r>
                <a:r>
                  <a:rPr lang="en-US" sz="1750">
                    <a:latin typeface="Times New Roman" panose="02020603050405020304" pitchFamily="18" charset="0"/>
                    <a:cs typeface="Times New Roman" panose="02020603050405020304" pitchFamily="18" charset="0"/>
                  </a:rPr>
                  <a:t/>
                </a:r>
                <a:r>
                  <a:rPr lang="en-US" sz="1750">
                    <a:solidFill>
                      <a:srgbClr val="FF0000"/>
                    </a:solidFill>
                    <a:latin typeface="Times New Roman" panose="02020603050405020304" pitchFamily="18" charset="0"/>
                    <a:cs typeface="Times New Roman" panose="02020603050405020304" pitchFamily="18" charset="0"/>
                  </a:rPr>
                  <a:t>đồng_ý</a:t>
                </a:r>
                <a:r>
                  <a:rPr lang="en-US" sz="1750">
                    <a:latin typeface="Times New Roman" panose="02020603050405020304" pitchFamily="18" charset="0"/>
                    <a:cs typeface="Times New Roman" panose="02020603050405020304" pitchFamily="18" charset="0"/>
                  </a:rPr>
                  <a:t/>
                </a:r>
                <a:r>
                  <a:rPr lang="en-US" sz="1750">
                    <a:solidFill>
                      <a:srgbClr val="00B050"/>
                    </a:solidFill>
                    <a:latin typeface="Times New Roman" panose="02020603050405020304" pitchFamily="18" charset="0"/>
                    <a:cs typeface="Times New Roman" panose="02020603050405020304" pitchFamily="18" charset="0"/>
                  </a:rPr>
                  <a:t>với ý_kiến trên</a:t>
                </a:r>
                <a:r>
                  <a:rPr lang="en-US" sz="1750">
                    <a:latin typeface="Times New Roman" panose="02020603050405020304" pitchFamily="18" charset="0"/>
                    <a:cs typeface="Times New Roman" panose="02020603050405020304" pitchFamily="18" charset="0"/>
                  </a:rPr>
                  <a:t>” </a:t>
                </a:r>
                <a14:m>
                  <m:oMath xmlns:m="http://schemas.openxmlformats.org/officeDocument/2006/math">
                    <m:r>
                      <a:rPr lang="en-US" sz="175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1750" smtClean="0">
                    <a:latin typeface="Times New Roman" panose="02020603050405020304" pitchFamily="18" charset="0"/>
                    <a:cs typeface="Times New Roman" panose="02020603050405020304" pitchFamily="18" charset="0"/>
                  </a:rPr>
                  <a:t/>
                </a:r>
                <a:r>
                  <a:rPr lang="en-US" sz="1750">
                    <a:latin typeface="Times New Roman" panose="02020603050405020304" pitchFamily="18" charset="0"/>
                    <a:cs typeface="Times New Roman" panose="02020603050405020304" pitchFamily="18" charset="0"/>
                  </a:rPr>
                  <a:t>BOW(s) = {“</a:t>
                </a:r>
                <a:r>
                  <a:rPr lang="en-US" sz="1750">
                    <a:solidFill>
                      <a:srgbClr val="00B050"/>
                    </a:solidFill>
                    <a:latin typeface="Times New Roman" panose="02020603050405020304" pitchFamily="18" charset="0"/>
                    <a:cs typeface="Times New Roman" panose="02020603050405020304" pitchFamily="18" charset="0"/>
                  </a:rPr>
                  <a:t>Tôi</a:t>
                </a:r>
                <a:r>
                  <a:rPr lang="en-US" sz="1750">
                    <a:latin typeface="Times New Roman" panose="02020603050405020304" pitchFamily="18" charset="0"/>
                    <a:cs typeface="Times New Roman" panose="02020603050405020304" pitchFamily="18" charset="0"/>
                  </a:rPr>
                  <a:t>”, “</a:t>
                </a:r>
                <a:r>
                  <a:rPr lang="en-US" sz="1750">
                    <a:solidFill>
                      <a:srgbClr val="FF0000"/>
                    </a:solidFill>
                    <a:latin typeface="Times New Roman" panose="02020603050405020304" pitchFamily="18" charset="0"/>
                    <a:cs typeface="Times New Roman" panose="02020603050405020304" pitchFamily="18" charset="0"/>
                  </a:rPr>
                  <a:t>đồng_ý</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với</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ý_kiến</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trên</a:t>
                </a:r>
                <a:r>
                  <a:rPr lang="en-US" sz="1750">
                    <a:latin typeface="Times New Roman" panose="02020603050405020304" pitchFamily="18" charset="0"/>
                    <a:cs typeface="Times New Roman" panose="02020603050405020304" pitchFamily="18" charset="0"/>
                  </a:rPr>
                  <a:t>”} </a:t>
                </a:r>
              </a:p>
              <a:p>
                <a:pPr marL="0" indent="0">
                  <a:lnSpc>
                    <a:spcPct val="100000"/>
                  </a:lnSpc>
                  <a:buNone/>
                </a:pPr>
                <a:r>
                  <a:rPr lang="en-US" sz="1750">
                    <a:latin typeface="Times New Roman" panose="02020603050405020304" pitchFamily="18" charset="0"/>
                    <a:cs typeface="Times New Roman" panose="02020603050405020304" pitchFamily="18" charset="0"/>
                  </a:rPr>
                  <a:t>t = “</a:t>
                </a:r>
                <a:r>
                  <a:rPr lang="en-US" sz="1750">
                    <a:solidFill>
                      <a:srgbClr val="00B050"/>
                    </a:solidFill>
                    <a:latin typeface="Times New Roman" panose="02020603050405020304" pitchFamily="18" charset="0"/>
                    <a:cs typeface="Times New Roman" panose="02020603050405020304" pitchFamily="18" charset="0"/>
                  </a:rPr>
                  <a:t>Tôi</a:t>
                </a:r>
                <a:r>
                  <a:rPr lang="en-US" sz="1750">
                    <a:latin typeface="Times New Roman" panose="02020603050405020304" pitchFamily="18" charset="0"/>
                    <a:cs typeface="Times New Roman" panose="02020603050405020304" pitchFamily="18" charset="0"/>
                  </a:rPr>
                  <a:t/>
                </a:r>
                <a:r>
                  <a:rPr lang="en-US" sz="1750">
                    <a:solidFill>
                      <a:srgbClr val="FF0000"/>
                    </a:solidFill>
                    <a:latin typeface="Times New Roman" panose="02020603050405020304" pitchFamily="18" charset="0"/>
                    <a:cs typeface="Times New Roman" panose="02020603050405020304" pitchFamily="18" charset="0"/>
                  </a:rPr>
                  <a:t>nhất_trí</a:t>
                </a:r>
                <a:r>
                  <a:rPr lang="en-US" sz="1750">
                    <a:latin typeface="Times New Roman" panose="02020603050405020304" pitchFamily="18" charset="0"/>
                    <a:cs typeface="Times New Roman" panose="02020603050405020304" pitchFamily="18" charset="0"/>
                  </a:rPr>
                  <a:t/>
                </a:r>
                <a:r>
                  <a:rPr lang="en-US" sz="1750">
                    <a:solidFill>
                      <a:srgbClr val="00B050"/>
                    </a:solidFill>
                    <a:latin typeface="Times New Roman" panose="02020603050405020304" pitchFamily="18" charset="0"/>
                    <a:cs typeface="Times New Roman" panose="02020603050405020304" pitchFamily="18" charset="0"/>
                  </a:rPr>
                  <a:t>với ý_kiến trên</a:t>
                </a:r>
                <a:r>
                  <a:rPr lang="en-US" sz="1750">
                    <a:latin typeface="Times New Roman" panose="02020603050405020304" pitchFamily="18" charset="0"/>
                    <a:cs typeface="Times New Roman" panose="02020603050405020304" pitchFamily="18" charset="0"/>
                  </a:rPr>
                  <a:t>” </a:t>
                </a:r>
                <a14:m>
                  <m:oMath xmlns:m="http://schemas.openxmlformats.org/officeDocument/2006/math">
                    <m:r>
                      <a:rPr lang="en-US" sz="1750" i="1">
                        <a:latin typeface="Cambria Math" panose="02040503050406030204" pitchFamily="18" charset="0"/>
                        <a:ea typeface="Cambria Math" panose="02040503050406030204" pitchFamily="18" charset="0"/>
                        <a:cs typeface="Times New Roman" panose="02020603050405020304" pitchFamily="18" charset="0"/>
                      </a:rPr>
                      <m:t>→</m:t>
                    </m:r>
                  </m:oMath>
                </a14:m>
                <a:r>
                  <a:rPr lang="en-US" sz="1750" smtClean="0">
                    <a:latin typeface="Times New Roman" panose="02020603050405020304" pitchFamily="18" charset="0"/>
                    <a:cs typeface="Times New Roman" panose="02020603050405020304" pitchFamily="18" charset="0"/>
                  </a:rPr>
                  <a:t> BOW(t</a:t>
                </a:r>
                <a:r>
                  <a:rPr lang="en-US" sz="1750">
                    <a:latin typeface="Times New Roman" panose="02020603050405020304" pitchFamily="18" charset="0"/>
                    <a:cs typeface="Times New Roman" panose="02020603050405020304" pitchFamily="18" charset="0"/>
                  </a:rPr>
                  <a:t>) = {“</a:t>
                </a:r>
                <a:r>
                  <a:rPr lang="en-US" sz="1750">
                    <a:solidFill>
                      <a:srgbClr val="00B050"/>
                    </a:solidFill>
                    <a:latin typeface="Times New Roman" panose="02020603050405020304" pitchFamily="18" charset="0"/>
                    <a:cs typeface="Times New Roman" panose="02020603050405020304" pitchFamily="18" charset="0"/>
                  </a:rPr>
                  <a:t>Tôi</a:t>
                </a:r>
                <a:r>
                  <a:rPr lang="en-US" sz="1750">
                    <a:latin typeface="Times New Roman" panose="02020603050405020304" pitchFamily="18" charset="0"/>
                    <a:cs typeface="Times New Roman" panose="02020603050405020304" pitchFamily="18" charset="0"/>
                  </a:rPr>
                  <a:t>”, “</a:t>
                </a:r>
                <a:r>
                  <a:rPr lang="en-US" sz="1750">
                    <a:solidFill>
                      <a:srgbClr val="FF0000"/>
                    </a:solidFill>
                    <a:latin typeface="Times New Roman" panose="02020603050405020304" pitchFamily="18" charset="0"/>
                    <a:cs typeface="Times New Roman" panose="02020603050405020304" pitchFamily="18" charset="0"/>
                  </a:rPr>
                  <a:t>nhất_trí</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với</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ý_kiến</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trên</a:t>
                </a:r>
                <a:r>
                  <a:rPr lang="en-US" sz="1750">
                    <a:latin typeface="Times New Roman" panose="02020603050405020304" pitchFamily="18" charset="0"/>
                    <a:cs typeface="Times New Roman" panose="02020603050405020304" pitchFamily="18" charset="0"/>
                  </a:rPr>
                  <a:t>”} </a:t>
                </a:r>
              </a:p>
              <a:p>
                <a:pPr marL="0" indent="0">
                  <a:lnSpc>
                    <a:spcPct val="100000"/>
                  </a:lnSpc>
                  <a:buNone/>
                </a:pPr>
                <a:r>
                  <a:rPr lang="en-US" sz="1800">
                    <a:latin typeface="Times New Roman" panose="02020603050405020304" pitchFamily="18" charset="0"/>
                    <a:ea typeface="Times New Roman" panose="02020603050405020304" pitchFamily="18" charset="0"/>
                    <a:cs typeface="Times New Roman" panose="02020603050405020304" pitchFamily="18" charset="0"/>
                  </a:rPr>
                  <a:t>► </a:t>
                </a:r>
                <a:r>
                  <a:rPr lang="en-US" sz="1800" smtClean="0">
                    <a:latin typeface="Times New Roman" panose="02020603050405020304" pitchFamily="18" charset="0"/>
                    <a:ea typeface="Times New Roman" panose="02020603050405020304" pitchFamily="18" charset="0"/>
                    <a:cs typeface="Times New Roman" panose="02020603050405020304" pitchFamily="18" charset="0"/>
                  </a:rPr>
                  <a:t/>
                </a:r>
                <a:r>
                  <a:rPr lang="en-US" sz="1750" smtClean="0">
                    <a:latin typeface="Times New Roman" panose="02020603050405020304" pitchFamily="18" charset="0"/>
                    <a:cs typeface="Times New Roman" panose="02020603050405020304" pitchFamily="18" charset="0"/>
                  </a:rPr>
                  <a:t>Sau </a:t>
                </a:r>
                <a:r>
                  <a:rPr lang="en-US" sz="1750">
                    <a:latin typeface="Times New Roman" panose="02020603050405020304" pitchFamily="18" charset="0"/>
                    <a:cs typeface="Times New Roman" panose="02020603050405020304" pitchFamily="18" charset="0"/>
                  </a:rPr>
                  <a:t>khi tạo các túi từ, </a:t>
                </a:r>
                <a:r>
                  <a:rPr lang="en-US" sz="1750" smtClean="0">
                    <a:latin typeface="Times New Roman" panose="02020603050405020304" pitchFamily="18" charset="0"/>
                    <a:cs typeface="Times New Roman" panose="02020603050405020304" pitchFamily="18" charset="0"/>
                  </a:rPr>
                  <a:t>ta sẽ loại </a:t>
                </a:r>
                <a:r>
                  <a:rPr lang="en-US" sz="1750">
                    <a:latin typeface="Times New Roman" panose="02020603050405020304" pitchFamily="18" charset="0"/>
                    <a:cs typeface="Times New Roman" panose="02020603050405020304" pitchFamily="18" charset="0"/>
                  </a:rPr>
                  <a:t>bỏ các từ “</a:t>
                </a:r>
                <a:r>
                  <a:rPr lang="en-US" sz="1750">
                    <a:solidFill>
                      <a:srgbClr val="00B050"/>
                    </a:solidFill>
                    <a:latin typeface="Times New Roman" panose="02020603050405020304" pitchFamily="18" charset="0"/>
                    <a:cs typeface="Times New Roman" panose="02020603050405020304" pitchFamily="18" charset="0"/>
                  </a:rPr>
                  <a:t>Tôi</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với</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ý_kiến</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trên</a:t>
                </a:r>
                <a:r>
                  <a:rPr lang="en-US" sz="1750">
                    <a:latin typeface="Times New Roman" panose="02020603050405020304" pitchFamily="18" charset="0"/>
                    <a:cs typeface="Times New Roman" panose="02020603050405020304" pitchFamily="18" charset="0"/>
                  </a:rPr>
                  <a:t>” ra khỏi hai túi từ. Đến đây, sẽ có các túi sau: </a:t>
                </a:r>
              </a:p>
              <a:p>
                <a:pPr marL="0" indent="0">
                  <a:lnSpc>
                    <a:spcPct val="100000"/>
                  </a:lnSpc>
                  <a:buNone/>
                  <a:tabLst>
                    <a:tab pos="1379538" algn="l"/>
                    <a:tab pos="4865688" algn="l"/>
                  </a:tabLst>
                </a:pPr>
                <a:r>
                  <a:rPr lang="en-US" sz="1750" smtClean="0">
                    <a:latin typeface="Times New Roman" panose="02020603050405020304" pitchFamily="18" charset="0"/>
                    <a:cs typeface="Times New Roman" panose="02020603050405020304" pitchFamily="18" charset="0"/>
                  </a:rPr>
                  <a:t>	BOW(s</a:t>
                </a:r>
                <a:r>
                  <a:rPr lang="en-US" sz="1750">
                    <a:latin typeface="Times New Roman" panose="02020603050405020304" pitchFamily="18" charset="0"/>
                    <a:cs typeface="Times New Roman" panose="02020603050405020304" pitchFamily="18" charset="0"/>
                  </a:rPr>
                  <a:t>)</a:t>
                </a:r>
                <a:r>
                  <a:rPr lang="en-US" sz="1750" smtClean="0">
                    <a:latin typeface="Times New Roman" panose="02020603050405020304" pitchFamily="18" charset="0"/>
                    <a:cs typeface="Times New Roman" panose="02020603050405020304" pitchFamily="18" charset="0"/>
                  </a:rPr>
                  <a:t/>
                </a:r>
                <a:r>
                  <a:rPr lang="en-US" sz="1750">
                    <a:latin typeface="Times New Roman" panose="02020603050405020304" pitchFamily="18" charset="0"/>
                    <a:cs typeface="Times New Roman" panose="02020603050405020304" pitchFamily="18" charset="0"/>
                  </a:rPr>
                  <a:t>= {“</a:t>
                </a:r>
                <a:r>
                  <a:rPr lang="en-US" sz="1750">
                    <a:solidFill>
                      <a:srgbClr val="FF0000"/>
                    </a:solidFill>
                    <a:latin typeface="Times New Roman" panose="02020603050405020304" pitchFamily="18" charset="0"/>
                    <a:cs typeface="Times New Roman" panose="02020603050405020304" pitchFamily="18" charset="0"/>
                  </a:rPr>
                  <a:t>đồng_ý</a:t>
                </a:r>
                <a:r>
                  <a:rPr lang="en-US" sz="1750" smtClean="0">
                    <a:latin typeface="Times New Roman" panose="02020603050405020304" pitchFamily="18" charset="0"/>
                    <a:cs typeface="Times New Roman" panose="02020603050405020304" pitchFamily="18" charset="0"/>
                  </a:rPr>
                  <a:t>”};	</a:t>
                </a:r>
                <a:r>
                  <a:rPr lang="en-US" sz="1750">
                    <a:latin typeface="Times New Roman" panose="02020603050405020304" pitchFamily="18" charset="0"/>
                    <a:cs typeface="Times New Roman" panose="02020603050405020304" pitchFamily="18" charset="0"/>
                  </a:rPr>
                  <a:t> BOW(t</a:t>
                </a:r>
                <a:r>
                  <a:rPr lang="en-US" sz="1750" smtClean="0">
                    <a:latin typeface="Times New Roman" panose="02020603050405020304" pitchFamily="18" charset="0"/>
                    <a:cs typeface="Times New Roman" panose="02020603050405020304" pitchFamily="18" charset="0"/>
                  </a:rPr>
                  <a:t>) = </a:t>
                </a:r>
                <a:r>
                  <a:rPr lang="en-US" sz="1750">
                    <a:latin typeface="Times New Roman" panose="02020603050405020304" pitchFamily="18" charset="0"/>
                    <a:cs typeface="Times New Roman" panose="02020603050405020304" pitchFamily="18" charset="0"/>
                  </a:rPr>
                  <a:t>{“ </a:t>
                </a:r>
                <a:r>
                  <a:rPr lang="en-US" sz="1750">
                    <a:solidFill>
                      <a:srgbClr val="FF0000"/>
                    </a:solidFill>
                    <a:latin typeface="Times New Roman" panose="02020603050405020304" pitchFamily="18" charset="0"/>
                    <a:cs typeface="Times New Roman" panose="02020603050405020304" pitchFamily="18" charset="0"/>
                  </a:rPr>
                  <a:t>nhất_trí</a:t>
                </a:r>
                <a:r>
                  <a:rPr lang="en-US" sz="1750">
                    <a:latin typeface="Times New Roman" panose="02020603050405020304" pitchFamily="18" charset="0"/>
                    <a:cs typeface="Times New Roman" panose="02020603050405020304" pitchFamily="18" charset="0"/>
                  </a:rPr>
                  <a:t>”}</a:t>
                </a:r>
              </a:p>
              <a:p>
                <a:pPr marL="0" indent="0">
                  <a:lnSpc>
                    <a:spcPct val="100000"/>
                  </a:lnSpc>
                  <a:buNone/>
                </a:pPr>
                <a:r>
                  <a:rPr lang="en-US" sz="1750" smtClean="0">
                    <a:latin typeface="Times New Roman" panose="02020603050405020304" pitchFamily="18" charset="0"/>
                    <a:cs typeface="Times New Roman" panose="02020603050405020304" pitchFamily="18" charset="0"/>
                  </a:rPr>
                  <a:t>Cuối </a:t>
                </a:r>
                <a:r>
                  <a:rPr lang="en-US" sz="1750">
                    <a:latin typeface="Times New Roman" panose="02020603050405020304" pitchFamily="18" charset="0"/>
                    <a:cs typeface="Times New Roman" panose="02020603050405020304" pitchFamily="18" charset="0"/>
                  </a:rPr>
                  <a:t>cùng, sự tương đồng giữa chuỗi s và t sẽ là: </a:t>
                </a:r>
              </a:p>
              <a:p>
                <a:pPr marL="0" indent="0">
                  <a:lnSpc>
                    <a:spcPct val="100000"/>
                  </a:lnSpc>
                  <a:buNone/>
                </a:pPr>
                <a14:m>
                  <m:oMathPara xmlns:m="http://schemas.openxmlformats.org/officeDocument/2006/math">
                    <m:oMathParaPr>
                      <m:jc m:val="centerGroup"/>
                    </m:oMathParaPr>
                    <m:oMath xmlns:m="http://schemas.openxmlformats.org/officeDocument/2006/math">
                      <m:r>
                        <a:rPr lang="en-US" sz="1750" i="1">
                          <a:latin typeface="Cambria Math" panose="02040503050406030204" pitchFamily="18" charset="0"/>
                        </a:rPr>
                        <m:t>            </m:t>
                      </m:r>
                      <m:r>
                        <a:rPr lang="en-US" sz="1750" i="1">
                          <a:latin typeface="Cambria Math" panose="02040503050406030204" pitchFamily="18" charset="0"/>
                        </a:rPr>
                        <m:t>𝐿𝑒𝑣𝑒𝑛𝑠h𝑡𝑒𝑖𝑛</m:t>
                      </m:r>
                      <m:r>
                        <a:rPr lang="en-US" sz="1750" i="1">
                          <a:latin typeface="Cambria Math" panose="02040503050406030204" pitchFamily="18" charset="0"/>
                        </a:rPr>
                        <m:t>_</m:t>
                      </m:r>
                      <m:r>
                        <a:rPr lang="en-US" sz="1750" i="1">
                          <a:latin typeface="Cambria Math" panose="02040503050406030204" pitchFamily="18" charset="0"/>
                        </a:rPr>
                        <m:t>𝑑𝑖𝑠𝑡𝑎𝑛𝑐𝑒</m:t>
                      </m:r>
                      <m:r>
                        <a:rPr lang="en-US" sz="1750" i="1">
                          <a:latin typeface="Cambria Math" panose="02040503050406030204" pitchFamily="18" charset="0"/>
                        </a:rPr>
                        <m:t>(“đồ</m:t>
                      </m:r>
                      <m:r>
                        <a:rPr lang="en-US" sz="1750" i="1">
                          <a:latin typeface="Cambria Math" panose="02040503050406030204" pitchFamily="18" charset="0"/>
                        </a:rPr>
                        <m:t>𝑛𝑔</m:t>
                      </m:r>
                      <m:r>
                        <a:rPr lang="en-US" sz="1750" i="1">
                          <a:latin typeface="Cambria Math" panose="02040503050406030204" pitchFamily="18" charset="0"/>
                        </a:rPr>
                        <m:t>_ý”, “</m:t>
                      </m:r>
                      <m:r>
                        <a:rPr lang="en-US" sz="1750" i="1">
                          <a:latin typeface="Cambria Math" panose="02040503050406030204" pitchFamily="18" charset="0"/>
                        </a:rPr>
                        <m:t>𝑛h</m:t>
                      </m:r>
                      <m:r>
                        <a:rPr lang="en-US" sz="1750" i="1">
                          <a:latin typeface="Cambria Math" panose="02040503050406030204" pitchFamily="18" charset="0"/>
                        </a:rPr>
                        <m:t>ấ</m:t>
                      </m:r>
                      <m:r>
                        <a:rPr lang="en-US" sz="1750" i="1">
                          <a:latin typeface="Cambria Math" panose="02040503050406030204" pitchFamily="18" charset="0"/>
                        </a:rPr>
                        <m:t>𝑡</m:t>
                      </m:r>
                      <m:r>
                        <a:rPr lang="en-US" sz="1750" i="1">
                          <a:latin typeface="Cambria Math" panose="02040503050406030204" pitchFamily="18" charset="0"/>
                        </a:rPr>
                        <m:t>_</m:t>
                      </m:r>
                      <m:r>
                        <a:rPr lang="en-US" sz="1750" i="1">
                          <a:latin typeface="Cambria Math" panose="02040503050406030204" pitchFamily="18" charset="0"/>
                        </a:rPr>
                        <m:t>𝑡𝑟</m:t>
                      </m:r>
                      <m:r>
                        <a:rPr lang="en-US" sz="1750" i="1">
                          <a:latin typeface="Cambria Math" panose="02040503050406030204" pitchFamily="18" charset="0"/>
                        </a:rPr>
                        <m:t>í”) = </m:t>
                      </m:r>
                      <m:r>
                        <a:rPr lang="en-US" sz="1750" i="1">
                          <a:latin typeface="Cambria Math" panose="02040503050406030204" pitchFamily="18" charset="0"/>
                        </a:rPr>
                        <m:t>7</m:t>
                      </m:r>
                    </m:oMath>
                  </m:oMathPara>
                </a14:m>
                <a:endParaRPr lang="en-US" sz="1750">
                  <a:latin typeface="Times New Roman" panose="02020603050405020304" pitchFamily="18" charset="0"/>
                  <a:cs typeface="Times New Roman" panose="02020603050405020304" pitchFamily="18" charset="0"/>
                </a:endParaRPr>
              </a:p>
              <a:p>
                <a:pPr marL="0" indent="0" algn="ctr">
                  <a:lnSpc>
                    <a:spcPct val="100000"/>
                  </a:lnSpc>
                  <a:buNone/>
                </a:pPr>
                <a14:m>
                  <m:oMath xmlns:m="http://schemas.openxmlformats.org/officeDocument/2006/math">
                    <m:r>
                      <a:rPr lang="en-US" sz="1750" i="1">
                        <a:latin typeface="Cambria Math" panose="02040503050406030204" pitchFamily="18" charset="0"/>
                      </a:rPr>
                      <m:t>𝐿𝑒𝑣𝑒𝑛𝑠h𝑡𝑒𝑖𝑛</m:t>
                    </m:r>
                    <m:r>
                      <a:rPr lang="en-US" sz="1750" i="1">
                        <a:latin typeface="Cambria Math" panose="02040503050406030204" pitchFamily="18" charset="0"/>
                      </a:rPr>
                      <m:t> _</m:t>
                    </m:r>
                    <m:r>
                      <a:rPr lang="en-US" sz="1750" i="1">
                        <a:latin typeface="Cambria Math" panose="02040503050406030204" pitchFamily="18" charset="0"/>
                      </a:rPr>
                      <m:t>𝑆𝑖𝑚𝑖𝑙𝑎𝑟𝑖𝑡𝑦</m:t>
                    </m:r>
                    <m:r>
                      <a:rPr lang="en-US" sz="1750" i="1">
                        <a:latin typeface="Cambria Math" panose="02040503050406030204" pitchFamily="18" charset="0"/>
                      </a:rPr>
                      <m:t>(</m:t>
                    </m:r>
                    <m:r>
                      <a:rPr lang="en-US" sz="1750" i="1">
                        <a:latin typeface="Cambria Math" panose="02040503050406030204" pitchFamily="18" charset="0"/>
                      </a:rPr>
                      <m:t>𝑠</m:t>
                    </m:r>
                    <m:r>
                      <a:rPr lang="en-US" sz="1750" i="1">
                        <a:latin typeface="Cambria Math" panose="02040503050406030204" pitchFamily="18" charset="0"/>
                      </a:rPr>
                      <m:t>,</m:t>
                    </m:r>
                    <m:r>
                      <a:rPr lang="en-US" sz="1750" i="1">
                        <a:latin typeface="Cambria Math" panose="02040503050406030204" pitchFamily="18" charset="0"/>
                      </a:rPr>
                      <m:t>𝑡</m:t>
                    </m:r>
                    <m:r>
                      <a:rPr lang="en-US" sz="1750" i="1">
                        <a:latin typeface="Cambria Math" panose="02040503050406030204" pitchFamily="18" charset="0"/>
                      </a:rPr>
                      <m:t>)= </m:t>
                    </m:r>
                    <m:r>
                      <a:rPr lang="en-US" sz="1750" i="1">
                        <a:latin typeface="Cambria Math" panose="02040503050406030204" pitchFamily="18" charset="0"/>
                      </a:rPr>
                      <m:t>1</m:t>
                    </m:r>
                    <m:r>
                      <a:rPr lang="en-US" sz="1750" i="1">
                        <a:latin typeface="Cambria Math" panose="02040503050406030204" pitchFamily="18" charset="0"/>
                      </a:rPr>
                      <m:t> – </m:t>
                    </m:r>
                    <m:f>
                      <m:fPr>
                        <m:ctrlPr>
                          <a:rPr lang="en-US" sz="1750" i="1">
                            <a:latin typeface="Cambria Math" panose="02040503050406030204" pitchFamily="18" charset="0"/>
                          </a:rPr>
                        </m:ctrlPr>
                      </m:fPr>
                      <m:num>
                        <m:r>
                          <a:rPr lang="en-US" sz="1750" i="1">
                            <a:latin typeface="Cambria Math" panose="02040503050406030204" pitchFamily="18" charset="0"/>
                          </a:rPr>
                          <m:t>𝐿𝑒𝑣𝑒𝑛𝑠h𝑡𝑒𝑖𝑛</m:t>
                        </m:r>
                        <m:r>
                          <a:rPr lang="en-US" sz="1750" i="1">
                            <a:latin typeface="Cambria Math" panose="02040503050406030204" pitchFamily="18" charset="0"/>
                          </a:rPr>
                          <m:t>_</m:t>
                        </m:r>
                        <m:r>
                          <a:rPr lang="en-US" sz="1750" i="1">
                            <a:latin typeface="Cambria Math" panose="02040503050406030204" pitchFamily="18" charset="0"/>
                          </a:rPr>
                          <m:t>𝑑𝑖𝑠𝑡𝑎𝑛𝑐𝑒</m:t>
                        </m:r>
                        <m:d>
                          <m:dPr>
                            <m:ctrlPr>
                              <a:rPr lang="en-US" sz="1750" i="1">
                                <a:latin typeface="Cambria Math" panose="02040503050406030204" pitchFamily="18" charset="0"/>
                              </a:rPr>
                            </m:ctrlPr>
                          </m:dPr>
                          <m:e>
                            <m:r>
                              <a:rPr lang="en-US" sz="1750" i="1">
                                <a:latin typeface="Cambria Math" panose="02040503050406030204" pitchFamily="18" charset="0"/>
                              </a:rPr>
                              <m:t>𝑠</m:t>
                            </m:r>
                            <m:r>
                              <a:rPr lang="en-US" sz="1750" i="1">
                                <a:latin typeface="Cambria Math" panose="02040503050406030204" pitchFamily="18" charset="0"/>
                              </a:rPr>
                              <m:t>,</m:t>
                            </m:r>
                            <m:r>
                              <a:rPr lang="en-US" sz="1750" i="1">
                                <a:latin typeface="Cambria Math" panose="02040503050406030204" pitchFamily="18" charset="0"/>
                              </a:rPr>
                              <m:t>𝑡</m:t>
                            </m:r>
                          </m:e>
                        </m:d>
                      </m:num>
                      <m:den>
                        <m:r>
                          <a:rPr lang="en-US" sz="1750" i="1">
                            <a:latin typeface="Cambria Math" panose="02040503050406030204" pitchFamily="18" charset="0"/>
                          </a:rPr>
                          <m:t>𝑚𝑎𝑥𝑙𝑒𝑛</m:t>
                        </m:r>
                        <m:r>
                          <a:rPr lang="en-US" sz="1750" i="1">
                            <a:latin typeface="Cambria Math" panose="02040503050406030204" pitchFamily="18" charset="0"/>
                          </a:rPr>
                          <m:t>(</m:t>
                        </m:r>
                        <m:r>
                          <a:rPr lang="en-US" sz="1750" i="1">
                            <a:latin typeface="Cambria Math" panose="02040503050406030204" pitchFamily="18" charset="0"/>
                          </a:rPr>
                          <m:t>𝑠</m:t>
                        </m:r>
                        <m:r>
                          <a:rPr lang="en-US" sz="1750" i="1">
                            <a:latin typeface="Cambria Math" panose="02040503050406030204" pitchFamily="18" charset="0"/>
                          </a:rPr>
                          <m:t>,</m:t>
                        </m:r>
                        <m:r>
                          <a:rPr lang="en-US" sz="1750" i="1">
                            <a:latin typeface="Cambria Math" panose="02040503050406030204" pitchFamily="18" charset="0"/>
                          </a:rPr>
                          <m:t>𝑡</m:t>
                        </m:r>
                        <m:r>
                          <a:rPr lang="en-US" sz="1750" i="1">
                            <a:latin typeface="Cambria Math" panose="02040503050406030204" pitchFamily="18" charset="0"/>
                          </a:rPr>
                          <m:t>)</m:t>
                        </m:r>
                      </m:den>
                    </m:f>
                  </m:oMath>
                </a14:m>
                <a:r>
                  <a:rPr lang="en-US" sz="1750"/>
                  <a:t/>
                </a:r>
                <a14:m>
                  <m:oMath xmlns:m="http://schemas.openxmlformats.org/officeDocument/2006/math">
                    <m:r>
                      <a:rPr lang="en-US" sz="1750" i="1">
                        <a:latin typeface="Cambria Math" panose="02040503050406030204" pitchFamily="18" charset="0"/>
                      </a:rPr>
                      <m:t>=</m:t>
                    </m:r>
                    <m:r>
                      <a:rPr lang="en-US" sz="1750" i="1">
                        <a:latin typeface="Cambria Math" panose="02040503050406030204" pitchFamily="18" charset="0"/>
                      </a:rPr>
                      <m:t>1</m:t>
                    </m:r>
                    <m:r>
                      <a:rPr lang="en-US" sz="1750" i="1">
                        <a:latin typeface="Cambria Math" panose="02040503050406030204" pitchFamily="18" charset="0"/>
                      </a:rPr>
                      <m:t>−</m:t>
                    </m:r>
                    <m:f>
                      <m:fPr>
                        <m:ctrlPr>
                          <a:rPr lang="en-US" sz="1750" i="1">
                            <a:latin typeface="Cambria Math" panose="02040503050406030204" pitchFamily="18" charset="0"/>
                          </a:rPr>
                        </m:ctrlPr>
                      </m:fPr>
                      <m:num>
                        <m:r>
                          <a:rPr lang="en-US" sz="1750" i="1">
                            <a:latin typeface="Cambria Math" panose="02040503050406030204" pitchFamily="18" charset="0"/>
                          </a:rPr>
                          <m:t>7</m:t>
                        </m:r>
                      </m:num>
                      <m:den>
                        <m:r>
                          <a:rPr lang="en-US" sz="1750" i="1">
                            <a:latin typeface="Cambria Math" panose="02040503050406030204" pitchFamily="18" charset="0"/>
                          </a:rPr>
                          <m:t>29</m:t>
                        </m:r>
                      </m:den>
                    </m:f>
                    <m:r>
                      <a:rPr lang="en-US" sz="1750" i="1" smtClean="0">
                        <a:latin typeface="Cambria Math" panose="02040503050406030204" pitchFamily="18" charset="0"/>
                        <a:ea typeface="Cambria Math" panose="02040503050406030204" pitchFamily="18" charset="0"/>
                      </a:rPr>
                      <m:t>≈</m:t>
                    </m:r>
                    <m:r>
                      <a:rPr lang="en-US" sz="1750" i="1">
                        <a:latin typeface="Cambria Math" panose="02040503050406030204" pitchFamily="18" charset="0"/>
                      </a:rPr>
                      <m:t>0</m:t>
                    </m:r>
                    <m:r>
                      <a:rPr lang="en-US" sz="1750" i="1">
                        <a:latin typeface="Cambria Math" panose="02040503050406030204" pitchFamily="18" charset="0"/>
                      </a:rPr>
                      <m:t>.</m:t>
                    </m:r>
                    <m:r>
                      <a:rPr lang="en-US" sz="1750" i="1">
                        <a:latin typeface="Cambria Math" panose="02040503050406030204" pitchFamily="18" charset="0"/>
                      </a:rPr>
                      <m:t>7586</m:t>
                    </m:r>
                  </m:oMath>
                </a14:m>
                <a:r>
                  <a:rPr lang="en-US" sz="1750" b="1">
                    <a:latin typeface="Times New Roman" panose="02020603050405020304" pitchFamily="18" charset="0"/>
                    <a:cs typeface="Times New Roman" panose="02020603050405020304" pitchFamily="18" charset="0"/>
                  </a:rPr>
                  <a:t/>
                </a:r>
                <a:endParaRPr lang="en-US" sz="1750">
                  <a:latin typeface="Times New Roman" panose="02020603050405020304" pitchFamily="18" charset="0"/>
                  <a:cs typeface="Times New Roman" panose="02020603050405020304" pitchFamily="18" charset="0"/>
                </a:endParaRPr>
              </a:p>
              <a:p>
                <a:pPr marL="0" indent="0" algn="ctr">
                  <a:lnSpc>
                    <a:spcPct val="100000"/>
                  </a:lnSpc>
                  <a:buNone/>
                </a:pPr>
                <a:r>
                  <a:rPr lang="en-US" sz="1750" smtClean="0">
                    <a:latin typeface="Times New Roman" panose="02020603050405020304" pitchFamily="18" charset="0"/>
                    <a:cs typeface="Times New Roman" panose="02020603050405020304" pitchFamily="18" charset="0"/>
                  </a:rPr>
                  <a:t/>
                </a:r>
                <a:endParaRPr lang="en-US" sz="1750">
                  <a:latin typeface="Times New Roman" panose="02020603050405020304" pitchFamily="18" charset="0"/>
                  <a:cs typeface="Times New Roman" panose="02020603050405020304" pitchFamily="18" charset="0"/>
                </a:endParaRPr>
              </a:p>
              <a:p>
                <a:pPr marL="0" indent="0" algn="just">
                  <a:lnSpc>
                    <a:spcPct val="100000"/>
                  </a:lnSpc>
                  <a:buNone/>
                </a:pPr>
                <a:endParaRPr lang="en-US" sz="1750" b="1" smtClean="0">
                  <a:latin typeface="Times New Roman" panose="02020603050405020304" pitchFamily="18" charset="0"/>
                  <a:ea typeface="Times New Roman" panose="02020603050405020304" pitchFamily="18" charset="0"/>
                  <a:cs typeface="Times New Roman" panose="02020603050405020304" pitchFamily="18" charset="0"/>
                </a:endParaRPr>
              </a:p>
            </p:txBody>
          </p:sp>
        </mc:Choice>
        <mc:Fallback>
          <p:sp>
            <p:nvSpPr>
              <p:cNvPr id="11" name="Content Placeholder 2"/>
              <p:cNvSpPr txBox="1">
                <a:spLocks noRot="1" noChangeAspect="1" noMove="1" noResize="1" noEditPoints="1" noAdjustHandles="1" noChangeArrowheads="1" noChangeShapeType="1" noTextEdit="1"/>
              </p:cNvSpPr>
              <p:nvPr/>
            </p:nvSpPr>
            <p:spPr>
              <a:xfrm>
                <a:off x="304800" y="1180760"/>
                <a:ext cx="8521700" cy="5054939"/>
              </a:xfrm>
              <a:prstGeom prst="rect">
                <a:avLst/>
              </a:prstGeom>
              <a:blipFill rotWithShape="0">
                <a:blip r:embed="rId3"/>
                <a:stretch>
                  <a:fillRect l="-572" t="-362" r="-78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xmlns="" Requires="a14">
          <p:sp>
            <p:nvSpPr>
              <p:cNvPr id="8" name="TextBox 7"/>
              <p:cNvSpPr txBox="1"/>
              <p:nvPr/>
            </p:nvSpPr>
            <p:spPr>
              <a:xfrm>
                <a:off x="304800" y="5912907"/>
                <a:ext cx="8210550" cy="383118"/>
              </a:xfrm>
              <a:prstGeom prst="rect">
                <a:avLst/>
              </a:prstGeom>
              <a:noFill/>
              <a:ln>
                <a:solidFill>
                  <a:schemeClr val="tx1"/>
                </a:solidFill>
                <a:prstDash val="dash"/>
              </a:ln>
            </p:spPr>
            <p:txBody>
              <a:bodyPr wrap="square" rtlCol="0">
                <a:spAutoFit/>
              </a:bodyPr>
              <a:lstStyle/>
              <a:p>
                <a:pPr/>
                <a14:m>
                  <m:oMathPara xmlns:m="http://schemas.openxmlformats.org/officeDocument/2006/math">
                    <m:oMathParaPr>
                      <m:jc m:val="center"/>
                    </m:oMathParaPr>
                    <m:oMath xmlns:m="http://schemas.openxmlformats.org/officeDocument/2006/math">
                      <m:d>
                        <m:dPr>
                          <m:begChr m:val="["/>
                          <m:endChr m:val="]"/>
                          <m:ctrlPr>
                            <a:rPr lang="en-US" b="0" i="1" smtClean="0">
                              <a:latin typeface="Cambria Math" panose="02040503050406030204" pitchFamily="18" charset="0"/>
                              <a:cs typeface="Times New Roman" panose="02020603050405020304" pitchFamily="18" charset="0"/>
                            </a:rPr>
                          </m:ctrlPr>
                        </m:dPr>
                        <m:e>
                          <m:r>
                            <a:rPr lang="en-US" b="0" i="1" smtClean="0">
                              <a:latin typeface="Cambria Math" panose="02040503050406030204" pitchFamily="18" charset="0"/>
                              <a:cs typeface="Times New Roman" panose="02020603050405020304" pitchFamily="18" charset="0"/>
                            </a:rPr>
                            <m:t>1</m:t>
                          </m:r>
                        </m:e>
                      </m:d>
                      <m:r>
                        <m:rPr>
                          <m:nor/>
                        </m:rPr>
                        <a:rPr lang="en-US" b="0" i="0" smtClean="0">
                          <a:latin typeface="Cambria Math" panose="02040503050406030204" pitchFamily="18" charset="0"/>
                          <a:cs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H</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N</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Ph</m:t>
                      </m:r>
                      <m:r>
                        <m:rPr>
                          <m:nor/>
                        </m:rPr>
                        <a:rPr lang="vi-VN">
                          <a:latin typeface="Times New Roman" panose="02020603050405020304" pitchFamily="18" charset="0"/>
                          <a:ea typeface="Times New Roman" panose="02020603050405020304" pitchFamily="18" charset="0"/>
                        </a:rPr>
                        <m:t>á</m:t>
                      </m:r>
                      <m:r>
                        <m:rPr>
                          <m:nor/>
                        </m:rPr>
                        <a:rPr lang="vi-VN">
                          <a:latin typeface="Times New Roman" panose="02020603050405020304" pitchFamily="18" charset="0"/>
                          <a:ea typeface="Times New Roman" panose="02020603050405020304" pitchFamily="18" charset="0"/>
                        </a:rPr>
                        <m:t>t</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H</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H</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H</m:t>
                      </m:r>
                      <m:r>
                        <m:rPr>
                          <m:nor/>
                        </m:rPr>
                        <a:rPr lang="vi-VN">
                          <a:latin typeface="Times New Roman" panose="02020603050405020304" pitchFamily="18" charset="0"/>
                          <a:ea typeface="Times New Roman" panose="02020603050405020304" pitchFamily="18" charset="0"/>
                        </a:rPr>
                        <m:t>ạ</m:t>
                      </m:r>
                      <m:r>
                        <m:rPr>
                          <m:nor/>
                        </m:rPr>
                        <a:rPr lang="vi-VN">
                          <a:latin typeface="Times New Roman" panose="02020603050405020304" pitchFamily="18" charset="0"/>
                          <a:ea typeface="Times New Roman" panose="02020603050405020304" pitchFamily="18" charset="0"/>
                        </a:rPr>
                        <m:t>nh</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v</m:t>
                      </m:r>
                      <m:r>
                        <m:rPr>
                          <m:nor/>
                        </m:rPr>
                        <a:rPr lang="vi-VN">
                          <a:latin typeface="Times New Roman" panose="02020603050405020304" pitchFamily="18" charset="0"/>
                          <a:ea typeface="Times New Roman" panose="02020603050405020304" pitchFamily="18" charset="0"/>
                        </a:rPr>
                        <m:t>à </m:t>
                      </m:r>
                      <m:r>
                        <m:rPr>
                          <m:nor/>
                        </m:rPr>
                        <a:rPr lang="vi-VN">
                          <a:latin typeface="Times New Roman" panose="02020603050405020304" pitchFamily="18" charset="0"/>
                          <a:ea typeface="Times New Roman" panose="02020603050405020304" pitchFamily="18" charset="0"/>
                        </a:rPr>
                        <m:t>P</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C</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Vinh</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Thu</m:t>
                      </m:r>
                      <m:r>
                        <m:rPr>
                          <m:nor/>
                        </m:rPr>
                        <a:rPr lang="vi-VN">
                          <a:latin typeface="Times New Roman" panose="02020603050405020304" pitchFamily="18" charset="0"/>
                          <a:ea typeface="Times New Roman" panose="02020603050405020304" pitchFamily="18" charset="0"/>
                        </a:rPr>
                        <m:t>ậ</m:t>
                      </m:r>
                      <m:r>
                        <m:rPr>
                          <m:nor/>
                        </m:rPr>
                        <a:rPr lang="vi-VN">
                          <a:latin typeface="Times New Roman" panose="02020603050405020304" pitchFamily="18" charset="0"/>
                          <a:ea typeface="Times New Roman" panose="02020603050405020304" pitchFamily="18" charset="0"/>
                        </a:rPr>
                        <m:t>t</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to</m:t>
                      </m:r>
                      <m:r>
                        <m:rPr>
                          <m:nor/>
                        </m:rPr>
                        <a:rPr lang="vi-VN">
                          <a:latin typeface="Times New Roman" panose="02020603050405020304" pitchFamily="18" charset="0"/>
                          <a:ea typeface="Times New Roman" panose="02020603050405020304" pitchFamily="18" charset="0"/>
                        </a:rPr>
                        <m:t>á</m:t>
                      </m:r>
                      <m:r>
                        <m:rPr>
                          <m:nor/>
                        </m:rPr>
                        <a:rPr lang="vi-VN">
                          <a:latin typeface="Times New Roman" panose="02020603050405020304" pitchFamily="18" charset="0"/>
                          <a:ea typeface="Times New Roman" panose="02020603050405020304" pitchFamily="18" charset="0"/>
                        </a:rPr>
                        <m:t>n</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m</m:t>
                      </m:r>
                      <m:r>
                        <m:rPr>
                          <m:nor/>
                        </m:rPr>
                        <a:rPr lang="vi-VN">
                          <a:latin typeface="Times New Roman" panose="02020603050405020304" pitchFamily="18" charset="0"/>
                          <a:ea typeface="Times New Roman" panose="02020603050405020304" pitchFamily="18" charset="0"/>
                        </a:rPr>
                        <m:t>ớ</m:t>
                      </m:r>
                      <m:r>
                        <m:rPr>
                          <m:nor/>
                        </m:rPr>
                        <a:rPr lang="vi-VN">
                          <a:latin typeface="Times New Roman" panose="02020603050405020304" pitchFamily="18" charset="0"/>
                          <a:ea typeface="Times New Roman" panose="02020603050405020304" pitchFamily="18" charset="0"/>
                        </a:rPr>
                        <m:t>i</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v</m:t>
                      </m:r>
                      <m:r>
                        <m:rPr>
                          <m:nor/>
                        </m:rPr>
                        <a:rPr lang="vi-VN">
                          <a:latin typeface="Times New Roman" panose="02020603050405020304" pitchFamily="18" charset="0"/>
                          <a:ea typeface="Times New Roman" panose="02020603050405020304" pitchFamily="18" charset="0"/>
                        </a:rPr>
                        <m:t>ề </m:t>
                      </m:r>
                      <m:r>
                        <m:rPr>
                          <m:nor/>
                        </m:rPr>
                        <a:rPr lang="vi-VN">
                          <a:latin typeface="Times New Roman" panose="02020603050405020304" pitchFamily="18" charset="0"/>
                          <a:ea typeface="Times New Roman" panose="02020603050405020304" pitchFamily="18" charset="0"/>
                        </a:rPr>
                        <m:t>so</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kh</m:t>
                      </m:r>
                      <m:r>
                        <m:rPr>
                          <m:nor/>
                        </m:rPr>
                        <a:rPr lang="vi-VN">
                          <a:latin typeface="Times New Roman" panose="02020603050405020304" pitchFamily="18" charset="0"/>
                          <a:ea typeface="Times New Roman" panose="02020603050405020304" pitchFamily="18" charset="0"/>
                        </a:rPr>
                        <m:t>ớ</m:t>
                      </m:r>
                      <m:r>
                        <m:rPr>
                          <m:nor/>
                        </m:rPr>
                        <a:rPr lang="vi-VN">
                          <a:latin typeface="Times New Roman" panose="02020603050405020304" pitchFamily="18" charset="0"/>
                          <a:ea typeface="Times New Roman" panose="02020603050405020304" pitchFamily="18" charset="0"/>
                        </a:rPr>
                        <m:t>p</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Ontology</m:t>
                      </m:r>
                      <m:r>
                        <m:rPr>
                          <m:nor/>
                        </m:rPr>
                        <a:rPr lang="vi-VN">
                          <a:latin typeface="Times New Roman" panose="02020603050405020304" pitchFamily="18" charset="0"/>
                          <a:ea typeface="Times New Roman" panose="02020603050405020304" pitchFamily="18" charset="0"/>
                        </a:rPr>
                        <m:t>, </m:t>
                      </m:r>
                      <m:r>
                        <m:rPr>
                          <m:nor/>
                        </m:rPr>
                        <a:rPr lang="vi-VN">
                          <a:latin typeface="Times New Roman" panose="02020603050405020304" pitchFamily="18" charset="0"/>
                          <a:ea typeface="Times New Roman" panose="02020603050405020304" pitchFamily="18" charset="0"/>
                        </a:rPr>
                        <m:t>2015</m:t>
                      </m:r>
                      <m:r>
                        <m:rPr>
                          <m:nor/>
                        </m:rPr>
                        <a:rPr lang="vi-VN">
                          <a:latin typeface="Times New Roman" panose="02020603050405020304" pitchFamily="18" charset="0"/>
                          <a:ea typeface="Times New Roman" panose="02020603050405020304" pitchFamily="18" charset="0"/>
                        </a:rPr>
                        <m:t>.</m:t>
                      </m:r>
                    </m:oMath>
                  </m:oMathPara>
                </a14:m>
                <a:endParaRPr lang="en-US">
                  <a:latin typeface="Times New Roman" panose="02020603050405020304" pitchFamily="18" charset="0"/>
                  <a:cs typeface="Times New Roman" panose="02020603050405020304" pitchFamily="18" charset="0"/>
                </a:endParaRPr>
              </a:p>
            </p:txBody>
          </p:sp>
        </mc:Choice>
        <mc:Fallback>
          <p:sp>
            <p:nvSpPr>
              <p:cNvPr id="8" name="TextBox 7"/>
              <p:cNvSpPr txBox="1">
                <a:spLocks noRot="1" noChangeAspect="1" noMove="1" noResize="1" noEditPoints="1" noAdjustHandles="1" noChangeArrowheads="1" noChangeShapeType="1" noTextEdit="1"/>
              </p:cNvSpPr>
              <p:nvPr/>
            </p:nvSpPr>
            <p:spPr>
              <a:xfrm>
                <a:off x="304800" y="5912907"/>
                <a:ext cx="8210550" cy="383118"/>
              </a:xfrm>
              <a:prstGeom prst="rect">
                <a:avLst/>
              </a:prstGeom>
              <a:blipFill rotWithShape="0">
                <a:blip r:embed="rId4"/>
                <a:stretch>
                  <a:fillRect b="-12308"/>
                </a:stretch>
              </a:blipFill>
              <a:ln>
                <a:solidFill>
                  <a:schemeClr val="tx1"/>
                </a:solidFill>
                <a:prstDash val="dash"/>
              </a:ln>
            </p:spPr>
            <p:txBody>
              <a:bodyPr/>
              <a:lstStyle/>
              <a:p>
                <a:r>
                  <a:rPr lang="en-US">
                    <a:noFill/>
                  </a:rPr>
                  <a:t> </a:t>
                </a:r>
              </a:p>
            </p:txBody>
          </p:sp>
        </mc:Fallback>
      </mc:AlternateContent>
    </p:spTree>
    <p:extLst>
      <p:ext uri="{BB962C8B-B14F-4D97-AF65-F5344CB8AC3E}">
        <p14:creationId xmlns:p14="http://schemas.microsoft.com/office/powerpoint/2010/main" xmlns="" val="131439454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algn="ctr"/>
            <a:r>
              <a:rPr lang="en-US" sz="2600" smtClean="0">
                <a:solidFill>
                  <a:srgbClr val="C00000"/>
                </a:solidFill>
                <a:latin typeface="Times New Roman" panose="02020603050405020304" pitchFamily="18" charset="0"/>
                <a:cs typeface="Times New Roman" panose="02020603050405020304" pitchFamily="18" charset="0"/>
              </a:rPr>
              <a:t>3.3. </a:t>
            </a:r>
            <a:r>
              <a:rPr lang="en-US" sz="2600">
                <a:solidFill>
                  <a:srgbClr val="C00000"/>
                </a:solidFill>
                <a:latin typeface="Times New Roman" panose="02020603050405020304" pitchFamily="18" charset="0"/>
                <a:cs typeface="Times New Roman" panose="02020603050405020304" pitchFamily="18" charset="0"/>
              </a:rPr>
              <a:t>Mô hình Word2Vec, ứng dụng tính độ tương tự từ với từ, kết hợp với Levenshtein đo độ tương tự chuỗi (xét ngữ nghĩa)</a:t>
            </a:r>
          </a:p>
        </p:txBody>
      </p:sp>
      <p:sp>
        <p:nvSpPr>
          <p:cNvPr id="4" name="Date Placeholder 3"/>
          <p:cNvSpPr>
            <a:spLocks noGrp="1"/>
          </p:cNvSpPr>
          <p:nvPr>
            <p:ph type="dt" sz="half" idx="10"/>
          </p:nvPr>
        </p:nvSpPr>
        <p:spPr/>
        <p:txBody>
          <a:bodyPr/>
          <a:lstStyle/>
          <a:p>
            <a:fld id="{254FA98D-6CB3-4159-9318-F2A5C58A1B9E}"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26</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3" name="Content Placeholder 2"/>
          <p:cNvSpPr>
            <a:spLocks noGrp="1"/>
          </p:cNvSpPr>
          <p:nvPr>
            <p:ph idx="1"/>
          </p:nvPr>
        </p:nvSpPr>
        <p:spPr>
          <a:xfrm>
            <a:off x="304800" y="1180760"/>
            <a:ext cx="8521700" cy="5540716"/>
          </a:xfrm>
        </p:spPr>
        <p:txBody>
          <a:bodyPr>
            <a:normAutofit fontScale="92500" lnSpcReduction="10000"/>
          </a:bodyPr>
          <a:lstStyle/>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So khớp biên bản</a:t>
            </a: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27" name="Canvas 339"/>
          <p:cNvGrpSpPr/>
          <p:nvPr/>
        </p:nvGrpSpPr>
        <p:grpSpPr>
          <a:xfrm>
            <a:off x="304800" y="1180758"/>
            <a:ext cx="8521700" cy="5036234"/>
            <a:chOff x="0" y="0"/>
            <a:chExt cx="5718810" cy="3820160"/>
          </a:xfrm>
        </p:grpSpPr>
        <p:sp>
          <p:nvSpPr>
            <p:cNvPr id="28" name="Rectangle 27"/>
            <p:cNvSpPr/>
            <p:nvPr/>
          </p:nvSpPr>
          <p:spPr>
            <a:xfrm>
              <a:off x="0" y="0"/>
              <a:ext cx="5718810" cy="3820160"/>
            </a:xfrm>
            <a:prstGeom prst="rect">
              <a:avLst/>
            </a:prstGeom>
            <a:ln>
              <a:solidFill>
                <a:schemeClr val="dk1"/>
              </a:solidFill>
              <a:prstDash val="dash"/>
            </a:ln>
          </p:spPr>
        </p:sp>
        <p:sp>
          <p:nvSpPr>
            <p:cNvPr id="29" name="Oval 28"/>
            <p:cNvSpPr/>
            <p:nvPr/>
          </p:nvSpPr>
          <p:spPr>
            <a:xfrm>
              <a:off x="31899" y="50945"/>
              <a:ext cx="1669312" cy="569343"/>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spcAft>
                  <a:spcPts val="0"/>
                </a:spcAft>
              </a:pPr>
              <a:r>
                <a:rPr lang="en-US">
                  <a:effectLst/>
                  <a:latin typeface="Times New Roman" panose="02020603050405020304" pitchFamily="18" charset="0"/>
                  <a:ea typeface="Times New Roman" panose="02020603050405020304" pitchFamily="18" charset="0"/>
                </a:rPr>
                <a:t>- K cụm văn bản</a:t>
              </a:r>
            </a:p>
            <a:p>
              <a:pPr>
                <a:spcAft>
                  <a:spcPts val="0"/>
                </a:spcAft>
              </a:pPr>
              <a:r>
                <a:rPr lang="en-US">
                  <a:effectLst/>
                  <a:latin typeface="Times New Roman" panose="02020603050405020304" pitchFamily="18" charset="0"/>
                  <a:ea typeface="Times New Roman" panose="02020603050405020304" pitchFamily="18" charset="0"/>
                </a:rPr>
                <a:t>- Các đặc trưng</a:t>
              </a:r>
            </a:p>
          </p:txBody>
        </p:sp>
        <p:sp>
          <p:nvSpPr>
            <p:cNvPr id="30" name="Text Box 164"/>
            <p:cNvSpPr txBox="1"/>
            <p:nvPr/>
          </p:nvSpPr>
          <p:spPr>
            <a:xfrm>
              <a:off x="148862" y="1656375"/>
              <a:ext cx="1431290" cy="438150"/>
            </a:xfrm>
            <a:prstGeom prst="rect">
              <a:avLst/>
            </a:prstGeom>
            <a:solidFill>
              <a:schemeClr val="bg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b="1">
                  <a:effectLst/>
                  <a:latin typeface="Times New Roman" panose="02020603050405020304" pitchFamily="18" charset="0"/>
                  <a:ea typeface="Times New Roman" panose="02020603050405020304" pitchFamily="18" charset="0"/>
                </a:rPr>
                <a:t>So khớp chính xác</a:t>
              </a:r>
            </a:p>
          </p:txBody>
        </p:sp>
        <p:sp>
          <p:nvSpPr>
            <p:cNvPr id="31" name="Text Box 164"/>
            <p:cNvSpPr txBox="1"/>
            <p:nvPr/>
          </p:nvSpPr>
          <p:spPr>
            <a:xfrm>
              <a:off x="148856" y="831763"/>
              <a:ext cx="1431290" cy="436880"/>
            </a:xfrm>
            <a:prstGeom prst="rect">
              <a:avLst/>
            </a:prstGeom>
            <a:solidFill>
              <a:srgbClr val="FFFF00"/>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Chọn đoạn văn bản trong k-cụm</a:t>
              </a:r>
            </a:p>
          </p:txBody>
        </p:sp>
        <p:cxnSp>
          <p:nvCxnSpPr>
            <p:cNvPr id="32" name="Straight Arrow Connector 31"/>
            <p:cNvCxnSpPr/>
            <p:nvPr/>
          </p:nvCxnSpPr>
          <p:spPr>
            <a:xfrm flipH="1">
              <a:off x="864501" y="620288"/>
              <a:ext cx="2054" cy="211475"/>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3" name="Straight Arrow Connector 32"/>
            <p:cNvCxnSpPr/>
            <p:nvPr/>
          </p:nvCxnSpPr>
          <p:spPr>
            <a:xfrm>
              <a:off x="864501" y="1268643"/>
              <a:ext cx="6" cy="38773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4" name="Text Box 164"/>
            <p:cNvSpPr txBox="1"/>
            <p:nvPr/>
          </p:nvSpPr>
          <p:spPr>
            <a:xfrm>
              <a:off x="3954947" y="1645846"/>
              <a:ext cx="1431290" cy="436245"/>
            </a:xfrm>
            <a:prstGeom prst="rect">
              <a:avLst/>
            </a:prstGeom>
            <a:solidFill>
              <a:srgbClr val="FFFF00"/>
            </a:solidFill>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Levenshtein</a:t>
              </a:r>
            </a:p>
            <a:p>
              <a:pPr algn="ctr">
                <a:spcAft>
                  <a:spcPts val="0"/>
                </a:spcAft>
              </a:pPr>
              <a:r>
                <a:rPr lang="en-US">
                  <a:effectLst/>
                  <a:latin typeface="Times New Roman" panose="02020603050405020304" pitchFamily="18" charset="0"/>
                  <a:ea typeface="Times New Roman" panose="02020603050405020304" pitchFamily="18" charset="0"/>
                </a:rPr>
                <a:t>(xét y/tố ng/nghĩa)</a:t>
              </a:r>
            </a:p>
          </p:txBody>
        </p:sp>
        <p:sp>
          <p:nvSpPr>
            <p:cNvPr id="35" name="Text Box 164"/>
            <p:cNvSpPr txBox="1"/>
            <p:nvPr/>
          </p:nvSpPr>
          <p:spPr>
            <a:xfrm>
              <a:off x="1873885" y="1647144"/>
              <a:ext cx="1431290" cy="436245"/>
            </a:xfrm>
            <a:prstGeom prst="rect">
              <a:avLst/>
            </a:prstGeom>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b="1">
                  <a:effectLst/>
                  <a:latin typeface="Times New Roman" panose="02020603050405020304" pitchFamily="18" charset="0"/>
                  <a:ea typeface="Times New Roman" panose="02020603050405020304" pitchFamily="18" charset="0"/>
                </a:rPr>
                <a:t>Giải thuật </a:t>
              </a:r>
            </a:p>
            <a:p>
              <a:pPr algn="ctr">
                <a:spcAft>
                  <a:spcPts val="0"/>
                </a:spcAft>
              </a:pPr>
              <a:r>
                <a:rPr lang="en-US" b="1">
                  <a:effectLst/>
                  <a:latin typeface="Times New Roman" panose="02020603050405020304" pitchFamily="18" charset="0"/>
                  <a:ea typeface="Times New Roman" panose="02020603050405020304" pitchFamily="18" charset="0"/>
                </a:rPr>
                <a:t>Levenshtein</a:t>
              </a:r>
            </a:p>
          </p:txBody>
        </p:sp>
        <p:sp>
          <p:nvSpPr>
            <p:cNvPr id="36" name="Text Box 164"/>
            <p:cNvSpPr txBox="1"/>
            <p:nvPr/>
          </p:nvSpPr>
          <p:spPr>
            <a:xfrm>
              <a:off x="1898412" y="820959"/>
              <a:ext cx="1436297" cy="435610"/>
            </a:xfrm>
            <a:prstGeom prst="rect">
              <a:avLst/>
            </a:prstGeom>
            <a:solidFill>
              <a:srgbClr val="FFFF00"/>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Đặt th/số ngưỡng</a:t>
              </a:r>
            </a:p>
          </p:txBody>
        </p:sp>
        <p:cxnSp>
          <p:nvCxnSpPr>
            <p:cNvPr id="37" name="Straight Arrow Connector 36"/>
            <p:cNvCxnSpPr/>
            <p:nvPr/>
          </p:nvCxnSpPr>
          <p:spPr>
            <a:xfrm>
              <a:off x="864507" y="2094525"/>
              <a:ext cx="1368337" cy="4546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8" name="Straight Arrow Connector 37"/>
            <p:cNvCxnSpPr/>
            <p:nvPr/>
          </p:nvCxnSpPr>
          <p:spPr>
            <a:xfrm>
              <a:off x="2589530" y="2083389"/>
              <a:ext cx="0" cy="46576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9" name="Text Box 164"/>
            <p:cNvSpPr txBox="1"/>
            <p:nvPr/>
          </p:nvSpPr>
          <p:spPr>
            <a:xfrm>
              <a:off x="1902917" y="70135"/>
              <a:ext cx="1431290" cy="435610"/>
            </a:xfrm>
            <a:prstGeom prst="rect">
              <a:avLst/>
            </a:prstGeom>
            <a:solidFill>
              <a:srgbClr val="FFFF00"/>
            </a:solidFill>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Tách thành các từ</a:t>
              </a:r>
            </a:p>
          </p:txBody>
        </p:sp>
        <p:sp>
          <p:nvSpPr>
            <p:cNvPr id="40" name="Text Box 164"/>
            <p:cNvSpPr txBox="1"/>
            <p:nvPr/>
          </p:nvSpPr>
          <p:spPr>
            <a:xfrm>
              <a:off x="3957909" y="95787"/>
              <a:ext cx="1431290" cy="434975"/>
            </a:xfrm>
            <a:prstGeom prst="rect">
              <a:avLst/>
            </a:prstGeom>
            <a:solidFill>
              <a:srgbClr val="FFFF00"/>
            </a:solidFill>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Load mô hình</a:t>
              </a:r>
            </a:p>
          </p:txBody>
        </p:sp>
        <p:cxnSp>
          <p:nvCxnSpPr>
            <p:cNvPr id="41" name="Straight Arrow Connector 40"/>
            <p:cNvCxnSpPr/>
            <p:nvPr/>
          </p:nvCxnSpPr>
          <p:spPr>
            <a:xfrm flipV="1">
              <a:off x="1580146" y="287940"/>
              <a:ext cx="322771" cy="762263"/>
            </a:xfrm>
            <a:prstGeom prst="straightConnector1">
              <a:avLst/>
            </a:prstGeom>
            <a:ln w="38100">
              <a:solidFill>
                <a:srgbClr val="0070C0"/>
              </a:solidFill>
              <a:prstDash val="dash"/>
              <a:tailEnd type="triangle"/>
            </a:ln>
          </p:spPr>
          <p:style>
            <a:lnRef idx="1">
              <a:schemeClr val="dk1"/>
            </a:lnRef>
            <a:fillRef idx="0">
              <a:schemeClr val="dk1"/>
            </a:fillRef>
            <a:effectRef idx="0">
              <a:schemeClr val="dk1"/>
            </a:effectRef>
            <a:fontRef idx="minor">
              <a:schemeClr val="tx1"/>
            </a:fontRef>
          </p:style>
        </p:cxnSp>
        <p:cxnSp>
          <p:nvCxnSpPr>
            <p:cNvPr id="42" name="Straight Arrow Connector 41"/>
            <p:cNvCxnSpPr/>
            <p:nvPr/>
          </p:nvCxnSpPr>
          <p:spPr>
            <a:xfrm>
              <a:off x="4670592" y="1255213"/>
              <a:ext cx="0" cy="390439"/>
            </a:xfrm>
            <a:prstGeom prst="straightConnector1">
              <a:avLst/>
            </a:prstGeom>
            <a:ln w="38100">
              <a:solidFill>
                <a:srgbClr val="0070C0"/>
              </a:solidFill>
              <a:prstDash val="dash"/>
              <a:tailEnd type="triangle"/>
            </a:ln>
          </p:spPr>
          <p:style>
            <a:lnRef idx="1">
              <a:schemeClr val="dk1"/>
            </a:lnRef>
            <a:fillRef idx="0">
              <a:schemeClr val="dk1"/>
            </a:fillRef>
            <a:effectRef idx="0">
              <a:schemeClr val="dk1"/>
            </a:effectRef>
            <a:fontRef idx="minor">
              <a:schemeClr val="tx1"/>
            </a:fontRef>
          </p:style>
        </p:cxnSp>
        <p:cxnSp>
          <p:nvCxnSpPr>
            <p:cNvPr id="43" name="Straight Arrow Connector 42"/>
            <p:cNvCxnSpPr>
              <a:stCxn id="34" idx="2"/>
            </p:cNvCxnSpPr>
            <p:nvPr/>
          </p:nvCxnSpPr>
          <p:spPr>
            <a:xfrm flipH="1">
              <a:off x="2964105" y="2082091"/>
              <a:ext cx="1706487" cy="466762"/>
            </a:xfrm>
            <a:prstGeom prst="straightConnector1">
              <a:avLst/>
            </a:prstGeom>
            <a:ln w="38100">
              <a:solidFill>
                <a:srgbClr val="0070C0"/>
              </a:solidFill>
              <a:prstDash val="dash"/>
              <a:tailEnd type="triangle"/>
            </a:ln>
          </p:spPr>
          <p:style>
            <a:lnRef idx="1">
              <a:schemeClr val="dk1"/>
            </a:lnRef>
            <a:fillRef idx="0">
              <a:schemeClr val="dk1"/>
            </a:fillRef>
            <a:effectRef idx="0">
              <a:schemeClr val="dk1"/>
            </a:effectRef>
            <a:fontRef idx="minor">
              <a:schemeClr val="tx1"/>
            </a:fontRef>
          </p:style>
        </p:cxnSp>
        <p:sp>
          <p:nvSpPr>
            <p:cNvPr id="44" name="Oval 43"/>
            <p:cNvSpPr/>
            <p:nvPr/>
          </p:nvSpPr>
          <p:spPr>
            <a:xfrm>
              <a:off x="1887780" y="3174482"/>
              <a:ext cx="1405890" cy="567690"/>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Kết quả </a:t>
              </a:r>
            </a:p>
            <a:p>
              <a:pPr algn="ctr">
                <a:spcAft>
                  <a:spcPts val="0"/>
                </a:spcAft>
              </a:pPr>
              <a:r>
                <a:rPr lang="en-US">
                  <a:effectLst/>
                  <a:latin typeface="Times New Roman" panose="02020603050405020304" pitchFamily="18" charset="0"/>
                  <a:ea typeface="Times New Roman" panose="02020603050405020304" pitchFamily="18" charset="0"/>
                </a:rPr>
                <a:t>tổng hợp</a:t>
              </a:r>
            </a:p>
          </p:txBody>
        </p:sp>
        <p:sp>
          <p:nvSpPr>
            <p:cNvPr id="45" name="Text Box 164"/>
            <p:cNvSpPr txBox="1"/>
            <p:nvPr/>
          </p:nvSpPr>
          <p:spPr>
            <a:xfrm>
              <a:off x="1873885" y="2549157"/>
              <a:ext cx="1431290" cy="437515"/>
            </a:xfrm>
            <a:prstGeom prst="rect">
              <a:avLst/>
            </a:prstGeom>
            <a:solidFill>
              <a:srgbClr val="FFFF00"/>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mtClean="0">
                  <a:latin typeface="Times New Roman" panose="02020603050405020304" pitchFamily="18" charset="0"/>
                  <a:ea typeface="Times New Roman" panose="02020603050405020304" pitchFamily="18" charset="0"/>
                </a:rPr>
                <a:t>Đánh dấu</a:t>
              </a:r>
              <a:r>
                <a:rPr lang="en-US" smtClean="0">
                  <a:effectLst/>
                  <a:latin typeface="Times New Roman" panose="02020603050405020304" pitchFamily="18" charset="0"/>
                  <a:ea typeface="Times New Roman" panose="02020603050405020304" pitchFamily="18" charset="0"/>
                </a:rPr>
                <a:t> </a:t>
              </a:r>
              <a:r>
                <a:rPr lang="en-US">
                  <a:effectLst/>
                  <a:latin typeface="Times New Roman" panose="02020603050405020304" pitchFamily="18" charset="0"/>
                  <a:ea typeface="Times New Roman" panose="02020603050405020304" pitchFamily="18" charset="0"/>
                </a:rPr>
                <a:t>các từ </a:t>
              </a:r>
            </a:p>
            <a:p>
              <a:pPr algn="ctr">
                <a:spcAft>
                  <a:spcPts val="0"/>
                </a:spcAft>
              </a:pPr>
              <a:r>
                <a:rPr lang="en-US">
                  <a:effectLst/>
                  <a:latin typeface="Times New Roman" panose="02020603050405020304" pitchFamily="18" charset="0"/>
                  <a:ea typeface="Times New Roman" panose="02020603050405020304" pitchFamily="18" charset="0"/>
                </a:rPr>
                <a:t>sau khi so khớp</a:t>
              </a:r>
            </a:p>
          </p:txBody>
        </p:sp>
        <p:sp>
          <p:nvSpPr>
            <p:cNvPr id="46" name="Text Box 164"/>
            <p:cNvSpPr txBox="1"/>
            <p:nvPr/>
          </p:nvSpPr>
          <p:spPr>
            <a:xfrm>
              <a:off x="3981140" y="796689"/>
              <a:ext cx="1431290" cy="437515"/>
            </a:xfrm>
            <a:prstGeom prst="rect">
              <a:avLst/>
            </a:prstGeom>
            <a:solidFill>
              <a:srgbClr val="FFFF00"/>
            </a:solidFill>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b="1">
                  <a:effectLst/>
                  <a:latin typeface="Times New Roman" panose="02020603050405020304" pitchFamily="18" charset="0"/>
                  <a:ea typeface="Times New Roman" panose="02020603050405020304" pitchFamily="18" charset="0"/>
                </a:rPr>
                <a:t>Word2Vec</a:t>
              </a:r>
            </a:p>
          </p:txBody>
        </p:sp>
        <p:cxnSp>
          <p:nvCxnSpPr>
            <p:cNvPr id="47" name="Straight Arrow Connector 46"/>
            <p:cNvCxnSpPr/>
            <p:nvPr/>
          </p:nvCxnSpPr>
          <p:spPr>
            <a:xfrm flipH="1">
              <a:off x="2616561" y="505745"/>
              <a:ext cx="2001" cy="315214"/>
            </a:xfrm>
            <a:prstGeom prst="straightConnector1">
              <a:avLst/>
            </a:prstGeom>
            <a:ln w="38100">
              <a:solidFill>
                <a:srgbClr val="0070C0"/>
              </a:solidFill>
              <a:prstDash val="dash"/>
              <a:tailEnd type="triangle"/>
            </a:ln>
          </p:spPr>
          <p:style>
            <a:lnRef idx="1">
              <a:schemeClr val="dk1"/>
            </a:lnRef>
            <a:fillRef idx="0">
              <a:schemeClr val="dk1"/>
            </a:fillRef>
            <a:effectRef idx="0">
              <a:schemeClr val="dk1"/>
            </a:effectRef>
            <a:fontRef idx="minor">
              <a:schemeClr val="tx1"/>
            </a:fontRef>
          </p:style>
        </p:cxnSp>
        <p:cxnSp>
          <p:nvCxnSpPr>
            <p:cNvPr id="48" name="Straight Arrow Connector 47"/>
            <p:cNvCxnSpPr/>
            <p:nvPr/>
          </p:nvCxnSpPr>
          <p:spPr>
            <a:xfrm flipV="1">
              <a:off x="1580146" y="1038764"/>
              <a:ext cx="318266" cy="1143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p:cNvCxnSpPr/>
            <p:nvPr/>
          </p:nvCxnSpPr>
          <p:spPr>
            <a:xfrm flipH="1">
              <a:off x="2589530" y="1256419"/>
              <a:ext cx="27031" cy="39052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p:cNvCxnSpPr/>
            <p:nvPr/>
          </p:nvCxnSpPr>
          <p:spPr>
            <a:xfrm flipH="1">
              <a:off x="4696785" y="446515"/>
              <a:ext cx="13439" cy="350079"/>
            </a:xfrm>
            <a:prstGeom prst="straightConnector1">
              <a:avLst/>
            </a:prstGeom>
            <a:ln w="38100">
              <a:solidFill>
                <a:srgbClr val="0070C0"/>
              </a:solidFill>
              <a:prstDash val="dash"/>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p:cNvCxnSpPr/>
            <p:nvPr/>
          </p:nvCxnSpPr>
          <p:spPr>
            <a:xfrm flipV="1">
              <a:off x="3334709" y="1038516"/>
              <a:ext cx="631236" cy="124"/>
            </a:xfrm>
            <a:prstGeom prst="straightConnector1">
              <a:avLst/>
            </a:prstGeom>
            <a:ln w="38100">
              <a:solidFill>
                <a:srgbClr val="0070C0"/>
              </a:solidFill>
              <a:prstDash val="dash"/>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p:cNvCxnSpPr/>
            <p:nvPr/>
          </p:nvCxnSpPr>
          <p:spPr>
            <a:xfrm>
              <a:off x="2589530" y="2955850"/>
              <a:ext cx="1195" cy="218248"/>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sp>
        <p:nvSpPr>
          <p:cNvPr id="71" name="TextBox 70"/>
          <p:cNvSpPr txBox="1"/>
          <p:nvPr/>
        </p:nvSpPr>
        <p:spPr>
          <a:xfrm>
            <a:off x="448623" y="4030954"/>
            <a:ext cx="2288769" cy="646331"/>
          </a:xfrm>
          <a:prstGeom prst="rect">
            <a:avLst/>
          </a:prstGeom>
          <a:noFill/>
        </p:spPr>
        <p:txBody>
          <a:bodyPr wrap="square" rtlCol="0">
            <a:spAutoFit/>
          </a:bodyPr>
          <a:lstStyle/>
          <a:p>
            <a:r>
              <a:rPr lang="en-US" smtClean="0">
                <a:latin typeface="Times New Roman" panose="02020603050405020304" pitchFamily="18" charset="0"/>
                <a:cs typeface="Times New Roman" panose="02020603050405020304" pitchFamily="18" charset="0"/>
              </a:rPr>
              <a:t>- Naïve String Search</a:t>
            </a:r>
          </a:p>
          <a:p>
            <a:r>
              <a:rPr lang="en-US" b="1" smtClean="0">
                <a:solidFill>
                  <a:srgbClr val="FF0000"/>
                </a:solidFill>
                <a:latin typeface="Times New Roman" panose="02020603050405020304" pitchFamily="18" charset="0"/>
                <a:cs typeface="Times New Roman" panose="02020603050405020304" pitchFamily="18" charset="0"/>
              </a:rPr>
              <a:t>- Boyer Moore</a:t>
            </a:r>
          </a:p>
        </p:txBody>
      </p:sp>
    </p:spTree>
    <p:extLst>
      <p:ext uri="{BB962C8B-B14F-4D97-AF65-F5344CB8AC3E}">
        <p14:creationId xmlns:p14="http://schemas.microsoft.com/office/powerpoint/2010/main" xmlns="" val="160160250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Mô hình Word2Vec (1/7)</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E18C5548-66F8-4A6C-BD28-7AC12972ABF9}"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27</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598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Aft>
                <a:spcPts val="0"/>
              </a:spcAft>
              <a:buNone/>
            </a:pPr>
            <a:r>
              <a:rPr lang="en-US" sz="2000" b="1">
                <a:solidFill>
                  <a:srgbClr val="FF0000"/>
                </a:solidFill>
                <a:latin typeface="Times New Roman" panose="02020603050405020304" pitchFamily="18" charset="0"/>
                <a:ea typeface="Times New Roman" panose="02020603050405020304" pitchFamily="18" charset="0"/>
              </a:rPr>
              <a:t>Sự bùng nổ của Deep </a:t>
            </a:r>
            <a:r>
              <a:rPr lang="en-US" sz="2000" b="1" smtClean="0">
                <a:solidFill>
                  <a:srgbClr val="FF0000"/>
                </a:solidFill>
                <a:latin typeface="Times New Roman" panose="02020603050405020304" pitchFamily="18" charset="0"/>
                <a:ea typeface="Times New Roman" panose="02020603050405020304" pitchFamily="18" charset="0"/>
              </a:rPr>
              <a:t>Learning</a:t>
            </a:r>
            <a:endParaRPr lang="en-US" sz="1800">
              <a:solidFill>
                <a:srgbClr val="FF0000"/>
              </a:solidFill>
              <a:latin typeface="Times New Roman" panose="02020603050405020304" pitchFamily="18" charset="0"/>
              <a:ea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136386" y="1594992"/>
            <a:ext cx="4240083" cy="5478759"/>
          </a:xfrm>
          <a:prstGeom prst="rect">
            <a:avLst/>
          </a:prstGeom>
        </p:spPr>
      </p:pic>
      <p:pic>
        <p:nvPicPr>
          <p:cNvPr id="6" name="Picture 5"/>
          <p:cNvPicPr>
            <a:picLocks noChangeAspect="1"/>
          </p:cNvPicPr>
          <p:nvPr/>
        </p:nvPicPr>
        <p:blipFill>
          <a:blip r:embed="rId4"/>
          <a:stretch>
            <a:fillRect/>
          </a:stretch>
        </p:blipFill>
        <p:spPr>
          <a:xfrm>
            <a:off x="4462734" y="1326123"/>
            <a:ext cx="4573315" cy="5323808"/>
          </a:xfrm>
          <a:prstGeom prst="rect">
            <a:avLst/>
          </a:prstGeom>
        </p:spPr>
      </p:pic>
    </p:spTree>
    <p:extLst>
      <p:ext uri="{BB962C8B-B14F-4D97-AF65-F5344CB8AC3E}">
        <p14:creationId xmlns:p14="http://schemas.microsoft.com/office/powerpoint/2010/main" xmlns="" val="191119163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Mô hình Word2Vec (2/7)</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518C4A49-3DF1-4C36-8874-3BE3B4842E31}"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28</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000" b="1" smtClean="0">
                <a:latin typeface="Times New Roman" panose="02020603050405020304" pitchFamily="18" charset="0"/>
                <a:cs typeface="Times New Roman" panose="02020603050405020304" pitchFamily="18" charset="0"/>
              </a:rPr>
              <a:t>Mô hình Word2Vec: </a:t>
            </a:r>
            <a:r>
              <a:rPr lang="en-US" sz="2000">
                <a:latin typeface="Times New Roman" panose="02020603050405020304" pitchFamily="18" charset="0"/>
                <a:cs typeface="Times New Roman" panose="02020603050405020304" pitchFamily="18" charset="0"/>
              </a:rPr>
              <a:t>Mikolov </a:t>
            </a:r>
            <a:r>
              <a:rPr lang="en-US" sz="2000" smtClean="0">
                <a:latin typeface="Times New Roman" panose="02020603050405020304" pitchFamily="18" charset="0"/>
                <a:cs typeface="Times New Roman" panose="02020603050405020304" pitchFamily="18" charset="0"/>
              </a:rPr>
              <a:t>(2013)</a:t>
            </a:r>
            <a:endParaRPr lang="en-US" sz="2000" b="1">
              <a:latin typeface="Times New Roman" panose="02020603050405020304" pitchFamily="18" charset="0"/>
              <a:cs typeface="Times New Roman" panose="02020603050405020304" pitchFamily="18" charset="0"/>
            </a:endParaRPr>
          </a:p>
          <a:p>
            <a:pPr marL="0" indent="0" algn="just">
              <a:buNone/>
            </a:pPr>
            <a:r>
              <a:rPr lang="en-US" sz="2000">
                <a:latin typeface="Times New Roman" panose="02020603050405020304" pitchFamily="18" charset="0"/>
                <a:cs typeface="Times New Roman" panose="02020603050405020304" pitchFamily="18" charset="0"/>
                <a:hlinkClick r:id="rId3"/>
              </a:rPr>
              <a:t>https://deeplearning4j.org/word2vec</a:t>
            </a:r>
            <a:endParaRPr lang="en-US" sz="2000">
              <a:latin typeface="Times New Roman" panose="02020603050405020304" pitchFamily="18" charset="0"/>
              <a:cs typeface="Times New Roman" panose="02020603050405020304" pitchFamily="18" charset="0"/>
            </a:endParaRPr>
          </a:p>
        </p:txBody>
      </p:sp>
      <p:pic>
        <p:nvPicPr>
          <p:cNvPr id="12" name="Picture 11"/>
          <p:cNvPicPr>
            <a:picLocks noChangeAspect="1"/>
          </p:cNvPicPr>
          <p:nvPr/>
        </p:nvPicPr>
        <p:blipFill>
          <a:blip r:embed="rId4"/>
          <a:stretch>
            <a:fillRect/>
          </a:stretch>
        </p:blipFill>
        <p:spPr>
          <a:xfrm>
            <a:off x="269630" y="2085835"/>
            <a:ext cx="8663354" cy="4061939"/>
          </a:xfrm>
          <a:prstGeom prst="rect">
            <a:avLst/>
          </a:prstGeom>
        </p:spPr>
      </p:pic>
    </p:spTree>
    <p:extLst>
      <p:ext uri="{BB962C8B-B14F-4D97-AF65-F5344CB8AC3E}">
        <p14:creationId xmlns:p14="http://schemas.microsoft.com/office/powerpoint/2010/main" xmlns="" val="2473304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Mô hình Word2Vec (3/7)</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3B363419-BCC6-4C1B-B2E8-6BB8661AD629}"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29</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smtClean="0">
                <a:latin typeface="Times New Roman" panose="02020603050405020304" pitchFamily="18" charset="0"/>
                <a:cs typeface="Times New Roman" panose="02020603050405020304" pitchFamily="18" charset="0"/>
              </a:rPr>
              <a:t>Mô hình </a:t>
            </a:r>
            <a:r>
              <a:rPr lang="en-US" sz="2000" b="1">
                <a:latin typeface="Times New Roman" panose="02020603050405020304" pitchFamily="18" charset="0"/>
                <a:cs typeface="Times New Roman" panose="02020603050405020304" pitchFamily="18" charset="0"/>
              </a:rPr>
              <a:t>Continuous </a:t>
            </a:r>
            <a:r>
              <a:rPr lang="en-US" sz="2000" b="1" smtClean="0">
                <a:latin typeface="Times New Roman" panose="02020603050405020304" pitchFamily="18" charset="0"/>
                <a:cs typeface="Times New Roman" panose="02020603050405020304" pitchFamily="18" charset="0"/>
              </a:rPr>
              <a:t>Bag-of-Words</a:t>
            </a:r>
          </a:p>
          <a:p>
            <a:pPr marL="0" indent="0" algn="just">
              <a:buNone/>
            </a:pPr>
            <a:endParaRPr lang="en-US" sz="2000" b="1">
              <a:latin typeface="Times New Roman" panose="02020603050405020304" pitchFamily="18" charset="0"/>
              <a:cs typeface="Times New Roman" panose="02020603050405020304" pitchFamily="18" charset="0"/>
            </a:endParaRPr>
          </a:p>
          <a:p>
            <a:pPr marL="0" indent="0" algn="just">
              <a:buNone/>
            </a:pPr>
            <a:endParaRPr lang="en-US" sz="2000" b="1" smtClean="0">
              <a:latin typeface="Times New Roman" panose="02020603050405020304" pitchFamily="18" charset="0"/>
              <a:cs typeface="Times New Roman" panose="02020603050405020304" pitchFamily="18" charset="0"/>
            </a:endParaRPr>
          </a:p>
          <a:p>
            <a:pPr marL="0" indent="0" algn="just">
              <a:buNone/>
            </a:pPr>
            <a:endParaRPr lang="en-US" sz="2000" b="1">
              <a:latin typeface="Times New Roman" panose="02020603050405020304" pitchFamily="18" charset="0"/>
              <a:cs typeface="Times New Roman" panose="02020603050405020304" pitchFamily="18" charset="0"/>
            </a:endParaRPr>
          </a:p>
          <a:p>
            <a:pPr marL="0" indent="0" algn="just">
              <a:buNone/>
            </a:pPr>
            <a:endParaRPr lang="en-US" sz="2000" b="1" smtClean="0">
              <a:latin typeface="Times New Roman" panose="02020603050405020304" pitchFamily="18" charset="0"/>
              <a:cs typeface="Times New Roman" panose="02020603050405020304" pitchFamily="18" charset="0"/>
            </a:endParaRPr>
          </a:p>
          <a:p>
            <a:pPr marL="0" indent="0" algn="ctr">
              <a:buNone/>
            </a:pPr>
            <a:r>
              <a:rPr lang="en-US" sz="2000" b="1" smtClean="0">
                <a:latin typeface="Times New Roman" panose="02020603050405020304" pitchFamily="18" charset="0"/>
                <a:cs typeface="Times New Roman" panose="02020603050405020304" pitchFamily="18" charset="0"/>
              </a:rPr>
              <a:t>Continuous </a:t>
            </a:r>
            <a:r>
              <a:rPr lang="en-US" sz="2000" b="1">
                <a:latin typeface="Times New Roman" panose="02020603050405020304" pitchFamily="18" charset="0"/>
                <a:cs typeface="Times New Roman" panose="02020603050405020304" pitchFamily="18" charset="0"/>
              </a:rPr>
              <a:t>Bag-of-Words (simply one </a:t>
            </a:r>
            <a:r>
              <a:rPr lang="en-US" sz="2000" b="1" smtClean="0">
                <a:latin typeface="Times New Roman" panose="02020603050405020304" pitchFamily="18" charset="0"/>
                <a:cs typeface="Times New Roman" panose="02020603050405020304" pitchFamily="18" charset="0"/>
              </a:rPr>
              <a:t>word)</a:t>
            </a:r>
          </a:p>
          <a:p>
            <a:pPr marL="0" indent="0" algn="just">
              <a:buNone/>
            </a:pPr>
            <a:endParaRPr lang="en-US" sz="2000" b="1">
              <a:latin typeface="Times New Roman" panose="02020603050405020304" pitchFamily="18" charset="0"/>
              <a:cs typeface="Times New Roman" panose="02020603050405020304" pitchFamily="18" charset="0"/>
            </a:endParaRPr>
          </a:p>
        </p:txBody>
      </p:sp>
      <p:pic>
        <p:nvPicPr>
          <p:cNvPr id="8" name="Picture 7" descr="word2vec-context-words"/>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1120941" y="1625010"/>
            <a:ext cx="6902118" cy="1633501"/>
          </a:xfrm>
          <a:prstGeom prst="rect">
            <a:avLst/>
          </a:prstGeom>
          <a:noFill/>
          <a:ln>
            <a:noFill/>
          </a:ln>
        </p:spPr>
      </p:pic>
      <mc:AlternateContent xmlns:mc="http://schemas.openxmlformats.org/markup-compatibility/2006">
        <mc:Choice xmlns:a14="http://schemas.microsoft.com/office/drawing/2010/main" xmlns="" Requires="a14">
          <p:sp>
            <p:nvSpPr>
              <p:cNvPr id="12" name="TextBox 11"/>
              <p:cNvSpPr txBox="1"/>
              <p:nvPr/>
            </p:nvSpPr>
            <p:spPr>
              <a:xfrm>
                <a:off x="5647173" y="4104622"/>
                <a:ext cx="3334902" cy="428322"/>
              </a:xfrm>
              <a:prstGeom prst="rect">
                <a:avLst/>
              </a:prstGeom>
              <a:noFill/>
            </p:spPr>
            <p:txBody>
              <a:bodyPr wrap="square" rtlCol="0">
                <a:spAutoFit/>
              </a:bodyPr>
              <a:lstStyle/>
              <a:p>
                <a14:m>
                  <m:oMath xmlns:m="http://schemas.openxmlformats.org/officeDocument/2006/math">
                    <m:r>
                      <a:rPr lang="en-US" i="1">
                        <a:latin typeface="Cambria Math" panose="02040503050406030204" pitchFamily="18" charset="0"/>
                      </a:rPr>
                      <m:t>h</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𝑊</m:t>
                        </m:r>
                      </m:e>
                      <m:sup>
                        <m:r>
                          <a:rPr lang="en-US" i="1">
                            <a:latin typeface="Cambria Math" panose="02040503050406030204" pitchFamily="18" charset="0"/>
                          </a:rPr>
                          <m:t>𝑇</m:t>
                        </m:r>
                      </m:sup>
                    </m:sSup>
                    <m:r>
                      <a:rPr lang="en-US" i="1">
                        <a:latin typeface="Cambria Math" panose="02040503050406030204" pitchFamily="18" charset="0"/>
                      </a:rPr>
                      <m:t>𝑥</m:t>
                    </m:r>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𝑊</m:t>
                        </m:r>
                      </m:e>
                      <m:sub>
                        <m:r>
                          <a:rPr lang="en-US" i="1">
                            <a:latin typeface="Cambria Math" panose="02040503050406030204" pitchFamily="18" charset="0"/>
                          </a:rPr>
                          <m:t>(</m:t>
                        </m:r>
                        <m:r>
                          <a:rPr lang="en-US" i="1">
                            <a:latin typeface="Cambria Math" panose="02040503050406030204" pitchFamily="18" charset="0"/>
                          </a:rPr>
                          <m:t>𝑘</m:t>
                        </m:r>
                        <m:r>
                          <a:rPr lang="en-US" i="1">
                            <a:latin typeface="Cambria Math" panose="02040503050406030204" pitchFamily="18" charset="0"/>
                          </a:rPr>
                          <m:t>,.)</m:t>
                        </m:r>
                      </m:sub>
                      <m:sup>
                        <m:r>
                          <a:rPr lang="en-US" i="1">
                            <a:latin typeface="Cambria Math" panose="02040503050406030204" pitchFamily="18" charset="0"/>
                          </a:rPr>
                          <m:t>𝑇</m:t>
                        </m:r>
                      </m:sup>
                    </m:sSubSup>
                  </m:oMath>
                </a14:m>
                <a:r>
                  <a:rPr lang="en-US">
                    <a:latin typeface="Times New Roman" panose="02020603050405020304" pitchFamily="18" charset="0"/>
                    <a:cs typeface="Times New Roman" panose="02020603050405020304" pitchFamily="18" charset="0"/>
                  </a:rPr>
                  <a:t> đặt  </a:t>
                </a:r>
                <a14:m>
                  <m:oMath xmlns:m="http://schemas.openxmlformats.org/officeDocument/2006/math">
                    <m:r>
                      <a:rPr lang="en-US" i="1">
                        <a:latin typeface="Cambria Math" panose="02040503050406030204" pitchFamily="18" charset="0"/>
                      </a:rPr>
                      <m:t>h</m:t>
                    </m:r>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𝑣</m:t>
                        </m:r>
                      </m:e>
                      <m:sub>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𝐼</m:t>
                            </m:r>
                          </m:sub>
                        </m:sSub>
                      </m:sub>
                      <m:sup>
                        <m:r>
                          <a:rPr lang="en-US" i="1">
                            <a:latin typeface="Cambria Math" panose="02040503050406030204" pitchFamily="18" charset="0"/>
                          </a:rPr>
                          <m:t>𝑇</m:t>
                        </m:r>
                      </m:sup>
                    </m:sSubSup>
                  </m:oMath>
                </a14:m>
                <a:endParaRPr lang="en-US" smtClean="0">
                  <a:latin typeface="Times New Roman" panose="02020603050405020304" pitchFamily="18" charset="0"/>
                  <a:cs typeface="Times New Roman" panose="02020603050405020304"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5647173" y="4104622"/>
                <a:ext cx="3334902" cy="428322"/>
              </a:xfrm>
              <a:prstGeom prst="rect">
                <a:avLst/>
              </a:prstGeom>
              <a:blipFill rotWithShape="0">
                <a:blip r:embed="rId4"/>
                <a:stretch>
                  <a:fillRect t="-4225" b="-985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xmlns="" Requires="a14">
          <p:sp>
            <p:nvSpPr>
              <p:cNvPr id="13" name="TextBox 12"/>
              <p:cNvSpPr txBox="1"/>
              <p:nvPr/>
            </p:nvSpPr>
            <p:spPr>
              <a:xfrm>
                <a:off x="5647173" y="4600821"/>
                <a:ext cx="3334902" cy="786177"/>
              </a:xfrm>
              <a:prstGeom prst="rect">
                <a:avLst/>
              </a:prstGeom>
              <a:noFill/>
            </p:spPr>
            <p:txBody>
              <a:bodyPr wrap="square" rtlCol="0">
                <a:spAutoFit/>
              </a:bodyPr>
              <a:lstStyle/>
              <a:p>
                <a:r>
                  <a:rPr lang="en-US" smtClean="0">
                    <a:latin typeface="Times New Roman" panose="02020603050405020304" pitchFamily="18" charset="0"/>
                    <a:cs typeface="Times New Roman" panose="02020603050405020304" pitchFamily="18" charset="0"/>
                  </a:rPr>
                  <a:t>Đặt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𝑢</m:t>
                        </m:r>
                      </m:e>
                      <m:sub>
                        <m:r>
                          <a:rPr lang="en-US" i="1">
                            <a:latin typeface="Cambria Math" panose="02040503050406030204" pitchFamily="18" charset="0"/>
                          </a:rPr>
                          <m:t>𝑗</m:t>
                        </m:r>
                      </m:sub>
                    </m:sSub>
                    <m:r>
                      <a:rPr lang="en-US" i="1">
                        <a:latin typeface="Cambria Math" panose="02040503050406030204" pitchFamily="18" charset="0"/>
                      </a:rPr>
                      <m:t>=</m:t>
                    </m:r>
                    <m:sSup>
                      <m:sSupPr>
                        <m:ctrlPr>
                          <a:rPr lang="en-US" i="1">
                            <a:latin typeface="Cambria Math" panose="02040503050406030204" pitchFamily="18" charset="0"/>
                          </a:rPr>
                        </m:ctrlPr>
                      </m:sSupPr>
                      <m:e>
                        <m:sSubSup>
                          <m:sSubSupPr>
                            <m:ctrlPr>
                              <a:rPr lang="en-US" i="1">
                                <a:latin typeface="Cambria Math" panose="02040503050406030204" pitchFamily="18" charset="0"/>
                              </a:rPr>
                            </m:ctrlPr>
                          </m:sSubSupPr>
                          <m:e>
                            <m:r>
                              <a:rPr lang="en-US" i="1">
                                <a:latin typeface="Cambria Math" panose="02040503050406030204" pitchFamily="18" charset="0"/>
                              </a:rPr>
                              <m:t>𝑣</m:t>
                            </m:r>
                            <m:r>
                              <a:rPr lang="en-US" i="1">
                                <a:latin typeface="Cambria Math" panose="02040503050406030204" pitchFamily="18" charset="0"/>
                              </a:rPr>
                              <m:t>′</m:t>
                            </m:r>
                          </m:e>
                          <m:sub>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𝑗</m:t>
                                </m:r>
                              </m:sub>
                            </m:sSub>
                          </m:sub>
                          <m:sup/>
                        </m:sSubSup>
                      </m:e>
                      <m:sup>
                        <m:r>
                          <a:rPr lang="en-US" i="1">
                            <a:latin typeface="Cambria Math" panose="02040503050406030204" pitchFamily="18" charset="0"/>
                          </a:rPr>
                          <m:t>𝑇</m:t>
                        </m:r>
                      </m:sup>
                    </m:sSup>
                    <m:r>
                      <a:rPr lang="en-US" i="1">
                        <a:latin typeface="Cambria Math" panose="02040503050406030204" pitchFamily="18" charset="0"/>
                      </a:rPr>
                      <m:t>h</m:t>
                    </m:r>
                  </m:oMath>
                </a14:m>
                <a:r>
                  <a:rPr lang="en-US" smtClean="0">
                    <a:latin typeface="Times New Roman" panose="02020603050405020304" pitchFamily="18" charset="0"/>
                    <a:cs typeface="Times New Roman" panose="02020603050405020304" pitchFamily="18" charset="0"/>
                  </a:rPr>
                  <a:t> với </a:t>
                </a:r>
                <a:r>
                  <a:rPr lang="en-US">
                    <a:latin typeface="Times New Roman" panose="02020603050405020304" pitchFamily="18" charset="0"/>
                    <a:cs typeface="Times New Roman" panose="02020603050405020304" pitchFamily="18" charset="0"/>
                  </a:rPr>
                  <a:t>với </a:t>
                </a:r>
                <a14:m>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rPr>
                          <m:t>𝑣</m:t>
                        </m:r>
                        <m:r>
                          <a:rPr lang="en-US" i="1">
                            <a:latin typeface="Cambria Math" panose="02040503050406030204" pitchFamily="18" charset="0"/>
                          </a:rPr>
                          <m:t>′</m:t>
                        </m:r>
                      </m:e>
                      <m:sub>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𝑗</m:t>
                            </m:r>
                          </m:sub>
                        </m:sSub>
                      </m:sub>
                      <m:sup/>
                    </m:sSubSup>
                  </m:oMath>
                </a14:m>
                <a:r>
                  <a:rPr lang="en-US">
                    <a:latin typeface="Times New Roman" panose="02020603050405020304" pitchFamily="18" charset="0"/>
                    <a:cs typeface="Times New Roman" panose="02020603050405020304" pitchFamily="18" charset="0"/>
                  </a:rPr>
                  <a:t> là cột thứ j của ma trận W’</a:t>
                </a:r>
                <a:endParaRPr lang="en-US" smtClean="0">
                  <a:latin typeface="Times New Roman" panose="02020603050405020304" pitchFamily="18" charset="0"/>
                  <a:cs typeface="Times New Roman" panose="02020603050405020304"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5647173" y="4600821"/>
                <a:ext cx="3334902" cy="786177"/>
              </a:xfrm>
              <a:prstGeom prst="rect">
                <a:avLst/>
              </a:prstGeom>
              <a:blipFill rotWithShape="0">
                <a:blip r:embed="rId5"/>
                <a:stretch>
                  <a:fillRect l="-1463" b="-11628"/>
                </a:stretch>
              </a:blipFill>
            </p:spPr>
            <p:txBody>
              <a:bodyPr/>
              <a:lstStyle/>
              <a:p>
                <a:r>
                  <a:rPr lang="en-US">
                    <a:noFill/>
                  </a:rPr>
                  <a:t> </a:t>
                </a:r>
              </a:p>
            </p:txBody>
          </p:sp>
        </mc:Fallback>
      </mc:AlternateContent>
      <mc:AlternateContent xmlns:mc="http://schemas.openxmlformats.org/markup-compatibility/2006">
        <mc:Choice xmlns:a14="http://schemas.microsoft.com/office/drawing/2010/main" xmlns="" Requires="a14">
          <p:sp>
            <p:nvSpPr>
              <p:cNvPr id="14" name="TextBox 13"/>
              <p:cNvSpPr txBox="1"/>
              <p:nvPr/>
            </p:nvSpPr>
            <p:spPr>
              <a:xfrm>
                <a:off x="5647173" y="5390888"/>
                <a:ext cx="3334902" cy="814838"/>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𝑝</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𝑗</m:t>
                              </m:r>
                            </m:sub>
                          </m:sSub>
                        </m:e>
                        <m:e>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𝐼</m:t>
                              </m:r>
                            </m:sub>
                          </m:sSub>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𝑗</m:t>
                          </m:r>
                        </m:sub>
                      </m:sSub>
                      <m:r>
                        <a:rPr lang="en-US" i="1">
                          <a:latin typeface="Cambria Math" panose="02040503050406030204" pitchFamily="18" charset="0"/>
                        </a:rPr>
                        <m:t>=</m:t>
                      </m:r>
                      <m:f>
                        <m:fPr>
                          <m:ctrlPr>
                            <a:rPr lang="en-US" i="1">
                              <a:latin typeface="Cambria Math" panose="02040503050406030204" pitchFamily="18" charset="0"/>
                            </a:rPr>
                          </m:ctrlPr>
                        </m:fPr>
                        <m:num>
                          <m:r>
                            <m:rPr>
                              <m:sty m:val="p"/>
                            </m:rPr>
                            <a:rPr lang="en-US">
                              <a:latin typeface="Cambria Math" panose="02040503050406030204" pitchFamily="18" charset="0"/>
                            </a:rPr>
                            <m:t>exp</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𝑢</m:t>
                              </m:r>
                            </m:e>
                            <m:sub>
                              <m:r>
                                <a:rPr lang="en-US" i="1">
                                  <a:latin typeface="Cambria Math" panose="02040503050406030204" pitchFamily="18" charset="0"/>
                                </a:rPr>
                                <m:t>𝑗</m:t>
                              </m:r>
                            </m:sub>
                          </m:sSub>
                          <m:r>
                            <a:rPr lang="en-US" i="1">
                              <a:latin typeface="Cambria Math" panose="02040503050406030204" pitchFamily="18" charset="0"/>
                            </a:rPr>
                            <m:t>)</m:t>
                          </m:r>
                        </m:num>
                        <m:den>
                          <m:nary>
                            <m:naryPr>
                              <m:chr m:val="∑"/>
                              <m:limLoc m:val="undOvr"/>
                              <m:ctrlPr>
                                <a:rPr lang="en-US" i="1">
                                  <a:latin typeface="Cambria Math" panose="02040503050406030204" pitchFamily="18" charset="0"/>
                                </a:rPr>
                              </m:ctrlPr>
                            </m:naryPr>
                            <m:sub>
                              <m:sSup>
                                <m:sSupPr>
                                  <m:ctrlPr>
                                    <a:rPr lang="en-US" i="1">
                                      <a:latin typeface="Cambria Math" panose="02040503050406030204" pitchFamily="18" charset="0"/>
                                    </a:rPr>
                                  </m:ctrlPr>
                                </m:sSupPr>
                                <m:e>
                                  <m:r>
                                    <a:rPr lang="en-US" i="1">
                                      <a:latin typeface="Cambria Math" panose="02040503050406030204" pitchFamily="18" charset="0"/>
                                    </a:rPr>
                                    <m:t>𝑗</m:t>
                                  </m:r>
                                </m:e>
                                <m:sup>
                                  <m:r>
                                    <a:rPr lang="en-US" i="1">
                                      <a:latin typeface="Cambria Math" panose="02040503050406030204" pitchFamily="18" charset="0"/>
                                    </a:rPr>
                                    <m:t>′</m:t>
                                  </m:r>
                                </m:sup>
                              </m:sSup>
                              <m:r>
                                <a:rPr lang="en-US" i="1">
                                  <a:latin typeface="Cambria Math" panose="02040503050406030204" pitchFamily="18" charset="0"/>
                                </a:rPr>
                                <m:t>=1</m:t>
                              </m:r>
                            </m:sub>
                            <m:sup>
                              <m:r>
                                <a:rPr lang="en-US" i="1">
                                  <a:latin typeface="Cambria Math" panose="02040503050406030204" pitchFamily="18" charset="0"/>
                                </a:rPr>
                                <m:t>𝑉</m:t>
                              </m:r>
                            </m:sup>
                            <m:e>
                              <m:r>
                                <m:rPr>
                                  <m:sty m:val="p"/>
                                </m:rPr>
                                <a:rPr lang="en-US">
                                  <a:latin typeface="Cambria Math" panose="02040503050406030204" pitchFamily="18" charset="0"/>
                                </a:rPr>
                                <m:t>exp</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𝑢</m:t>
                                  </m:r>
                                </m:e>
                                <m:sub>
                                  <m:r>
                                    <a:rPr lang="en-US" i="1">
                                      <a:latin typeface="Cambria Math" panose="02040503050406030204" pitchFamily="18" charset="0"/>
                                    </a:rPr>
                                    <m:t>𝑗</m:t>
                                  </m:r>
                                  <m:r>
                                    <a:rPr lang="en-US" i="1">
                                      <a:latin typeface="Cambria Math" panose="02040503050406030204" pitchFamily="18" charset="0"/>
                                    </a:rPr>
                                    <m:t>′</m:t>
                                  </m:r>
                                </m:sub>
                              </m:sSub>
                              <m:r>
                                <a:rPr lang="en-US" i="1">
                                  <a:latin typeface="Cambria Math" panose="02040503050406030204" pitchFamily="18" charset="0"/>
                                </a:rPr>
                                <m:t>)</m:t>
                              </m:r>
                            </m:e>
                          </m:nary>
                        </m:den>
                      </m:f>
                    </m:oMath>
                  </m:oMathPara>
                </a14:m>
                <a:endParaRPr lang="en-US" smtClean="0">
                  <a:latin typeface="Times New Roman" panose="02020603050405020304" pitchFamily="18" charset="0"/>
                  <a:cs typeface="Times New Roman" panose="02020603050405020304"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5647173" y="5390888"/>
                <a:ext cx="3334902" cy="814838"/>
              </a:xfrm>
              <a:prstGeom prst="rect">
                <a:avLst/>
              </a:prstGeom>
              <a:blipFill rotWithShape="0">
                <a:blip r:embed="rId6"/>
                <a:stretch>
                  <a:fillRect/>
                </a:stretch>
              </a:blipFill>
            </p:spPr>
            <p:txBody>
              <a:bodyPr/>
              <a:lstStyle/>
              <a:p>
                <a:r>
                  <a:rPr lang="en-US">
                    <a:noFill/>
                  </a:rPr>
                  <a:t> </a:t>
                </a:r>
              </a:p>
            </p:txBody>
          </p:sp>
        </mc:Fallback>
      </mc:AlternateContent>
      <p:pic>
        <p:nvPicPr>
          <p:cNvPr id="3" name="Picture 2"/>
          <p:cNvPicPr>
            <a:picLocks noChangeAspect="1"/>
          </p:cNvPicPr>
          <p:nvPr/>
        </p:nvPicPr>
        <p:blipFill>
          <a:blip r:embed="rId7"/>
          <a:stretch>
            <a:fillRect/>
          </a:stretch>
        </p:blipFill>
        <p:spPr>
          <a:xfrm>
            <a:off x="417948" y="3595205"/>
            <a:ext cx="4629150" cy="2752725"/>
          </a:xfrm>
          <a:prstGeom prst="rect">
            <a:avLst/>
          </a:prstGeom>
        </p:spPr>
      </p:pic>
    </p:spTree>
    <p:extLst>
      <p:ext uri="{BB962C8B-B14F-4D97-AF65-F5344CB8AC3E}">
        <p14:creationId xmlns:p14="http://schemas.microsoft.com/office/powerpoint/2010/main" xmlns="" val="12720468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r>
              <a:rPr lang="en-US" sz="3200" smtClean="0">
                <a:solidFill>
                  <a:srgbClr val="C00000"/>
                </a:solidFill>
                <a:latin typeface="Times New Roman" panose="02020603050405020304" pitchFamily="18" charset="0"/>
                <a:cs typeface="Times New Roman" panose="02020603050405020304" pitchFamily="18" charset="0"/>
              </a:rPr>
              <a:t>Bố cục của luận văn</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04800" y="1180760"/>
            <a:ext cx="8521700" cy="5054939"/>
          </a:xfrm>
        </p:spPr>
        <p:txBody>
          <a:bodyPr>
            <a:normAutofit fontScale="70000" lnSpcReduction="20000"/>
          </a:bodyPr>
          <a:lstStyle/>
          <a:p>
            <a:pPr marL="0" indent="0" algn="just">
              <a:lnSpc>
                <a:spcPct val="150000"/>
              </a:lnSpc>
              <a:spcAft>
                <a:spcPts val="0"/>
              </a:spcAft>
              <a:buNone/>
            </a:pPr>
            <a:r>
              <a:rPr lang="en-US" sz="2400" b="1" smtClean="0">
                <a:latin typeface="Times New Roman" panose="02020603050405020304" pitchFamily="18" charset="0"/>
                <a:ea typeface="Times New Roman" panose="02020603050405020304" pitchFamily="18" charset="0"/>
              </a:rPr>
              <a:t>Chương </a:t>
            </a:r>
            <a:r>
              <a:rPr lang="en-US" sz="2400" b="1">
                <a:latin typeface="Times New Roman" panose="02020603050405020304" pitchFamily="18" charset="0"/>
                <a:ea typeface="Times New Roman" panose="02020603050405020304" pitchFamily="18" charset="0"/>
              </a:rPr>
              <a:t>1: Tổng quan khớp văn bản trong bài toán tổng hợp biên bản:</a:t>
            </a:r>
            <a:r>
              <a:rPr lang="en-US" sz="2400">
                <a:latin typeface="Times New Roman" panose="02020603050405020304" pitchFamily="18" charset="0"/>
                <a:ea typeface="Times New Roman" panose="02020603050405020304" pitchFamily="18" charset="0"/>
              </a:rPr>
              <a:t> Trình bày khái quát về bài toán tổng hợp biên bản, các vấn đề xử lý văn bản và xử lý ngôn ngữ, tổng quan về các phương pháp so khớp chuỗi và các phương pháp tính độ tương tự giữa hai chuỗi.</a:t>
            </a:r>
            <a:endParaRPr lang="en-US" sz="2000">
              <a:latin typeface="Times New Roman" panose="02020603050405020304" pitchFamily="18" charset="0"/>
              <a:ea typeface="Times New Roman" panose="02020603050405020304" pitchFamily="18" charset="0"/>
            </a:endParaRPr>
          </a:p>
          <a:p>
            <a:pPr marL="0" indent="0" algn="just">
              <a:lnSpc>
                <a:spcPct val="150000"/>
              </a:lnSpc>
              <a:spcAft>
                <a:spcPts val="0"/>
              </a:spcAft>
              <a:buNone/>
            </a:pPr>
            <a:r>
              <a:rPr lang="en-US" sz="2400" b="1">
                <a:latin typeface="Times New Roman" panose="02020603050405020304" pitchFamily="18" charset="0"/>
                <a:ea typeface="Times New Roman" panose="02020603050405020304" pitchFamily="18" charset="0"/>
              </a:rPr>
              <a:t>Chương 2: Tiền xử lý và phân cụm dữ liệu văn bản:</a:t>
            </a:r>
            <a:r>
              <a:rPr lang="en-US" sz="2400">
                <a:latin typeface="Times New Roman" panose="02020603050405020304" pitchFamily="18" charset="0"/>
                <a:ea typeface="Times New Roman" panose="02020603050405020304" pitchFamily="18" charset="0"/>
              </a:rPr>
              <a:t> Tìm hiểu phương pháp tiền xử lý văn bản và các thuật toán phân cụm dữ liệu văn bản (K-means, phân cụm dựa trên bài toán phân tích quan điểm).</a:t>
            </a:r>
            <a:endParaRPr lang="en-US" sz="2000">
              <a:latin typeface="Times New Roman" panose="02020603050405020304" pitchFamily="18" charset="0"/>
              <a:ea typeface="Times New Roman" panose="02020603050405020304" pitchFamily="18" charset="0"/>
            </a:endParaRPr>
          </a:p>
          <a:p>
            <a:pPr marL="0" indent="0" algn="just">
              <a:lnSpc>
                <a:spcPct val="150000"/>
              </a:lnSpc>
              <a:spcAft>
                <a:spcPts val="0"/>
              </a:spcAft>
              <a:buNone/>
            </a:pPr>
            <a:r>
              <a:rPr lang="en-US" sz="2400" b="1">
                <a:latin typeface="Times New Roman" panose="02020603050405020304" pitchFamily="18" charset="0"/>
                <a:ea typeface="Times New Roman" panose="02020603050405020304" pitchFamily="18" charset="0"/>
              </a:rPr>
              <a:t>Chương 3: Mô hình Word2Vec và các phương pháp so khớp dữ liệu văn bản:</a:t>
            </a:r>
            <a:r>
              <a:rPr lang="en-US" sz="2400">
                <a:latin typeface="Times New Roman" panose="02020603050405020304" pitchFamily="18" charset="0"/>
                <a:ea typeface="Times New Roman" panose="02020603050405020304" pitchFamily="18" charset="0"/>
              </a:rPr>
              <a:t> Nghiên cứu mô hình Word2Vec, nghiên cứu các thuật toán so khớp chuỗi (Naïve String Search, Boyer Moore) và phương pháp đo độ tương tự (Giải thuật Levenshtein).</a:t>
            </a:r>
            <a:endParaRPr lang="en-US" sz="2000">
              <a:latin typeface="Times New Roman" panose="02020603050405020304" pitchFamily="18" charset="0"/>
              <a:ea typeface="Times New Roman" panose="02020603050405020304" pitchFamily="18" charset="0"/>
            </a:endParaRPr>
          </a:p>
          <a:p>
            <a:pPr marL="0" indent="0" algn="just">
              <a:lnSpc>
                <a:spcPct val="150000"/>
              </a:lnSpc>
              <a:spcAft>
                <a:spcPts val="0"/>
              </a:spcAft>
              <a:buNone/>
            </a:pPr>
            <a:r>
              <a:rPr lang="en-US" sz="2400" b="1">
                <a:latin typeface="Times New Roman" panose="02020603050405020304" pitchFamily="18" charset="0"/>
                <a:ea typeface="Times New Roman" panose="02020603050405020304" pitchFamily="18" charset="0"/>
              </a:rPr>
              <a:t>Chương 4: Ứng dụng khớp văn bản trong bài toán tổng hợp biên bản:</a:t>
            </a:r>
            <a:r>
              <a:rPr lang="en-US" sz="2400">
                <a:latin typeface="Times New Roman" panose="02020603050405020304" pitchFamily="18" charset="0"/>
                <a:ea typeface="Times New Roman" panose="02020603050405020304" pitchFamily="18" charset="0"/>
              </a:rPr>
              <a:t> Trình bày về quy trình tổng hợp biên bản trong bài toán thực tế, ứng dụng các phương pháp so khớp dữ liệu văn bản và mô hình Word2Vec hỗ trợ vào quy trình tổng hợp biên bản cuộc họp và chương trình minh họa.</a:t>
            </a:r>
            <a:endParaRPr lang="en-US" sz="2000">
              <a:effectLst/>
              <a:latin typeface="Times New Roman" panose="02020603050405020304" pitchFamily="18" charset="0"/>
              <a:ea typeface="Times New Roman" panose="02020603050405020304" pitchFamily="18" charset="0"/>
            </a:endParaRPr>
          </a:p>
        </p:txBody>
      </p:sp>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a:t>
            </a:fld>
            <a:endParaRPr lang="en-US" sz="2000" b="1">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79843149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Mô hình Word2Vec (4/7)</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691055EE-DC89-437F-8124-0A8A48A3DDBE}"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30</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b="1" i="1" smtClean="0">
                <a:latin typeface="Times New Roman" panose="02020603050405020304" pitchFamily="18" charset="0"/>
                <a:cs typeface="Times New Roman" panose="02020603050405020304" pitchFamily="18" charset="0"/>
              </a:rPr>
              <a:t>Continuous </a:t>
            </a:r>
            <a:r>
              <a:rPr lang="en-US" sz="2000" b="1" i="1">
                <a:latin typeface="Times New Roman" panose="02020603050405020304" pitchFamily="18" charset="0"/>
                <a:cs typeface="Times New Roman" panose="02020603050405020304" pitchFamily="18" charset="0"/>
              </a:rPr>
              <a:t>Bag-of-Words (simply one </a:t>
            </a:r>
            <a:r>
              <a:rPr lang="en-US" sz="2000" b="1" i="1" smtClean="0">
                <a:latin typeface="Times New Roman" panose="02020603050405020304" pitchFamily="18" charset="0"/>
                <a:cs typeface="Times New Roman" panose="02020603050405020304" pitchFamily="18" charset="0"/>
              </a:rPr>
              <a:t>word)</a:t>
            </a:r>
          </a:p>
          <a:p>
            <a:pPr marL="0" indent="0" algn="just">
              <a:buNone/>
            </a:pPr>
            <a:r>
              <a:rPr lang="en-US" sz="2000" b="1" smtClean="0">
                <a:latin typeface="Times New Roman" panose="02020603050405020304" pitchFamily="18" charset="0"/>
                <a:cs typeface="Times New Roman" panose="02020603050405020304" pitchFamily="18" charset="0"/>
              </a:rPr>
              <a:t>* Cập nhập W’:</a:t>
            </a:r>
            <a:endParaRPr lang="en-US" sz="2000" b="1">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xmlns="" Requires="a14">
          <p:sp>
            <p:nvSpPr>
              <p:cNvPr id="12" name="TextBox 11"/>
              <p:cNvSpPr txBox="1"/>
              <p:nvPr/>
            </p:nvSpPr>
            <p:spPr>
              <a:xfrm>
                <a:off x="304800" y="2086041"/>
                <a:ext cx="3334902" cy="369332"/>
              </a:xfrm>
              <a:prstGeom prst="rect">
                <a:avLst/>
              </a:prstGeom>
              <a:noFill/>
            </p:spPr>
            <p:txBody>
              <a:bodyPr wrap="square" rtlCol="0">
                <a:spAutoFit/>
              </a:bodyPr>
              <a:lstStyle/>
              <a:p>
                <a:r>
                  <a:rPr lang="en-US" smtClean="0">
                    <a:latin typeface="Times New Roman" panose="02020603050405020304" pitchFamily="18" charset="0"/>
                    <a:cs typeface="Times New Roman" panose="02020603050405020304" pitchFamily="18" charset="0"/>
                  </a:rPr>
                  <a:t>Mục tiêu là </a:t>
                </a:r>
                <a14:m>
                  <m:oMath xmlns:m="http://schemas.openxmlformats.org/officeDocument/2006/math">
                    <m:r>
                      <a:rPr lang="en-US" i="1" smtClean="0">
                        <a:solidFill>
                          <a:srgbClr val="FF0000"/>
                        </a:solidFill>
                        <a:latin typeface="Cambria Math" panose="02040503050406030204" pitchFamily="18" charset="0"/>
                      </a:rPr>
                      <m:t>𝑚𝑎𝑥𝑝</m:t>
                    </m:r>
                    <m:d>
                      <m:dPr>
                        <m:ctrlPr>
                          <a:rPr lang="en-US" i="1">
                            <a:solidFill>
                              <a:srgbClr val="FF0000"/>
                            </a:solidFill>
                            <a:latin typeface="Cambria Math" panose="02040503050406030204" pitchFamily="18" charset="0"/>
                          </a:rPr>
                        </m:ctrlPr>
                      </m:dPr>
                      <m:e>
                        <m:sSub>
                          <m:sSubPr>
                            <m:ctrlPr>
                              <a:rPr lang="en-US" i="1">
                                <a:solidFill>
                                  <a:srgbClr val="FF0000"/>
                                </a:solidFill>
                                <a:latin typeface="Cambria Math" panose="02040503050406030204" pitchFamily="18" charset="0"/>
                              </a:rPr>
                            </m:ctrlPr>
                          </m:sSubPr>
                          <m:e>
                            <m:r>
                              <a:rPr lang="en-US" i="1">
                                <a:solidFill>
                                  <a:srgbClr val="FF0000"/>
                                </a:solidFill>
                                <a:latin typeface="Cambria Math" panose="02040503050406030204" pitchFamily="18" charset="0"/>
                              </a:rPr>
                              <m:t>𝜔</m:t>
                            </m:r>
                          </m:e>
                          <m:sub>
                            <m:r>
                              <a:rPr lang="en-US" i="1">
                                <a:solidFill>
                                  <a:srgbClr val="FF0000"/>
                                </a:solidFill>
                                <a:latin typeface="Cambria Math" panose="02040503050406030204" pitchFamily="18" charset="0"/>
                              </a:rPr>
                              <m:t>𝑂</m:t>
                            </m:r>
                          </m:sub>
                        </m:sSub>
                      </m:e>
                      <m:e>
                        <m:sSub>
                          <m:sSubPr>
                            <m:ctrlPr>
                              <a:rPr lang="en-US" i="1">
                                <a:solidFill>
                                  <a:srgbClr val="FF0000"/>
                                </a:solidFill>
                                <a:latin typeface="Cambria Math" panose="02040503050406030204" pitchFamily="18" charset="0"/>
                              </a:rPr>
                            </m:ctrlPr>
                          </m:sSubPr>
                          <m:e>
                            <m:r>
                              <a:rPr lang="en-US" i="1">
                                <a:solidFill>
                                  <a:srgbClr val="FF0000"/>
                                </a:solidFill>
                                <a:latin typeface="Cambria Math" panose="02040503050406030204" pitchFamily="18" charset="0"/>
                              </a:rPr>
                              <m:t>𝜔</m:t>
                            </m:r>
                          </m:e>
                          <m:sub>
                            <m:r>
                              <a:rPr lang="en-US" i="1">
                                <a:solidFill>
                                  <a:srgbClr val="FF0000"/>
                                </a:solidFill>
                                <a:latin typeface="Cambria Math" panose="02040503050406030204" pitchFamily="18" charset="0"/>
                              </a:rPr>
                              <m:t>𝐼</m:t>
                            </m:r>
                          </m:sub>
                        </m:sSub>
                      </m:e>
                    </m:d>
                  </m:oMath>
                </a14:m>
                <a:endParaRPr lang="en-US" smtClean="0">
                  <a:solidFill>
                    <a:srgbClr val="FF0000"/>
                  </a:solidFill>
                  <a:latin typeface="Times New Roman" panose="02020603050405020304" pitchFamily="18" charset="0"/>
                  <a:cs typeface="Times New Roman" panose="02020603050405020304"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304800" y="2086041"/>
                <a:ext cx="3334902" cy="369332"/>
              </a:xfrm>
              <a:prstGeom prst="rect">
                <a:avLst/>
              </a:prstGeom>
              <a:blipFill rotWithShape="0">
                <a:blip r:embed="rId3"/>
                <a:stretch>
                  <a:fillRect l="-1463" t="-8197" b="-2459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xmlns="" Requires="a14">
          <p:sp>
            <p:nvSpPr>
              <p:cNvPr id="13" name="TextBox 12"/>
              <p:cNvSpPr txBox="1"/>
              <p:nvPr/>
            </p:nvSpPr>
            <p:spPr>
              <a:xfrm>
                <a:off x="304800" y="2571924"/>
                <a:ext cx="3334902" cy="646331"/>
              </a:xfrm>
              <a:prstGeom prst="rect">
                <a:avLst/>
              </a:prstGeom>
              <a:noFill/>
            </p:spPr>
            <p:txBody>
              <a:bodyPr wrap="square" rtlCol="0">
                <a:spAutoFit/>
              </a:bodyPr>
              <a:lstStyle/>
              <a:p>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r>
                      <a:rPr lang="en-US" i="1">
                        <a:latin typeface="Cambria Math" panose="02040503050406030204" pitchFamily="18" charset="0"/>
                      </a:rPr>
                      <m:t>𝑙𝑜𝑔𝑝</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𝑂</m:t>
                            </m:r>
                          </m:sub>
                        </m:sSub>
                      </m:e>
                      <m:e>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𝐼</m:t>
                            </m:r>
                          </m:sub>
                        </m:sSub>
                      </m:e>
                    </m:d>
                  </m:oMath>
                </a14:m>
                <a:r>
                  <a:rPr lang="en-US">
                    <a:latin typeface="Times New Roman" panose="02020603050405020304" pitchFamily="18" charset="0"/>
                    <a:cs typeface="Times New Roman" panose="02020603050405020304" pitchFamily="18" charset="0"/>
                  </a:rPr>
                  <a:t> là hàm tổn thất (hàm này ta cần cực tiểu hóa)</a:t>
                </a:r>
                <a:endParaRPr lang="en-US" smtClean="0">
                  <a:latin typeface="Times New Roman" panose="02020603050405020304" pitchFamily="18" charset="0"/>
                  <a:cs typeface="Times New Roman" panose="02020603050405020304"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304800" y="2571924"/>
                <a:ext cx="3334902" cy="646331"/>
              </a:xfrm>
              <a:prstGeom prst="rect">
                <a:avLst/>
              </a:prstGeom>
              <a:blipFill rotWithShape="0">
                <a:blip r:embed="rId4"/>
                <a:stretch>
                  <a:fillRect l="-1463" t="-5660" r="-183" b="-14151"/>
                </a:stretch>
              </a:blipFill>
            </p:spPr>
            <p:txBody>
              <a:bodyPr/>
              <a:lstStyle/>
              <a:p>
                <a:r>
                  <a:rPr lang="en-US">
                    <a:noFill/>
                  </a:rPr>
                  <a:t> </a:t>
                </a:r>
              </a:p>
            </p:txBody>
          </p:sp>
        </mc:Fallback>
      </mc:AlternateContent>
      <mc:AlternateContent xmlns:mc="http://schemas.openxmlformats.org/markup-compatibility/2006">
        <mc:Choice xmlns:a14="http://schemas.microsoft.com/office/drawing/2010/main" xmlns="" Requires="a14">
          <p:sp>
            <p:nvSpPr>
              <p:cNvPr id="14" name="TextBox 13"/>
              <p:cNvSpPr txBox="1"/>
              <p:nvPr/>
            </p:nvSpPr>
            <p:spPr>
              <a:xfrm>
                <a:off x="304800" y="3367764"/>
                <a:ext cx="3334902" cy="701089"/>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m:t>
                          </m:r>
                          <m:r>
                            <a:rPr lang="en-US" i="1">
                              <a:latin typeface="Cambria Math" panose="02040503050406030204" pitchFamily="18" charset="0"/>
                            </a:rPr>
                            <m:t>𝐸</m:t>
                          </m:r>
                        </m:num>
                        <m:den>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𝑢</m:t>
                              </m:r>
                            </m:e>
                            <m:sub>
                              <m:r>
                                <a:rPr lang="en-US" i="1">
                                  <a:latin typeface="Cambria Math" panose="02040503050406030204" pitchFamily="18" charset="0"/>
                                </a:rPr>
                                <m:t>𝑗</m:t>
                              </m:r>
                            </m:sub>
                          </m:sSub>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𝑗</m:t>
                          </m:r>
                        </m:sub>
                      </m:sSub>
                      <m:r>
                        <m:rPr>
                          <m:nor/>
                        </m:rPr>
                        <a:rPr lang="en-US">
                          <a:latin typeface="Times New Roman" panose="02020603050405020304" pitchFamily="18" charset="0"/>
                          <a:cs typeface="Times New Roman" panose="02020603050405020304" pitchFamily="18" charset="0"/>
                        </a:rPr>
                        <m:t> đặ</m:t>
                      </m:r>
                      <m:r>
                        <m:rPr>
                          <m:nor/>
                        </m:rPr>
                        <a:rPr lang="en-US">
                          <a:latin typeface="Times New Roman" panose="02020603050405020304" pitchFamily="18" charset="0"/>
                          <a:cs typeface="Times New Roman" panose="02020603050405020304" pitchFamily="18" charset="0"/>
                        </a:rPr>
                        <m:t>t</m:t>
                      </m:r>
                      <m:r>
                        <m:rPr>
                          <m:nor/>
                        </m:rPr>
                        <a:rPr lang="en-US">
                          <a:latin typeface="Times New Roman" panose="02020603050405020304" pitchFamily="18" charset="0"/>
                          <a:cs typeface="Times New Roman" panose="02020603050405020304" pitchFamily="18" charset="0"/>
                        </a:rPr>
                        <m:t> </m:t>
                      </m:r>
                      <m:r>
                        <m:rPr>
                          <m:nor/>
                        </m:rPr>
                        <a:rPr lang="en-US">
                          <a:latin typeface="Times New Roman" panose="02020603050405020304" pitchFamily="18" charset="0"/>
                          <a:cs typeface="Times New Roman" panose="02020603050405020304" pitchFamily="18" charset="0"/>
                        </a:rPr>
                        <m:t>l</m:t>
                      </m:r>
                      <m:r>
                        <m:rPr>
                          <m:nor/>
                        </m:rPr>
                        <a:rPr lang="en-US">
                          <a:latin typeface="Times New Roman" panose="02020603050405020304" pitchFamily="18" charset="0"/>
                          <a:cs typeface="Times New Roman" panose="02020603050405020304" pitchFamily="18" charset="0"/>
                        </a:rPr>
                        <m:t>à </m:t>
                      </m:r>
                      <m:sSub>
                        <m:sSubPr>
                          <m:ctrlPr>
                            <a:rPr lang="en-US" i="1">
                              <a:latin typeface="Cambria Math" panose="02040503050406030204" pitchFamily="18" charset="0"/>
                            </a:rPr>
                          </m:ctrlPr>
                        </m:sSubPr>
                        <m:e>
                          <m:r>
                            <a:rPr lang="en-US" i="1">
                              <a:latin typeface="Cambria Math" panose="02040503050406030204" pitchFamily="18" charset="0"/>
                            </a:rPr>
                            <m:t>𝑒</m:t>
                          </m:r>
                        </m:e>
                        <m:sub>
                          <m:r>
                            <a:rPr lang="en-US" i="1">
                              <a:latin typeface="Cambria Math" panose="02040503050406030204" pitchFamily="18" charset="0"/>
                            </a:rPr>
                            <m:t>𝑗</m:t>
                          </m:r>
                        </m:sub>
                      </m:sSub>
                    </m:oMath>
                  </m:oMathPara>
                </a14:m>
                <a:endParaRPr lang="en-US" smtClean="0">
                  <a:latin typeface="Times New Roman" panose="02020603050405020304" pitchFamily="18" charset="0"/>
                  <a:cs typeface="Times New Roman" panose="02020603050405020304"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304800" y="3367764"/>
                <a:ext cx="3334902" cy="701089"/>
              </a:xfrm>
              <a:prstGeom prst="rect">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xmlns="" Requires="a14">
          <p:sp>
            <p:nvSpPr>
              <p:cNvPr id="15" name="TextBox 14"/>
              <p:cNvSpPr txBox="1"/>
              <p:nvPr/>
            </p:nvSpPr>
            <p:spPr>
              <a:xfrm>
                <a:off x="304799" y="4254423"/>
                <a:ext cx="3577087" cy="1595950"/>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𝑗</m:t>
                          </m:r>
                        </m:sub>
                      </m:sSub>
                      <m:r>
                        <a:rPr lang="en-US" b="0" i="1" smtClean="0">
                          <a:latin typeface="Cambria Math" panose="02040503050406030204" pitchFamily="18" charset="0"/>
                        </a:rPr>
                        <m:t>=</m:t>
                      </m:r>
                      <m:r>
                        <a:rPr lang="en-US" i="1">
                          <a:latin typeface="Cambria Math" panose="02040503050406030204" pitchFamily="18" charset="0"/>
                        </a:rPr>
                        <m:t> </m:t>
                      </m:r>
                      <m:d>
                        <m:dPr>
                          <m:begChr m:val="["/>
                          <m:endChr m:val=""/>
                          <m:ctrlPr>
                            <a:rPr lang="en-US" i="1">
                              <a:latin typeface="Cambria Math" panose="02040503050406030204" pitchFamily="18" charset="0"/>
                            </a:rPr>
                          </m:ctrlPr>
                        </m:dPr>
                        <m:e>
                          <m:m>
                            <m:mPr>
                              <m:mcs>
                                <m:mc>
                                  <m:mcPr>
                                    <m:count m:val="2"/>
                                    <m:mcJc m:val="center"/>
                                  </m:mcPr>
                                </m:mc>
                              </m:mcs>
                              <m:ctrlPr>
                                <a:rPr lang="en-US" i="1">
                                  <a:latin typeface="Cambria Math" panose="02040503050406030204" pitchFamily="18" charset="0"/>
                                </a:rPr>
                              </m:ctrlPr>
                            </m:mPr>
                            <m:mr>
                              <m:e>
                                <m:r>
                                  <a:rPr lang="en-US" i="1" smtClean="0">
                                    <a:latin typeface="Cambria Math" panose="02040503050406030204" pitchFamily="18" charset="0"/>
                                  </a:rPr>
                                  <m:t>𝟙</m:t>
                                </m:r>
                              </m:e>
                              <m:e>
                                <m:r>
                                  <a:rPr lang="en-US" i="1">
                                    <a:latin typeface="Cambria Math" panose="02040503050406030204" pitchFamily="18" charset="0"/>
                                  </a:rPr>
                                  <m:t>(</m:t>
                                </m:r>
                                <m:r>
                                  <a:rPr lang="en-US" i="1">
                                    <a:latin typeface="Cambria Math" panose="02040503050406030204" pitchFamily="18" charset="0"/>
                                  </a:rPr>
                                  <m:t>𝑗</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𝑗</m:t>
                                    </m:r>
                                  </m:e>
                                  <m:sup>
                                    <m:r>
                                      <a:rPr lang="en-US" i="1">
                                        <a:latin typeface="Cambria Math" panose="02040503050406030204" pitchFamily="18" charset="0"/>
                                      </a:rPr>
                                      <m:t>∗</m:t>
                                    </m:r>
                                  </m:sup>
                                </m:sSup>
                                <m:r>
                                  <a:rPr lang="en-US" i="1">
                                    <a:latin typeface="Cambria Math" panose="02040503050406030204" pitchFamily="18" charset="0"/>
                                  </a:rPr>
                                  <m:t>)</m:t>
                                </m:r>
                              </m:e>
                            </m:mr>
                            <m:mr>
                              <m:e>
                                <m:r>
                                  <a:rPr lang="en-US" i="1">
                                    <a:latin typeface="Cambria Math" panose="02040503050406030204" pitchFamily="18" charset="0"/>
                                  </a:rPr>
                                  <m:t>0</m:t>
                                </m:r>
                              </m:e>
                              <m:e>
                                <m:r>
                                  <a:rPr lang="en-US" i="1">
                                    <a:latin typeface="Cambria Math" panose="02040503050406030204" pitchFamily="18" charset="0"/>
                                  </a:rPr>
                                  <m:t>≠</m:t>
                                </m:r>
                              </m:e>
                            </m:mr>
                          </m:m>
                        </m:e>
                      </m:d>
                      <m:r>
                        <a:rPr lang="en-US" i="1">
                          <a:latin typeface="Cambria Math" panose="02040503050406030204" pitchFamily="18" charset="0"/>
                        </a:rPr>
                        <m:t> </m:t>
                      </m:r>
                      <m:r>
                        <m:rPr>
                          <m:nor/>
                        </m:rPr>
                        <a:rPr lang="en-US">
                          <a:latin typeface="Times New Roman" panose="02020603050405020304" pitchFamily="18" charset="0"/>
                          <a:cs typeface="Times New Roman" panose="02020603050405020304" pitchFamily="18" charset="0"/>
                        </a:rPr>
                        <m:t> , </m:t>
                      </m:r>
                    </m:oMath>
                  </m:oMathPara>
                </a14:m>
                <a:endParaRPr lang="en-US" smtClean="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US" i="1" smtClean="0">
                            <a:solidFill>
                              <a:srgbClr val="0070C0"/>
                            </a:solidFill>
                            <a:latin typeface="Cambria Math" panose="02040503050406030204" pitchFamily="18" charset="0"/>
                          </a:rPr>
                        </m:ctrlPr>
                      </m:sSubPr>
                      <m:e>
                        <m:r>
                          <a:rPr lang="en-US" i="1">
                            <a:solidFill>
                              <a:srgbClr val="0070C0"/>
                            </a:solidFill>
                            <a:latin typeface="Cambria Math" panose="02040503050406030204" pitchFamily="18" charset="0"/>
                          </a:rPr>
                          <m:t>𝑡</m:t>
                        </m:r>
                      </m:e>
                      <m:sub>
                        <m:r>
                          <a:rPr lang="en-US" i="1">
                            <a:solidFill>
                              <a:srgbClr val="0070C0"/>
                            </a:solidFill>
                            <a:latin typeface="Cambria Math" panose="02040503050406030204" pitchFamily="18" charset="0"/>
                          </a:rPr>
                          <m:t>𝑗</m:t>
                        </m:r>
                      </m:sub>
                    </m:sSub>
                    <m:r>
                      <m:rPr>
                        <m:nor/>
                      </m:rPr>
                      <a:rPr lang="en-US">
                        <a:solidFill>
                          <a:srgbClr val="0070C0"/>
                        </a:solidFill>
                        <a:latin typeface="Times New Roman" panose="02020603050405020304" pitchFamily="18" charset="0"/>
                        <a:cs typeface="Times New Roman" panose="02020603050405020304" pitchFamily="18" charset="0"/>
                      </a:rPr>
                      <m:t> </m:t>
                    </m:r>
                    <m:r>
                      <m:rPr>
                        <m:nor/>
                      </m:rPr>
                      <a:rPr lang="en-US">
                        <a:solidFill>
                          <a:srgbClr val="0070C0"/>
                        </a:solidFill>
                        <a:latin typeface="Times New Roman" panose="02020603050405020304" pitchFamily="18" charset="0"/>
                        <a:cs typeface="Times New Roman" panose="02020603050405020304" pitchFamily="18" charset="0"/>
                      </a:rPr>
                      <m:t>l</m:t>
                    </m:r>
                    <m:r>
                      <m:rPr>
                        <m:nor/>
                      </m:rPr>
                      <a:rPr lang="en-US">
                        <a:solidFill>
                          <a:srgbClr val="0070C0"/>
                        </a:solidFill>
                        <a:latin typeface="Times New Roman" panose="02020603050405020304" pitchFamily="18" charset="0"/>
                        <a:cs typeface="Times New Roman" panose="02020603050405020304" pitchFamily="18" charset="0"/>
                      </a:rPr>
                      <m:t>à đầ</m:t>
                    </m:r>
                    <m:r>
                      <m:rPr>
                        <m:nor/>
                      </m:rPr>
                      <a:rPr lang="en-US">
                        <a:solidFill>
                          <a:srgbClr val="0070C0"/>
                        </a:solidFill>
                        <a:latin typeface="Times New Roman" panose="02020603050405020304" pitchFamily="18" charset="0"/>
                        <a:cs typeface="Times New Roman" panose="02020603050405020304" pitchFamily="18" charset="0"/>
                      </a:rPr>
                      <m:t>u</m:t>
                    </m:r>
                    <m:r>
                      <m:rPr>
                        <m:nor/>
                      </m:rPr>
                      <a:rPr lang="en-US">
                        <a:solidFill>
                          <a:srgbClr val="0070C0"/>
                        </a:solidFill>
                        <a:latin typeface="Times New Roman" panose="02020603050405020304" pitchFamily="18" charset="0"/>
                        <a:cs typeface="Times New Roman" panose="02020603050405020304" pitchFamily="18" charset="0"/>
                      </a:rPr>
                      <m:t> </m:t>
                    </m:r>
                    <m:r>
                      <m:rPr>
                        <m:nor/>
                      </m:rPr>
                      <a:rPr lang="en-US">
                        <a:solidFill>
                          <a:srgbClr val="0070C0"/>
                        </a:solidFill>
                        <a:latin typeface="Times New Roman" panose="02020603050405020304" pitchFamily="18" charset="0"/>
                        <a:cs typeface="Times New Roman" panose="02020603050405020304" pitchFamily="18" charset="0"/>
                      </a:rPr>
                      <m:t>ra</m:t>
                    </m:r>
                    <m:r>
                      <m:rPr>
                        <m:nor/>
                      </m:rPr>
                      <a:rPr lang="en-US">
                        <a:solidFill>
                          <a:srgbClr val="0070C0"/>
                        </a:solidFill>
                        <a:latin typeface="Times New Roman" panose="02020603050405020304" pitchFamily="18" charset="0"/>
                        <a:cs typeface="Times New Roman" panose="02020603050405020304" pitchFamily="18" charset="0"/>
                      </a:rPr>
                      <m:t> </m:t>
                    </m:r>
                    <m:r>
                      <m:rPr>
                        <m:nor/>
                      </m:rPr>
                      <a:rPr lang="en-US">
                        <a:solidFill>
                          <a:srgbClr val="0070C0"/>
                        </a:solidFill>
                        <a:latin typeface="Times New Roman" panose="02020603050405020304" pitchFamily="18" charset="0"/>
                        <a:cs typeface="Times New Roman" panose="02020603050405020304" pitchFamily="18" charset="0"/>
                      </a:rPr>
                      <m:t>mong</m:t>
                    </m:r>
                    <m:r>
                      <m:rPr>
                        <m:nor/>
                      </m:rPr>
                      <a:rPr lang="en-US">
                        <a:solidFill>
                          <a:srgbClr val="0070C0"/>
                        </a:solidFill>
                        <a:latin typeface="Times New Roman" panose="02020603050405020304" pitchFamily="18" charset="0"/>
                        <a:cs typeface="Times New Roman" panose="02020603050405020304" pitchFamily="18" charset="0"/>
                      </a:rPr>
                      <m:t> </m:t>
                    </m:r>
                    <m:r>
                      <m:rPr>
                        <m:nor/>
                      </m:rPr>
                      <a:rPr lang="en-US">
                        <a:solidFill>
                          <a:srgbClr val="0070C0"/>
                        </a:solidFill>
                        <a:latin typeface="Times New Roman" panose="02020603050405020304" pitchFamily="18" charset="0"/>
                        <a:cs typeface="Times New Roman" panose="02020603050405020304" pitchFamily="18" charset="0"/>
                      </a:rPr>
                      <m:t>mu</m:t>
                    </m:r>
                    <m:r>
                      <m:rPr>
                        <m:nor/>
                      </m:rPr>
                      <a:rPr lang="en-US">
                        <a:solidFill>
                          <a:srgbClr val="0070C0"/>
                        </a:solidFill>
                        <a:latin typeface="Times New Roman" panose="02020603050405020304" pitchFamily="18" charset="0"/>
                        <a:cs typeface="Times New Roman" panose="02020603050405020304" pitchFamily="18" charset="0"/>
                      </a:rPr>
                      <m:t>ố</m:t>
                    </m:r>
                    <m:r>
                      <m:rPr>
                        <m:nor/>
                      </m:rPr>
                      <a:rPr lang="en-US">
                        <a:solidFill>
                          <a:srgbClr val="0070C0"/>
                        </a:solidFill>
                        <a:latin typeface="Times New Roman" panose="02020603050405020304" pitchFamily="18" charset="0"/>
                        <a:cs typeface="Times New Roman" panose="02020603050405020304" pitchFamily="18" charset="0"/>
                      </a:rPr>
                      <m:t>n</m:t>
                    </m:r>
                    <m:r>
                      <m:rPr>
                        <m:nor/>
                      </m:rPr>
                      <a:rPr lang="en-US">
                        <a:latin typeface="Times New Roman" panose="02020603050405020304" pitchFamily="18" charset="0"/>
                        <a:cs typeface="Times New Roman" panose="020206030504050203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𝑒</m:t>
                        </m:r>
                      </m:e>
                      <m:sub>
                        <m:r>
                          <a:rPr lang="en-US" i="1">
                            <a:latin typeface="Cambria Math" panose="02040503050406030204" pitchFamily="18" charset="0"/>
                          </a:rPr>
                          <m:t>𝑗</m:t>
                        </m:r>
                      </m:sub>
                    </m:sSub>
                    <m:r>
                      <m:rPr>
                        <m:nor/>
                      </m:rPr>
                      <a:rPr lang="en-US">
                        <a:latin typeface="Times New Roman" panose="02020603050405020304" pitchFamily="18" charset="0"/>
                        <a:cs typeface="Times New Roman" panose="02020603050405020304" pitchFamily="18" charset="0"/>
                      </a:rPr>
                      <m:t> </m:t>
                    </m:r>
                    <m:r>
                      <m:rPr>
                        <m:nor/>
                      </m:rPr>
                      <a:rPr lang="en-US">
                        <a:latin typeface="Times New Roman" panose="02020603050405020304" pitchFamily="18" charset="0"/>
                        <a:cs typeface="Times New Roman" panose="02020603050405020304" pitchFamily="18" charset="0"/>
                      </a:rPr>
                      <m:t>l</m:t>
                    </m:r>
                    <m:r>
                      <m:rPr>
                        <m:nor/>
                      </m:rPr>
                      <a:rPr lang="en-US">
                        <a:latin typeface="Times New Roman" panose="02020603050405020304" pitchFamily="18" charset="0"/>
                        <a:cs typeface="Times New Roman" panose="02020603050405020304" pitchFamily="18" charset="0"/>
                      </a:rPr>
                      <m:t>à </m:t>
                    </m:r>
                    <m:r>
                      <m:rPr>
                        <m:nor/>
                      </m:rPr>
                      <a:rPr lang="en-US">
                        <a:latin typeface="Times New Roman" panose="02020603050405020304" pitchFamily="18" charset="0"/>
                        <a:cs typeface="Times New Roman" panose="02020603050405020304" pitchFamily="18" charset="0"/>
                      </a:rPr>
                      <m:t>h</m:t>
                    </m:r>
                    <m:r>
                      <m:rPr>
                        <m:nor/>
                      </m:rPr>
                      <a:rPr lang="en-US">
                        <a:latin typeface="Times New Roman" panose="02020603050405020304" pitchFamily="18" charset="0"/>
                        <a:cs typeface="Times New Roman" panose="02020603050405020304" pitchFamily="18" charset="0"/>
                      </a:rPr>
                      <m:t>à</m:t>
                    </m:r>
                    <m:r>
                      <m:rPr>
                        <m:nor/>
                      </m:rPr>
                      <a:rPr lang="en-US">
                        <a:latin typeface="Times New Roman" panose="02020603050405020304" pitchFamily="18" charset="0"/>
                        <a:cs typeface="Times New Roman" panose="02020603050405020304" pitchFamily="18" charset="0"/>
                      </a:rPr>
                      <m:t>m</m:t>
                    </m:r>
                    <m:r>
                      <m:rPr>
                        <m:nor/>
                      </m:rPr>
                      <a:rPr lang="en-US">
                        <a:latin typeface="Times New Roman" panose="02020603050405020304" pitchFamily="18" charset="0"/>
                        <a:cs typeface="Times New Roman" panose="02020603050405020304" pitchFamily="18" charset="0"/>
                      </a:rPr>
                      <m:t> </m:t>
                    </m:r>
                    <m:r>
                      <m:rPr>
                        <m:nor/>
                      </m:rPr>
                      <a:rPr lang="en-US">
                        <a:latin typeface="Times New Roman" panose="02020603050405020304" pitchFamily="18" charset="0"/>
                        <a:cs typeface="Times New Roman" panose="02020603050405020304" pitchFamily="18" charset="0"/>
                      </a:rPr>
                      <m:t>d</m:t>
                    </m:r>
                    <m:r>
                      <m:rPr>
                        <m:nor/>
                      </m:rPr>
                      <a:rPr lang="en-US">
                        <a:latin typeface="Times New Roman" panose="02020603050405020304" pitchFamily="18" charset="0"/>
                        <a:cs typeface="Times New Roman" panose="02020603050405020304" pitchFamily="18" charset="0"/>
                      </a:rPr>
                      <m:t>ự đ</m:t>
                    </m:r>
                    <m:r>
                      <m:rPr>
                        <m:nor/>
                      </m:rPr>
                      <a:rPr lang="en-US">
                        <a:latin typeface="Times New Roman" panose="02020603050405020304" pitchFamily="18" charset="0"/>
                        <a:cs typeface="Times New Roman" panose="02020603050405020304" pitchFamily="18" charset="0"/>
                      </a:rPr>
                      <m:t>o</m:t>
                    </m:r>
                    <m:r>
                      <m:rPr>
                        <m:nor/>
                      </m:rPr>
                      <a:rPr lang="en-US">
                        <a:latin typeface="Times New Roman" panose="02020603050405020304" pitchFamily="18" charset="0"/>
                        <a:cs typeface="Times New Roman" panose="02020603050405020304" pitchFamily="18" charset="0"/>
                      </a:rPr>
                      <m:t>á</m:t>
                    </m:r>
                    <m:r>
                      <m:rPr>
                        <m:nor/>
                      </m:rPr>
                      <a:rPr lang="en-US">
                        <a:latin typeface="Times New Roman" panose="02020603050405020304" pitchFamily="18" charset="0"/>
                        <a:cs typeface="Times New Roman" panose="02020603050405020304" pitchFamily="18" charset="0"/>
                      </a:rPr>
                      <m:t>n</m:t>
                    </m:r>
                    <m:r>
                      <m:rPr>
                        <m:nor/>
                      </m:rPr>
                      <a:rPr lang="en-US">
                        <a:latin typeface="Times New Roman" panose="02020603050405020304" pitchFamily="18" charset="0"/>
                        <a:cs typeface="Times New Roman" panose="02020603050405020304" pitchFamily="18" charset="0"/>
                      </a:rPr>
                      <m:t> </m:t>
                    </m:r>
                    <m:r>
                      <m:rPr>
                        <m:nor/>
                      </m:rPr>
                      <a:rPr lang="en-US">
                        <a:latin typeface="Times New Roman" panose="02020603050405020304" pitchFamily="18" charset="0"/>
                        <a:cs typeface="Times New Roman" panose="02020603050405020304" pitchFamily="18" charset="0"/>
                      </a:rPr>
                      <m:t>l</m:t>
                    </m:r>
                    <m:r>
                      <m:rPr>
                        <m:nor/>
                      </m:rPr>
                      <a:rPr lang="en-US">
                        <a:latin typeface="Times New Roman" panose="02020603050405020304" pitchFamily="18" charset="0"/>
                        <a:cs typeface="Times New Roman" panose="02020603050405020304" pitchFamily="18" charset="0"/>
                      </a:rPr>
                      <m:t>ỗ</m:t>
                    </m:r>
                    <m:r>
                      <m:rPr>
                        <m:nor/>
                      </m:rPr>
                      <a:rPr lang="en-US">
                        <a:latin typeface="Times New Roman" panose="02020603050405020304" pitchFamily="18" charset="0"/>
                        <a:cs typeface="Times New Roman" panose="02020603050405020304" pitchFamily="18" charset="0"/>
                      </a:rPr>
                      <m:t>i</m:t>
                    </m:r>
                    <m:r>
                      <m:rPr>
                        <m:nor/>
                      </m:rPr>
                      <a:rPr lang="en-US">
                        <a:latin typeface="Times New Roman" panose="02020603050405020304" pitchFamily="18" charset="0"/>
                        <a:cs typeface="Times New Roman" panose="02020603050405020304" pitchFamily="18" charset="0"/>
                      </a:rPr>
                      <m:t> </m:t>
                    </m:r>
                    <m:r>
                      <m:rPr>
                        <m:nor/>
                      </m:rPr>
                      <a:rPr lang="en-US">
                        <a:latin typeface="Times New Roman" panose="02020603050405020304" pitchFamily="18" charset="0"/>
                        <a:cs typeface="Times New Roman" panose="02020603050405020304" pitchFamily="18" charset="0"/>
                      </a:rPr>
                      <m:t>c</m:t>
                    </m:r>
                    <m:r>
                      <m:rPr>
                        <m:nor/>
                      </m:rPr>
                      <a:rPr lang="en-US">
                        <a:latin typeface="Times New Roman" panose="02020603050405020304" pitchFamily="18" charset="0"/>
                        <a:cs typeface="Times New Roman" panose="02020603050405020304" pitchFamily="18" charset="0"/>
                      </a:rPr>
                      <m:t>ủ</m:t>
                    </m:r>
                    <m:r>
                      <m:rPr>
                        <m:nor/>
                      </m:rPr>
                      <a:rPr lang="en-US">
                        <a:latin typeface="Times New Roman" panose="02020603050405020304" pitchFamily="18" charset="0"/>
                        <a:cs typeface="Times New Roman" panose="02020603050405020304" pitchFamily="18" charset="0"/>
                      </a:rPr>
                      <m:t>a</m:t>
                    </m:r>
                    <m:r>
                      <m:rPr>
                        <m:nor/>
                      </m:rPr>
                      <a:rPr lang="en-US">
                        <a:latin typeface="Times New Roman" panose="02020603050405020304" pitchFamily="18" charset="0"/>
                        <a:cs typeface="Times New Roman" panose="02020603050405020304" pitchFamily="18" charset="0"/>
                      </a:rPr>
                      <m:t> </m:t>
                    </m:r>
                    <m:r>
                      <m:rPr>
                        <m:nor/>
                      </m:rPr>
                      <a:rPr lang="en-US">
                        <a:latin typeface="Times New Roman" panose="02020603050405020304" pitchFamily="18" charset="0"/>
                        <a:cs typeface="Times New Roman" panose="02020603050405020304" pitchFamily="18" charset="0"/>
                      </a:rPr>
                      <m:t>l</m:t>
                    </m:r>
                    <m:r>
                      <m:rPr>
                        <m:nor/>
                      </m:rPr>
                      <a:rPr lang="en-US">
                        <a:latin typeface="Times New Roman" panose="02020603050405020304" pitchFamily="18" charset="0"/>
                        <a:cs typeface="Times New Roman" panose="02020603050405020304" pitchFamily="18" charset="0"/>
                      </a:rPr>
                      <m:t>ớ</m:t>
                    </m:r>
                    <m:r>
                      <m:rPr>
                        <m:nor/>
                      </m:rPr>
                      <a:rPr lang="en-US">
                        <a:latin typeface="Times New Roman" panose="02020603050405020304" pitchFamily="18" charset="0"/>
                        <a:cs typeface="Times New Roman" panose="02020603050405020304" pitchFamily="18" charset="0"/>
                      </a:rPr>
                      <m:t>p</m:t>
                    </m:r>
                    <m:r>
                      <m:rPr>
                        <m:nor/>
                      </m:rPr>
                      <a:rPr lang="en-US">
                        <a:latin typeface="Times New Roman" panose="02020603050405020304" pitchFamily="18" charset="0"/>
                        <a:cs typeface="Times New Roman" panose="02020603050405020304" pitchFamily="18" charset="0"/>
                      </a:rPr>
                      <m:t> đầ</m:t>
                    </m:r>
                    <m:r>
                      <m:rPr>
                        <m:nor/>
                      </m:rPr>
                      <a:rPr lang="en-US">
                        <a:latin typeface="Times New Roman" panose="02020603050405020304" pitchFamily="18" charset="0"/>
                        <a:cs typeface="Times New Roman" panose="02020603050405020304" pitchFamily="18" charset="0"/>
                      </a:rPr>
                      <m:t>u</m:t>
                    </m:r>
                    <m:r>
                      <m:rPr>
                        <m:nor/>
                      </m:rPr>
                      <a:rPr lang="en-US">
                        <a:latin typeface="Times New Roman" panose="02020603050405020304" pitchFamily="18" charset="0"/>
                        <a:cs typeface="Times New Roman" panose="02020603050405020304" pitchFamily="18" charset="0"/>
                      </a:rPr>
                      <m:t> </m:t>
                    </m:r>
                    <m:r>
                      <m:rPr>
                        <m:nor/>
                      </m:rPr>
                      <a:rPr lang="en-US">
                        <a:latin typeface="Times New Roman" panose="02020603050405020304" pitchFamily="18" charset="0"/>
                        <a:cs typeface="Times New Roman" panose="02020603050405020304" pitchFamily="18" charset="0"/>
                      </a:rPr>
                      <m:t>ra</m:t>
                    </m:r>
                    <m:r>
                      <m:rPr>
                        <m:nor/>
                      </m:rPr>
                      <a:rPr lang="en-US">
                        <a:latin typeface="Times New Roman" panose="02020603050405020304" pitchFamily="18" charset="0"/>
                        <a:cs typeface="Times New Roman" panose="02020603050405020304" pitchFamily="18" charset="0"/>
                      </a:rPr>
                      <m:t>., </m:t>
                    </m:r>
                  </m:oMath>
                </a14:m>
                <a:r>
                  <a:rPr lang="en-US" smtClean="0">
                    <a:latin typeface="Times New Roman" panose="02020603050405020304" pitchFamily="18" charset="0"/>
                    <a:cs typeface="Times New Roman" panose="02020603050405020304" pitchFamily="18" charset="0"/>
                  </a:rPr>
                  <a:t>j</a:t>
                </a:r>
                <a:r>
                  <a:rPr lang="en-US">
                    <a:latin typeface="Times New Roman" panose="02020603050405020304" pitchFamily="18" charset="0"/>
                    <a:cs typeface="Times New Roman" panose="02020603050405020304" pitchFamily="18" charset="0"/>
                  </a:rPr>
                  <a:t>* là chỉ số của </a:t>
                </a:r>
                <a:r>
                  <a:rPr lang="en-US" smtClean="0">
                    <a:latin typeface="Times New Roman" panose="02020603050405020304" pitchFamily="18" charset="0"/>
                    <a:cs typeface="Times New Roman" panose="02020603050405020304" pitchFamily="18" charset="0"/>
                  </a:rPr>
                  <a:t>đầu </a:t>
                </a:r>
                <a:r>
                  <a:rPr lang="en-US">
                    <a:latin typeface="Times New Roman" panose="02020603050405020304" pitchFamily="18" charset="0"/>
                    <a:cs typeface="Times New Roman" panose="02020603050405020304" pitchFamily="18" charset="0"/>
                  </a:rPr>
                  <a:t>ra thực tế</a:t>
                </a:r>
              </a:p>
            </p:txBody>
          </p:sp>
        </mc:Choice>
        <mc:Fallback>
          <p:sp>
            <p:nvSpPr>
              <p:cNvPr id="15" name="TextBox 14"/>
              <p:cNvSpPr txBox="1">
                <a:spLocks noRot="1" noChangeAspect="1" noMove="1" noResize="1" noEditPoints="1" noAdjustHandles="1" noChangeArrowheads="1" noChangeShapeType="1" noTextEdit="1"/>
              </p:cNvSpPr>
              <p:nvPr/>
            </p:nvSpPr>
            <p:spPr>
              <a:xfrm>
                <a:off x="304799" y="4254423"/>
                <a:ext cx="3577087" cy="1595950"/>
              </a:xfrm>
              <a:prstGeom prst="rect">
                <a:avLst/>
              </a:prstGeom>
              <a:blipFill rotWithShape="0">
                <a:blip r:embed="rId6"/>
                <a:stretch>
                  <a:fillRect l="-1363" r="-170" b="-4962"/>
                </a:stretch>
              </a:blipFill>
            </p:spPr>
            <p:txBody>
              <a:bodyPr/>
              <a:lstStyle/>
              <a:p>
                <a:r>
                  <a:rPr lang="en-US">
                    <a:noFill/>
                  </a:rPr>
                  <a:t> </a:t>
                </a:r>
              </a:p>
            </p:txBody>
          </p:sp>
        </mc:Fallback>
      </mc:AlternateContent>
      <mc:AlternateContent xmlns:mc="http://schemas.openxmlformats.org/markup-compatibility/2006">
        <mc:Choice xmlns:a14="http://schemas.microsoft.com/office/drawing/2010/main" xmlns="" Requires="a14">
          <p:sp>
            <p:nvSpPr>
              <p:cNvPr id="16" name="TextBox 15"/>
              <p:cNvSpPr txBox="1"/>
              <p:nvPr/>
            </p:nvSpPr>
            <p:spPr>
              <a:xfrm>
                <a:off x="3849807" y="4879873"/>
                <a:ext cx="4976693" cy="1119858"/>
              </a:xfrm>
              <a:prstGeom prst="rect">
                <a:avLst/>
              </a:prstGeom>
              <a:noFill/>
              <a:ln>
                <a:solidFill>
                  <a:schemeClr val="tx1"/>
                </a:solidFill>
                <a:prstDash val="dash"/>
              </a:ln>
            </p:spPr>
            <p:txBody>
              <a:bodyPr wrap="square" rtlCol="0">
                <a:spAutoFit/>
              </a:bodyPr>
              <a:lstStyle/>
              <a:p>
                <a:pPr/>
                <a14:m>
                  <m:oMathPara xmlns:m="http://schemas.openxmlformats.org/officeDocument/2006/math">
                    <m:oMathParaPr>
                      <m:jc m:val="center"/>
                    </m:oMathParaPr>
                    <m:oMath xmlns:m="http://schemas.openxmlformats.org/officeDocument/2006/math">
                      <m:sSup>
                        <m:sSupPr>
                          <m:ctrlPr>
                            <a:rPr lang="en-US" i="1" smtClean="0">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𝜔</m:t>
                              </m:r>
                              <m:r>
                                <a:rPr lang="en-US" i="1">
                                  <a:latin typeface="Cambria Math" panose="02040503050406030204" pitchFamily="18" charset="0"/>
                                </a:rPr>
                                <m:t>′</m:t>
                              </m:r>
                            </m:e>
                            <m:sub>
                              <m:r>
                                <a:rPr lang="en-US" i="1">
                                  <a:latin typeface="Cambria Math" panose="02040503050406030204" pitchFamily="18" charset="0"/>
                                </a:rPr>
                                <m:t>𝑖𝑗</m:t>
                              </m:r>
                            </m:sub>
                          </m:sSub>
                        </m:e>
                        <m:sup>
                          <m:r>
                            <a:rPr lang="en-US" i="1">
                              <a:latin typeface="Cambria Math" panose="02040503050406030204" pitchFamily="18" charset="0"/>
                            </a:rPr>
                            <m:t>(</m:t>
                          </m:r>
                          <m:r>
                            <a:rPr lang="en-US" i="1">
                              <a:latin typeface="Cambria Math" panose="02040503050406030204" pitchFamily="18" charset="0"/>
                            </a:rPr>
                            <m:t>𝑛𝑒𝑤</m:t>
                          </m:r>
                          <m:r>
                            <a:rPr lang="en-US" i="1">
                              <a:latin typeface="Cambria Math" panose="02040503050406030204" pitchFamily="18" charset="0"/>
                            </a:rPr>
                            <m:t>)</m:t>
                          </m:r>
                        </m:sup>
                      </m:sSup>
                      <m:r>
                        <a:rPr lang="en-US" i="1">
                          <a:latin typeface="Cambria Math" panose="02040503050406030204" pitchFamily="18" charset="0"/>
                        </a:rPr>
                        <m:t>=</m:t>
                      </m:r>
                      <m:sSup>
                        <m:sSupPr>
                          <m:ctrlPr>
                            <a:rPr lang="en-US" i="1">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𝜔</m:t>
                              </m:r>
                              <m:r>
                                <a:rPr lang="en-US" i="1">
                                  <a:latin typeface="Cambria Math" panose="02040503050406030204" pitchFamily="18" charset="0"/>
                                </a:rPr>
                                <m:t>′</m:t>
                              </m:r>
                            </m:e>
                            <m:sub>
                              <m:r>
                                <a:rPr lang="en-US" i="1">
                                  <a:latin typeface="Cambria Math" panose="02040503050406030204" pitchFamily="18" charset="0"/>
                                </a:rPr>
                                <m:t>𝑖𝑗</m:t>
                              </m:r>
                            </m:sub>
                          </m:sSub>
                        </m:e>
                        <m:sup>
                          <m:r>
                            <a:rPr lang="en-US" i="1">
                              <a:latin typeface="Cambria Math" panose="02040503050406030204" pitchFamily="18" charset="0"/>
                            </a:rPr>
                            <m:t>(</m:t>
                          </m:r>
                          <m:r>
                            <a:rPr lang="en-US" i="1">
                              <a:latin typeface="Cambria Math" panose="02040503050406030204" pitchFamily="18" charset="0"/>
                            </a:rPr>
                            <m:t>𝑜𝑙𝑑</m:t>
                          </m:r>
                          <m:r>
                            <a:rPr lang="en-US" i="1">
                              <a:latin typeface="Cambria Math" panose="02040503050406030204" pitchFamily="18" charset="0"/>
                            </a:rPr>
                            <m:t>)</m:t>
                          </m:r>
                        </m:sup>
                      </m:sSup>
                      <m:r>
                        <a:rPr lang="en-US" i="1">
                          <a:latin typeface="Cambria Math" panose="02040503050406030204" pitchFamily="18" charset="0"/>
                        </a:rPr>
                        <m:t>−</m:t>
                      </m:r>
                      <m:r>
                        <a:rPr lang="en-US" i="1">
                          <a:latin typeface="Cambria Math" panose="02040503050406030204" pitchFamily="18" charset="0"/>
                        </a:rPr>
                        <m:t>𝜂</m:t>
                      </m:r>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𝑒</m:t>
                          </m:r>
                        </m:e>
                        <m:sub>
                          <m:r>
                            <a:rPr lang="en-US" i="1">
                              <a:latin typeface="Cambria Math" panose="02040503050406030204" pitchFamily="18" charset="0"/>
                            </a:rPr>
                            <m:t>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𝑖</m:t>
                          </m:r>
                        </m:sub>
                      </m:sSub>
                    </m:oMath>
                  </m:oMathPara>
                </a14:m>
                <a:endParaRPr lang="en-US" smtClean="0">
                  <a:latin typeface="Times New Roman" panose="02020603050405020304" pitchFamily="18" charset="0"/>
                  <a:cs typeface="Times New Roman" panose="02020603050405020304" pitchFamily="18" charset="0"/>
                </a:endParaRPr>
              </a:p>
              <a:p>
                <a:r>
                  <a:rPr lang="en-US" smtClean="0">
                    <a:latin typeface="Times New Roman" panose="02020603050405020304" pitchFamily="18" charset="0"/>
                    <a:cs typeface="Times New Roman" panose="02020603050405020304" pitchFamily="18" charset="0"/>
                  </a:rPr>
                  <a:t>Hoặc</a:t>
                </a:r>
              </a:p>
              <a:p>
                <a:pPr/>
                <a14:m>
                  <m:oMathPara xmlns:m="http://schemas.openxmlformats.org/officeDocument/2006/math">
                    <m:oMathParaPr>
                      <m:jc m:val="center"/>
                    </m:oMathParaPr>
                    <m:oMath xmlns:m="http://schemas.openxmlformats.org/officeDocument/2006/math">
                      <m:m>
                        <m:mPr>
                          <m:mcs>
                            <m:mc>
                              <m:mcPr>
                                <m:count m:val="2"/>
                                <m:mcJc m:val="center"/>
                              </m:mcPr>
                            </m:mc>
                          </m:mcs>
                          <m:ctrlPr>
                            <a:rPr lang="en-US" i="1">
                              <a:latin typeface="Cambria Math" panose="02040503050406030204" pitchFamily="18" charset="0"/>
                            </a:rPr>
                          </m:ctrlPr>
                        </m:mPr>
                        <m:mr>
                          <m:e>
                            <m:sSup>
                              <m:sSupPr>
                                <m:ctrlPr>
                                  <a:rPr lang="en-US" i="1">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𝑣</m:t>
                                    </m:r>
                                    <m:r>
                                      <a:rPr lang="en-US" i="1">
                                        <a:latin typeface="Cambria Math" panose="02040503050406030204" pitchFamily="18" charset="0"/>
                                      </a:rPr>
                                      <m:t>′</m:t>
                                    </m:r>
                                  </m:e>
                                  <m:sub>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𝑗</m:t>
                                        </m:r>
                                      </m:sub>
                                    </m:sSub>
                                  </m:sub>
                                </m:sSub>
                              </m:e>
                              <m:sup>
                                <m:r>
                                  <a:rPr lang="en-US" i="1">
                                    <a:latin typeface="Cambria Math" panose="02040503050406030204" pitchFamily="18" charset="0"/>
                                  </a:rPr>
                                  <m:t>(</m:t>
                                </m:r>
                                <m:r>
                                  <a:rPr lang="en-US" i="1">
                                    <a:latin typeface="Cambria Math" panose="02040503050406030204" pitchFamily="18" charset="0"/>
                                  </a:rPr>
                                  <m:t>𝑛𝑒𝑤</m:t>
                                </m:r>
                                <m:r>
                                  <a:rPr lang="en-US" i="1">
                                    <a:latin typeface="Cambria Math" panose="02040503050406030204" pitchFamily="18" charset="0"/>
                                  </a:rPr>
                                  <m:t>)</m:t>
                                </m:r>
                              </m:sup>
                            </m:sSup>
                            <m:r>
                              <a:rPr lang="en-US" i="1">
                                <a:latin typeface="Cambria Math" panose="02040503050406030204" pitchFamily="18" charset="0"/>
                              </a:rPr>
                              <m:t>=</m:t>
                            </m:r>
                            <m:sSup>
                              <m:sSupPr>
                                <m:ctrlPr>
                                  <a:rPr lang="en-US" i="1">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𝑣</m:t>
                                    </m:r>
                                    <m:r>
                                      <a:rPr lang="en-US" i="1">
                                        <a:latin typeface="Cambria Math" panose="02040503050406030204" pitchFamily="18" charset="0"/>
                                      </a:rPr>
                                      <m:t>′</m:t>
                                    </m:r>
                                  </m:e>
                                  <m:sub>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𝑗</m:t>
                                        </m:r>
                                      </m:sub>
                                    </m:sSub>
                                  </m:sub>
                                </m:sSub>
                              </m:e>
                              <m:sup>
                                <m:r>
                                  <a:rPr lang="en-US" i="1">
                                    <a:latin typeface="Cambria Math" panose="02040503050406030204" pitchFamily="18" charset="0"/>
                                  </a:rPr>
                                  <m:t>(</m:t>
                                </m:r>
                                <m:r>
                                  <a:rPr lang="en-US" i="1">
                                    <a:latin typeface="Cambria Math" panose="02040503050406030204" pitchFamily="18" charset="0"/>
                                  </a:rPr>
                                  <m:t>𝑜𝑙𝑑</m:t>
                                </m:r>
                                <m:r>
                                  <a:rPr lang="en-US" i="1">
                                    <a:latin typeface="Cambria Math" panose="02040503050406030204" pitchFamily="18" charset="0"/>
                                  </a:rPr>
                                  <m:t>)</m:t>
                                </m:r>
                              </m:sup>
                            </m:sSup>
                            <m:r>
                              <a:rPr lang="en-US" i="1">
                                <a:latin typeface="Cambria Math" panose="02040503050406030204" pitchFamily="18" charset="0"/>
                              </a:rPr>
                              <m:t>−</m:t>
                            </m:r>
                            <m:r>
                              <a:rPr lang="en-US" i="1">
                                <a:latin typeface="Cambria Math" panose="02040503050406030204" pitchFamily="18" charset="0"/>
                              </a:rPr>
                              <m:t>𝜂</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𝑒</m:t>
                                </m:r>
                              </m:e>
                              <m:sub>
                                <m:r>
                                  <a:rPr lang="en-US" i="1">
                                    <a:latin typeface="Cambria Math" panose="02040503050406030204" pitchFamily="18" charset="0"/>
                                  </a:rPr>
                                  <m:t>𝑗</m:t>
                                </m:r>
                              </m:sub>
                            </m:sSub>
                            <m:r>
                              <a:rPr lang="en-US" i="1">
                                <a:latin typeface="Cambria Math" panose="02040503050406030204" pitchFamily="18" charset="0"/>
                              </a:rPr>
                              <m:t>∙</m:t>
                            </m:r>
                            <m:r>
                              <a:rPr lang="en-US" i="1">
                                <a:latin typeface="Cambria Math" panose="02040503050406030204" pitchFamily="18" charset="0"/>
                              </a:rPr>
                              <m:t>h</m:t>
                            </m:r>
                          </m:e>
                          <m:e>
                            <m:r>
                              <a:rPr lang="en-US" i="1">
                                <a:latin typeface="Cambria Math" panose="02040503050406030204" pitchFamily="18" charset="0"/>
                              </a:rPr>
                              <m:t>𝑣</m:t>
                            </m:r>
                            <m:r>
                              <a:rPr lang="en-US" i="1">
                                <a:latin typeface="Cambria Math" panose="02040503050406030204" pitchFamily="18" charset="0"/>
                              </a:rPr>
                              <m:t>ớ</m:t>
                            </m:r>
                            <m:r>
                              <a:rPr lang="en-US" i="1">
                                <a:latin typeface="Cambria Math" panose="02040503050406030204" pitchFamily="18" charset="0"/>
                              </a:rPr>
                              <m:t>𝑖</m:t>
                            </m:r>
                            <m:r>
                              <a:rPr lang="en-US" i="1">
                                <a:latin typeface="Cambria Math" panose="02040503050406030204" pitchFamily="18" charset="0"/>
                              </a:rPr>
                              <m:t>  </m:t>
                            </m:r>
                            <m:r>
                              <a:rPr lang="en-US" i="1">
                                <a:latin typeface="Cambria Math" panose="02040503050406030204" pitchFamily="18" charset="0"/>
                              </a:rPr>
                              <m:t>𝑗</m:t>
                            </m:r>
                            <m:r>
                              <a:rPr lang="en-US" i="1">
                                <a:latin typeface="Cambria Math" panose="02040503050406030204" pitchFamily="18" charset="0"/>
                              </a:rPr>
                              <m:t>=1,2,…,</m:t>
                            </m:r>
                            <m:r>
                              <a:rPr lang="en-US" i="1">
                                <a:latin typeface="Cambria Math" panose="02040503050406030204" pitchFamily="18" charset="0"/>
                              </a:rPr>
                              <m:t>𝑉</m:t>
                            </m:r>
                          </m:e>
                        </m:mr>
                      </m:m>
                    </m:oMath>
                  </m:oMathPara>
                </a14:m>
                <a:endParaRPr lang="en-US">
                  <a:latin typeface="Times New Roman" panose="02020603050405020304" pitchFamily="18" charset="0"/>
                  <a:cs typeface="Times New Roman" panose="02020603050405020304"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3849807" y="4879873"/>
                <a:ext cx="4976693" cy="1119858"/>
              </a:xfrm>
              <a:prstGeom prst="rect">
                <a:avLst/>
              </a:prstGeom>
              <a:blipFill rotWithShape="0">
                <a:blip r:embed="rId7"/>
                <a:stretch>
                  <a:fillRect l="-978" r="-2445" b="-1081"/>
                </a:stretch>
              </a:blipFill>
              <a:ln>
                <a:solidFill>
                  <a:schemeClr val="tx1"/>
                </a:solidFill>
                <a:prstDash val="dash"/>
              </a:ln>
            </p:spPr>
            <p:txBody>
              <a:bodyPr/>
              <a:lstStyle/>
              <a:p>
                <a:r>
                  <a:rPr lang="en-US">
                    <a:noFill/>
                  </a:rPr>
                  <a:t> </a:t>
                </a:r>
              </a:p>
            </p:txBody>
          </p:sp>
        </mc:Fallback>
      </mc:AlternateContent>
      <p:pic>
        <p:nvPicPr>
          <p:cNvPr id="17" name="Picture 16"/>
          <p:cNvPicPr>
            <a:picLocks noChangeAspect="1"/>
          </p:cNvPicPr>
          <p:nvPr/>
        </p:nvPicPr>
        <p:blipFill>
          <a:blip r:embed="rId8"/>
          <a:stretch>
            <a:fillRect/>
          </a:stretch>
        </p:blipFill>
        <p:spPr>
          <a:xfrm>
            <a:off x="4023578" y="1808335"/>
            <a:ext cx="4629150" cy="2752725"/>
          </a:xfrm>
          <a:prstGeom prst="rect">
            <a:avLst/>
          </a:prstGeom>
        </p:spPr>
      </p:pic>
    </p:spTree>
    <p:extLst>
      <p:ext uri="{BB962C8B-B14F-4D97-AF65-F5344CB8AC3E}">
        <p14:creationId xmlns:p14="http://schemas.microsoft.com/office/powerpoint/2010/main" xmlns="" val="332921681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Mô hình Word2Vec (5/7)</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F0A9290F-52C1-4307-A025-516164710B7D}"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31</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b="1" i="1" smtClean="0">
                <a:latin typeface="Times New Roman" panose="02020603050405020304" pitchFamily="18" charset="0"/>
                <a:cs typeface="Times New Roman" panose="02020603050405020304" pitchFamily="18" charset="0"/>
              </a:rPr>
              <a:t>Continuous </a:t>
            </a:r>
            <a:r>
              <a:rPr lang="en-US" sz="2000" b="1" i="1">
                <a:latin typeface="Times New Roman" panose="02020603050405020304" pitchFamily="18" charset="0"/>
                <a:cs typeface="Times New Roman" panose="02020603050405020304" pitchFamily="18" charset="0"/>
              </a:rPr>
              <a:t>Bag-of-Words (simply one </a:t>
            </a:r>
            <a:r>
              <a:rPr lang="en-US" sz="2000" b="1" i="1" smtClean="0">
                <a:latin typeface="Times New Roman" panose="02020603050405020304" pitchFamily="18" charset="0"/>
                <a:cs typeface="Times New Roman" panose="02020603050405020304" pitchFamily="18" charset="0"/>
              </a:rPr>
              <a:t>word)</a:t>
            </a:r>
          </a:p>
          <a:p>
            <a:pPr marL="0" indent="0" algn="just">
              <a:buNone/>
            </a:pPr>
            <a:r>
              <a:rPr lang="en-US" sz="2000" b="1" smtClean="0">
                <a:latin typeface="Times New Roman" panose="02020603050405020304" pitchFamily="18" charset="0"/>
                <a:cs typeface="Times New Roman" panose="02020603050405020304" pitchFamily="18" charset="0"/>
              </a:rPr>
              <a:t>* Cập nhập W:</a:t>
            </a:r>
            <a:endParaRPr lang="en-US" sz="2000" b="1">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xmlns="" Requires="a14">
          <p:sp>
            <p:nvSpPr>
              <p:cNvPr id="12" name="TextBox 11"/>
              <p:cNvSpPr txBox="1"/>
              <p:nvPr/>
            </p:nvSpPr>
            <p:spPr>
              <a:xfrm>
                <a:off x="304800" y="2047746"/>
                <a:ext cx="3334902" cy="2378215"/>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m:t>
                          </m:r>
                          <m:r>
                            <a:rPr lang="en-US" i="1">
                              <a:latin typeface="Cambria Math" panose="02040503050406030204" pitchFamily="18" charset="0"/>
                            </a:rPr>
                            <m:t>𝐸</m:t>
                          </m:r>
                        </m:num>
                        <m:den>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𝑖</m:t>
                              </m:r>
                            </m:sub>
                          </m:sSub>
                        </m:den>
                      </m:f>
                      <m:r>
                        <a:rPr lang="en-US" i="1">
                          <a:latin typeface="Cambria Math" panose="02040503050406030204" pitchFamily="18" charset="0"/>
                        </a:rPr>
                        <m:t>=</m:t>
                      </m:r>
                      <m:nary>
                        <m:naryPr>
                          <m:chr m:val="∑"/>
                          <m:limLoc m:val="undOvr"/>
                          <m:ctrlPr>
                            <a:rPr lang="en-US" i="1">
                              <a:latin typeface="Cambria Math" panose="02040503050406030204" pitchFamily="18" charset="0"/>
                            </a:rPr>
                          </m:ctrlPr>
                        </m:naryPr>
                        <m:sub>
                          <m:r>
                            <a:rPr lang="en-US" i="1">
                              <a:latin typeface="Cambria Math" panose="02040503050406030204" pitchFamily="18" charset="0"/>
                            </a:rPr>
                            <m:t>𝑗</m:t>
                          </m:r>
                          <m:r>
                            <a:rPr lang="en-US" i="1">
                              <a:latin typeface="Cambria Math" panose="02040503050406030204" pitchFamily="18" charset="0"/>
                            </a:rPr>
                            <m:t>=</m:t>
                          </m:r>
                          <m:r>
                            <a:rPr lang="en-US" i="1">
                              <a:latin typeface="Cambria Math" panose="02040503050406030204" pitchFamily="18" charset="0"/>
                            </a:rPr>
                            <m:t>1</m:t>
                          </m:r>
                        </m:sub>
                        <m:sup>
                          <m:r>
                            <a:rPr lang="en-US" i="1">
                              <a:latin typeface="Cambria Math" panose="02040503050406030204" pitchFamily="18" charset="0"/>
                            </a:rPr>
                            <m:t>𝑉</m:t>
                          </m:r>
                        </m:sup>
                        <m:e>
                          <m:f>
                            <m:fPr>
                              <m:ctrlPr>
                                <a:rPr lang="en-US" i="1">
                                  <a:latin typeface="Cambria Math" panose="02040503050406030204" pitchFamily="18" charset="0"/>
                                </a:rPr>
                              </m:ctrlPr>
                            </m:fPr>
                            <m:num>
                              <m:r>
                                <a:rPr lang="en-US" i="1">
                                  <a:latin typeface="Cambria Math" panose="02040503050406030204" pitchFamily="18" charset="0"/>
                                </a:rPr>
                                <m:t>𝜕</m:t>
                              </m:r>
                              <m:r>
                                <a:rPr lang="en-US" i="1">
                                  <a:latin typeface="Cambria Math" panose="02040503050406030204" pitchFamily="18" charset="0"/>
                                </a:rPr>
                                <m:t>𝐸</m:t>
                              </m:r>
                            </m:num>
                            <m:den>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𝑢</m:t>
                                  </m:r>
                                </m:e>
                                <m:sub>
                                  <m:r>
                                    <a:rPr lang="en-US" i="1">
                                      <a:latin typeface="Cambria Math" panose="02040503050406030204" pitchFamily="18" charset="0"/>
                                    </a:rPr>
                                    <m:t>𝑗</m:t>
                                  </m:r>
                                </m:sub>
                              </m:sSub>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𝑢</m:t>
                                  </m:r>
                                </m:e>
                                <m:sub>
                                  <m:r>
                                    <a:rPr lang="en-US" i="1">
                                      <a:latin typeface="Cambria Math" panose="02040503050406030204" pitchFamily="18" charset="0"/>
                                    </a:rPr>
                                    <m:t>𝑗</m:t>
                                  </m:r>
                                </m:sub>
                              </m:sSub>
                            </m:num>
                            <m:den>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𝑖</m:t>
                                  </m:r>
                                </m:sub>
                              </m:sSub>
                            </m:den>
                          </m:f>
                        </m:e>
                      </m:nary>
                      <m:r>
                        <a:rPr lang="en-US" i="1">
                          <a:latin typeface="Cambria Math" panose="02040503050406030204" pitchFamily="18" charset="0"/>
                        </a:rPr>
                        <m:t>=</m:t>
                      </m:r>
                      <m:nary>
                        <m:naryPr>
                          <m:chr m:val="∑"/>
                          <m:limLoc m:val="undOvr"/>
                          <m:ctrlPr>
                            <a:rPr lang="en-US" i="1">
                              <a:latin typeface="Cambria Math" panose="02040503050406030204" pitchFamily="18" charset="0"/>
                            </a:rPr>
                          </m:ctrlPr>
                        </m:naryPr>
                        <m:sub>
                          <m:r>
                            <a:rPr lang="en-US" i="1">
                              <a:latin typeface="Cambria Math" panose="02040503050406030204" pitchFamily="18" charset="0"/>
                            </a:rPr>
                            <m:t>𝑗</m:t>
                          </m:r>
                          <m:r>
                            <a:rPr lang="en-US" i="1">
                              <a:latin typeface="Cambria Math" panose="02040503050406030204" pitchFamily="18" charset="0"/>
                            </a:rPr>
                            <m:t>=</m:t>
                          </m:r>
                          <m:r>
                            <a:rPr lang="en-US" i="1">
                              <a:latin typeface="Cambria Math" panose="02040503050406030204" pitchFamily="18" charset="0"/>
                            </a:rPr>
                            <m:t>1</m:t>
                          </m:r>
                        </m:sub>
                        <m:sup>
                          <m:r>
                            <a:rPr lang="en-US" i="1">
                              <a:latin typeface="Cambria Math" panose="02040503050406030204" pitchFamily="18" charset="0"/>
                            </a:rPr>
                            <m:t>𝑉</m:t>
                          </m:r>
                        </m:sup>
                        <m:e>
                          <m:sSub>
                            <m:sSubPr>
                              <m:ctrlPr>
                                <a:rPr lang="en-US" i="1">
                                  <a:latin typeface="Cambria Math" panose="02040503050406030204" pitchFamily="18" charset="0"/>
                                </a:rPr>
                              </m:ctrlPr>
                            </m:sSubPr>
                            <m:e>
                              <m:r>
                                <a:rPr lang="en-US" i="1">
                                  <a:latin typeface="Cambria Math" panose="02040503050406030204" pitchFamily="18" charset="0"/>
                                </a:rPr>
                                <m:t>𝑒</m:t>
                              </m:r>
                            </m:e>
                            <m:sub>
                              <m:r>
                                <a:rPr lang="en-US" i="1">
                                  <a:latin typeface="Cambria Math" panose="02040503050406030204" pitchFamily="18" charset="0"/>
                                </a:rPr>
                                <m:t>𝑗</m:t>
                              </m:r>
                            </m:sub>
                          </m:sSub>
                          <m:sSub>
                            <m:sSubPr>
                              <m:ctrlPr>
                                <a:rPr lang="en-US" i="1">
                                  <a:latin typeface="Cambria Math" panose="02040503050406030204" pitchFamily="18" charset="0"/>
                                </a:rPr>
                              </m:ctrlPr>
                            </m:sSubPr>
                            <m:e>
                              <m:r>
                                <a:rPr lang="en-US" i="1">
                                  <a:latin typeface="Cambria Math" panose="02040503050406030204" pitchFamily="18" charset="0"/>
                                </a:rPr>
                                <m:t>𝜔</m:t>
                              </m:r>
                              <m:r>
                                <a:rPr lang="en-US" i="1">
                                  <a:latin typeface="Cambria Math" panose="02040503050406030204" pitchFamily="18" charset="0"/>
                                </a:rPr>
                                <m:t>′</m:t>
                              </m:r>
                            </m:e>
                            <m:sub>
                              <m:r>
                                <a:rPr lang="en-US" i="1">
                                  <a:latin typeface="Cambria Math" panose="02040503050406030204" pitchFamily="18" charset="0"/>
                                </a:rPr>
                                <m:t>𝑖𝑗</m:t>
                              </m:r>
                            </m:sub>
                          </m:sSub>
                          <m:r>
                            <a:rPr lang="en-US" i="1">
                              <a:latin typeface="Cambria Math" panose="02040503050406030204" pitchFamily="18" charset="0"/>
                            </a:rPr>
                            <m:t>≔</m:t>
                          </m:r>
                          <m:r>
                            <a:rPr lang="en-US" i="1">
                              <a:latin typeface="Cambria Math" panose="02040503050406030204" pitchFamily="18" charset="0"/>
                            </a:rPr>
                            <m:t>𝐸</m:t>
                          </m:r>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𝑖</m:t>
                              </m:r>
                            </m:sub>
                          </m:sSub>
                        </m:e>
                      </m:nary>
                    </m:oMath>
                  </m:oMathPara>
                </a14:m>
                <a:endParaRPr lang="en-US" smtClean="0">
                  <a:solidFill>
                    <a:srgbClr val="FF0000"/>
                  </a:solidFill>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US" i="1">
                            <a:latin typeface="Cambria Math" panose="02040503050406030204" pitchFamily="18" charset="0"/>
                          </a:rPr>
                        </m:ctrlPr>
                      </m:sSubPr>
                      <m:e>
                        <m:r>
                          <a:rPr lang="en-US" i="1">
                            <a:effectLst/>
                            <a:latin typeface="Cambria Math" panose="02040503050406030204" pitchFamily="18" charset="0"/>
                            <a:ea typeface="Times New Roman" panose="02020603050405020304" pitchFamily="18" charset="0"/>
                            <a:cs typeface="Times New Roman" panose="02020603050405020304" pitchFamily="18" charset="0"/>
                          </a:rPr>
                          <m:t>𝑒</m:t>
                        </m:r>
                      </m:e>
                      <m:sub>
                        <m:r>
                          <a:rPr lang="en-US" i="1">
                            <a:effectLst/>
                            <a:latin typeface="Cambria Math" panose="02040503050406030204" pitchFamily="18" charset="0"/>
                            <a:ea typeface="Times New Roman" panose="02020603050405020304" pitchFamily="18" charset="0"/>
                            <a:cs typeface="Times New Roman" panose="02020603050405020304" pitchFamily="18" charset="0"/>
                          </a:rPr>
                          <m:t>𝑗</m:t>
                        </m:r>
                      </m:sub>
                    </m:sSub>
                    <m:r>
                      <a:rPr lang="en-US" i="1">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effectLst/>
                            <a:latin typeface="Cambria Math" panose="02040503050406030204" pitchFamily="18" charset="0"/>
                          </a:rPr>
                        </m:ctrlPr>
                      </m:sSubPr>
                      <m:e>
                        <m:r>
                          <a:rPr lang="en-US" i="1">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effectLst/>
                            <a:latin typeface="Cambria Math" panose="02040503050406030204" pitchFamily="18" charset="0"/>
                            <a:ea typeface="Times New Roman" panose="02020603050405020304" pitchFamily="18" charset="0"/>
                            <a:cs typeface="Times New Roman" panose="02020603050405020304" pitchFamily="18" charset="0"/>
                          </a:rPr>
                          <m:t>𝑗</m:t>
                        </m:r>
                      </m:sub>
                    </m:sSub>
                    <m:r>
                      <a:rPr lang="en-US" i="1">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effectLst/>
                            <a:latin typeface="Cambria Math" panose="02040503050406030204" pitchFamily="18" charset="0"/>
                          </a:rPr>
                        </m:ctrlPr>
                      </m:sSubPr>
                      <m:e>
                        <m:r>
                          <a:rPr lang="en-US" i="1">
                            <a:effectLst/>
                            <a:latin typeface="Cambria Math" panose="02040503050406030204" pitchFamily="18" charset="0"/>
                            <a:ea typeface="Times New Roman" panose="02020603050405020304" pitchFamily="18" charset="0"/>
                            <a:cs typeface="Times New Roman" panose="02020603050405020304" pitchFamily="18" charset="0"/>
                          </a:rPr>
                          <m:t>𝑡</m:t>
                        </m:r>
                      </m:e>
                      <m:sub>
                        <m:r>
                          <a:rPr lang="en-US" i="1">
                            <a:effectLst/>
                            <a:latin typeface="Cambria Math" panose="02040503050406030204" pitchFamily="18" charset="0"/>
                            <a:ea typeface="Times New Roman" panose="02020603050405020304" pitchFamily="18" charset="0"/>
                            <a:cs typeface="Times New Roman" panose="02020603050405020304" pitchFamily="18" charset="0"/>
                          </a:rPr>
                          <m:t>𝑗</m:t>
                        </m:r>
                      </m:sub>
                    </m:sSub>
                  </m:oMath>
                </a14:m>
                <a:r>
                  <a:rPr lang="en-US">
                    <a:effectLst/>
                    <a:latin typeface="Times New Roman" panose="02020603050405020304" pitchFamily="18" charset="0"/>
                    <a:ea typeface="Times New Roman" panose="02020603050405020304" pitchFamily="18" charset="0"/>
                  </a:rPr>
                  <a:t/>
                </a:r>
                <a:r>
                  <a:rPr lang="en-US">
                    <a:solidFill>
                      <a:srgbClr val="000000"/>
                    </a:solidFill>
                    <a:effectLst/>
                    <a:latin typeface="Times New Roman" panose="02020603050405020304" pitchFamily="18" charset="0"/>
                    <a:ea typeface="Times New Roman" panose="02020603050405020304" pitchFamily="18" charset="0"/>
                  </a:rPr>
                  <a:t>là </a:t>
                </a:r>
                <a:r>
                  <a:rPr lang="en-US" smtClean="0">
                    <a:solidFill>
                      <a:srgbClr val="000000"/>
                    </a:solidFill>
                    <a:effectLst/>
                    <a:latin typeface="Times New Roman" panose="02020603050405020304" pitchFamily="18" charset="0"/>
                    <a:ea typeface="Times New Roman" panose="02020603050405020304" pitchFamily="18" charset="0"/>
                  </a:rPr>
                  <a:t>hàm dự đoán lỗi </a:t>
                </a:r>
                <a:r>
                  <a:rPr lang="en-US">
                    <a:solidFill>
                      <a:srgbClr val="000000"/>
                    </a:solidFill>
                    <a:effectLst/>
                    <a:latin typeface="Times New Roman" panose="02020603050405020304" pitchFamily="18" charset="0"/>
                    <a:ea typeface="Times New Roman" panose="02020603050405020304" pitchFamily="18" charset="0"/>
                  </a:rPr>
                  <a:t>của từ thứ j trong lớp đầu ra.</a:t>
                </a:r>
                <a:endParaRPr lang="en-US" smtClean="0">
                  <a:solidFill>
                    <a:srgbClr val="FF0000"/>
                  </a:solidFill>
                  <a:latin typeface="Times New Roman" panose="02020603050405020304" pitchFamily="18" charset="0"/>
                  <a:cs typeface="Times New Roman" panose="02020603050405020304"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304800" y="2047746"/>
                <a:ext cx="3334902" cy="2378215"/>
              </a:xfrm>
              <a:prstGeom prst="rect">
                <a:avLst/>
              </a:prstGeom>
              <a:blipFill rotWithShape="0">
                <a:blip r:embed="rId3"/>
                <a:stretch>
                  <a:fillRect l="-1463" b="-256"/>
                </a:stretch>
              </a:blipFill>
            </p:spPr>
            <p:txBody>
              <a:bodyPr/>
              <a:lstStyle/>
              <a:p>
                <a:r>
                  <a:rPr lang="en-US">
                    <a:noFill/>
                  </a:rPr>
                  <a:t> </a:t>
                </a:r>
              </a:p>
            </p:txBody>
          </p:sp>
        </mc:Fallback>
      </mc:AlternateContent>
      <mc:AlternateContent xmlns:mc="http://schemas.openxmlformats.org/markup-compatibility/2006">
        <mc:Choice xmlns:a14="http://schemas.microsoft.com/office/drawing/2010/main" xmlns="" Requires="a14">
          <p:sp>
            <p:nvSpPr>
              <p:cNvPr id="16" name="TextBox 15"/>
              <p:cNvSpPr txBox="1"/>
              <p:nvPr/>
            </p:nvSpPr>
            <p:spPr>
              <a:xfrm>
                <a:off x="3849807" y="4879873"/>
                <a:ext cx="4976693" cy="459613"/>
              </a:xfrm>
              <a:prstGeom prst="rect">
                <a:avLst/>
              </a:prstGeom>
              <a:noFill/>
              <a:ln>
                <a:solidFill>
                  <a:schemeClr val="tx1"/>
                </a:solidFill>
                <a:prstDash val="dash"/>
              </a:ln>
            </p:spPr>
            <p:txBody>
              <a:bodyPr wrap="square" rtlCol="0">
                <a:spAutoFit/>
              </a:bodyPr>
              <a:lstStyle/>
              <a:p>
                <a:pPr/>
                <a14:m>
                  <m:oMathPara xmlns:m="http://schemas.openxmlformats.org/officeDocument/2006/math">
                    <m:oMathParaPr>
                      <m:jc m:val="center"/>
                    </m:oMathParaPr>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rPr>
                            <m:t>𝑣</m:t>
                          </m:r>
                        </m:e>
                        <m:sub>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𝐼</m:t>
                              </m:r>
                            </m:sub>
                          </m:sSub>
                        </m:sub>
                        <m:sup>
                          <m:r>
                            <a:rPr lang="en-US" i="1">
                              <a:latin typeface="Cambria Math" panose="02040503050406030204" pitchFamily="18" charset="0"/>
                            </a:rPr>
                            <m:t>(</m:t>
                          </m:r>
                          <m:r>
                            <a:rPr lang="en-US" i="1">
                              <a:latin typeface="Cambria Math" panose="02040503050406030204" pitchFamily="18" charset="0"/>
                            </a:rPr>
                            <m:t>𝑛𝑒𝑤</m:t>
                          </m:r>
                          <m:r>
                            <a:rPr lang="en-US" i="1">
                              <a:latin typeface="Cambria Math" panose="02040503050406030204" pitchFamily="18" charset="0"/>
                            </a:rPr>
                            <m:t>)</m:t>
                          </m:r>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𝑣</m:t>
                          </m:r>
                        </m:e>
                        <m:sub>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𝐼</m:t>
                              </m:r>
                            </m:sub>
                          </m:sSub>
                        </m:sub>
                        <m:sup>
                          <m:r>
                            <a:rPr lang="en-US" i="1">
                              <a:latin typeface="Cambria Math" panose="02040503050406030204" pitchFamily="18" charset="0"/>
                            </a:rPr>
                            <m:t>(</m:t>
                          </m:r>
                          <m:r>
                            <a:rPr lang="en-US" i="1">
                              <a:latin typeface="Cambria Math" panose="02040503050406030204" pitchFamily="18" charset="0"/>
                            </a:rPr>
                            <m:t>𝑜𝑙𝑑</m:t>
                          </m:r>
                          <m:r>
                            <a:rPr lang="en-US" i="1">
                              <a:latin typeface="Cambria Math" panose="02040503050406030204" pitchFamily="18" charset="0"/>
                            </a:rPr>
                            <m:t>)</m:t>
                          </m:r>
                        </m:sup>
                      </m:sSubSup>
                      <m:r>
                        <a:rPr lang="en-US" i="1">
                          <a:latin typeface="Cambria Math" panose="02040503050406030204" pitchFamily="18" charset="0"/>
                        </a:rPr>
                        <m:t>−</m:t>
                      </m:r>
                      <m:r>
                        <a:rPr lang="en-US" i="1">
                          <a:latin typeface="Cambria Math" panose="02040503050406030204" pitchFamily="18" charset="0"/>
                        </a:rPr>
                        <m:t>𝜂</m:t>
                      </m:r>
                      <m:r>
                        <a:rPr lang="en-US" i="1">
                          <a:latin typeface="Cambria Math" panose="02040503050406030204" pitchFamily="18" charset="0"/>
                        </a:rPr>
                        <m:t>𝐸</m:t>
                      </m:r>
                      <m:sSup>
                        <m:sSupPr>
                          <m:ctrlPr>
                            <a:rPr lang="en-US" i="1">
                              <a:latin typeface="Cambria Math" panose="02040503050406030204" pitchFamily="18" charset="0"/>
                            </a:rPr>
                          </m:ctrlPr>
                        </m:sSupPr>
                        <m:e>
                          <m:r>
                            <a:rPr lang="en-US" i="1">
                              <a:latin typeface="Cambria Math" panose="02040503050406030204" pitchFamily="18" charset="0"/>
                            </a:rPr>
                            <m:t>𝐻</m:t>
                          </m:r>
                        </m:e>
                        <m:sup>
                          <m:r>
                            <a:rPr lang="en-US" i="1">
                              <a:latin typeface="Cambria Math" panose="02040503050406030204" pitchFamily="18" charset="0"/>
                            </a:rPr>
                            <m:t>𝑇</m:t>
                          </m:r>
                        </m:sup>
                      </m:sSup>
                    </m:oMath>
                  </m:oMathPara>
                </a14:m>
                <a:endParaRPr lang="en-US">
                  <a:latin typeface="Times New Roman" panose="02020603050405020304" pitchFamily="18" charset="0"/>
                  <a:cs typeface="Times New Roman" panose="02020603050405020304"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3849807" y="4879873"/>
                <a:ext cx="4976693" cy="459613"/>
              </a:xfrm>
              <a:prstGeom prst="rect">
                <a:avLst/>
              </a:prstGeom>
              <a:blipFill rotWithShape="0">
                <a:blip r:embed="rId4"/>
                <a:stretch>
                  <a:fillRect b="-2597"/>
                </a:stretch>
              </a:blipFill>
              <a:ln>
                <a:solidFill>
                  <a:schemeClr val="tx1"/>
                </a:solidFill>
                <a:prstDash val="dash"/>
              </a:ln>
            </p:spPr>
            <p:txBody>
              <a:bodyPr/>
              <a:lstStyle/>
              <a:p>
                <a:r>
                  <a:rPr lang="en-US">
                    <a:noFill/>
                  </a:rPr>
                  <a:t> </a:t>
                </a:r>
              </a:p>
            </p:txBody>
          </p:sp>
        </mc:Fallback>
      </mc:AlternateContent>
      <mc:AlternateContent xmlns:mc="http://schemas.openxmlformats.org/markup-compatibility/2006">
        <mc:Choice xmlns:a14="http://schemas.microsoft.com/office/drawing/2010/main" xmlns="" Requires="a14">
          <p:sp>
            <p:nvSpPr>
              <p:cNvPr id="17" name="TextBox 16"/>
              <p:cNvSpPr txBox="1"/>
              <p:nvPr/>
            </p:nvSpPr>
            <p:spPr>
              <a:xfrm>
                <a:off x="19485" y="4425961"/>
                <a:ext cx="3334902" cy="61901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m:t>
                          </m:r>
                          <m:r>
                            <a:rPr lang="en-US" i="1">
                              <a:latin typeface="Cambria Math" panose="02040503050406030204" pitchFamily="18" charset="0"/>
                            </a:rPr>
                            <m:t>𝐸</m:t>
                          </m:r>
                        </m:num>
                        <m:den>
                          <m:r>
                            <a:rPr lang="en-US" i="1">
                              <a:latin typeface="Cambria Math" panose="02040503050406030204" pitchFamily="18" charset="0"/>
                            </a:rPr>
                            <m:t>𝜕</m:t>
                          </m:r>
                          <m:r>
                            <a:rPr lang="en-US" i="1">
                              <a:latin typeface="Cambria Math" panose="02040503050406030204" pitchFamily="18" charset="0"/>
                            </a:rPr>
                            <m:t>𝑊</m:t>
                          </m:r>
                        </m:den>
                      </m:f>
                      <m:r>
                        <a:rPr lang="en-US" i="1">
                          <a:latin typeface="Cambria Math" panose="02040503050406030204" pitchFamily="18" charset="0"/>
                        </a:rPr>
                        <m:t>=</m:t>
                      </m:r>
                      <m:r>
                        <a:rPr lang="en-US" i="1">
                          <a:latin typeface="Cambria Math" panose="02040503050406030204" pitchFamily="18" charset="0"/>
                        </a:rPr>
                        <m:t>𝑥</m:t>
                      </m:r>
                      <m:r>
                        <a:rPr lang="en-US" i="1">
                          <a:latin typeface="Cambria Math" panose="02040503050406030204" pitchFamily="18" charset="0"/>
                        </a:rPr>
                        <m:t>⊗</m:t>
                      </m:r>
                      <m:r>
                        <a:rPr lang="en-US" i="1">
                          <a:latin typeface="Cambria Math" panose="02040503050406030204" pitchFamily="18" charset="0"/>
                        </a:rPr>
                        <m:t>𝐸𝐻</m:t>
                      </m:r>
                      <m:r>
                        <a:rPr lang="en-US" i="1">
                          <a:latin typeface="Cambria Math" panose="02040503050406030204" pitchFamily="18" charset="0"/>
                        </a:rPr>
                        <m:t>=</m:t>
                      </m:r>
                      <m:r>
                        <a:rPr lang="en-US" i="1">
                          <a:latin typeface="Cambria Math" panose="02040503050406030204" pitchFamily="18" charset="0"/>
                        </a:rPr>
                        <m:t>𝑥𝐸</m:t>
                      </m:r>
                      <m:sSup>
                        <m:sSupPr>
                          <m:ctrlPr>
                            <a:rPr lang="en-US" i="1">
                              <a:latin typeface="Cambria Math" panose="02040503050406030204" pitchFamily="18" charset="0"/>
                            </a:rPr>
                          </m:ctrlPr>
                        </m:sSupPr>
                        <m:e>
                          <m:r>
                            <a:rPr lang="en-US" i="1">
                              <a:latin typeface="Cambria Math" panose="02040503050406030204" pitchFamily="18" charset="0"/>
                            </a:rPr>
                            <m:t>𝐻</m:t>
                          </m:r>
                        </m:e>
                        <m:sup>
                          <m:r>
                            <a:rPr lang="en-US" i="1">
                              <a:latin typeface="Cambria Math" panose="02040503050406030204" pitchFamily="18" charset="0"/>
                            </a:rPr>
                            <m:t>𝑇</m:t>
                          </m:r>
                        </m:sup>
                      </m:sSup>
                    </m:oMath>
                  </m:oMathPara>
                </a14:m>
                <a:endParaRPr lang="en-US" smtClean="0">
                  <a:solidFill>
                    <a:srgbClr val="FF0000"/>
                  </a:solidFill>
                  <a:latin typeface="Times New Roman" panose="02020603050405020304" pitchFamily="18" charset="0"/>
                  <a:cs typeface="Times New Roman" panose="02020603050405020304"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19485" y="4425961"/>
                <a:ext cx="3334902" cy="619016"/>
              </a:xfrm>
              <a:prstGeom prst="rect">
                <a:avLst/>
              </a:prstGeom>
              <a:blipFill rotWithShape="0">
                <a:blip r:embed="rId5"/>
                <a:stretch>
                  <a:fillRect/>
                </a:stretch>
              </a:blipFill>
            </p:spPr>
            <p:txBody>
              <a:bodyPr/>
              <a:lstStyle/>
              <a:p>
                <a:r>
                  <a:rPr lang="en-US">
                    <a:noFill/>
                  </a:rPr>
                  <a:t> </a:t>
                </a:r>
              </a:p>
            </p:txBody>
          </p:sp>
        </mc:Fallback>
      </mc:AlternateContent>
      <p:pic>
        <p:nvPicPr>
          <p:cNvPr id="3" name="Picture 2"/>
          <p:cNvPicPr>
            <a:picLocks noChangeAspect="1"/>
          </p:cNvPicPr>
          <p:nvPr/>
        </p:nvPicPr>
        <p:blipFill>
          <a:blip r:embed="rId6"/>
          <a:stretch>
            <a:fillRect/>
          </a:stretch>
        </p:blipFill>
        <p:spPr>
          <a:xfrm>
            <a:off x="3925017" y="1829955"/>
            <a:ext cx="4552950" cy="2638425"/>
          </a:xfrm>
          <a:prstGeom prst="rect">
            <a:avLst/>
          </a:prstGeom>
        </p:spPr>
      </p:pic>
    </p:spTree>
    <p:extLst>
      <p:ext uri="{BB962C8B-B14F-4D97-AF65-F5344CB8AC3E}">
        <p14:creationId xmlns:p14="http://schemas.microsoft.com/office/powerpoint/2010/main" xmlns="" val="11646674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Mô hình Word2Vec (6/7)</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BCC23396-82FA-43D9-ADB9-0DA802D95561}"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32</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b="1" i="1" smtClean="0">
                <a:latin typeface="Times New Roman" panose="02020603050405020304" pitchFamily="18" charset="0"/>
                <a:cs typeface="Times New Roman" panose="02020603050405020304" pitchFamily="18" charset="0"/>
              </a:rPr>
              <a:t>Continuous </a:t>
            </a:r>
            <a:r>
              <a:rPr lang="en-US" sz="2000" b="1" i="1">
                <a:latin typeface="Times New Roman" panose="02020603050405020304" pitchFamily="18" charset="0"/>
                <a:cs typeface="Times New Roman" panose="02020603050405020304" pitchFamily="18" charset="0"/>
              </a:rPr>
              <a:t>Bag-of-Words </a:t>
            </a:r>
            <a:r>
              <a:rPr lang="en-US" sz="2000" b="1" i="1" smtClean="0">
                <a:latin typeface="Times New Roman" panose="02020603050405020304" pitchFamily="18" charset="0"/>
                <a:cs typeface="Times New Roman" panose="02020603050405020304" pitchFamily="18" charset="0"/>
              </a:rPr>
              <a:t>(Multi word)</a:t>
            </a:r>
          </a:p>
        </p:txBody>
      </p:sp>
      <p:pic>
        <p:nvPicPr>
          <p:cNvPr id="3" name="Picture 2"/>
          <p:cNvPicPr>
            <a:picLocks noChangeAspect="1"/>
          </p:cNvPicPr>
          <p:nvPr/>
        </p:nvPicPr>
        <p:blipFill>
          <a:blip r:embed="rId3"/>
          <a:stretch>
            <a:fillRect/>
          </a:stretch>
        </p:blipFill>
        <p:spPr>
          <a:xfrm>
            <a:off x="2771775" y="1749426"/>
            <a:ext cx="3343275" cy="4257675"/>
          </a:xfrm>
          <a:prstGeom prst="rect">
            <a:avLst/>
          </a:prstGeom>
        </p:spPr>
      </p:pic>
    </p:spTree>
    <p:extLst>
      <p:ext uri="{BB962C8B-B14F-4D97-AF65-F5344CB8AC3E}">
        <p14:creationId xmlns:p14="http://schemas.microsoft.com/office/powerpoint/2010/main" xmlns="" val="293072906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Mô hình Word2Vec (7/7)</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59EFCBD2-7840-4B40-A3D7-11B1C34B2471}"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33</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smtClean="0">
                <a:latin typeface="Times New Roman" panose="02020603050405020304" pitchFamily="18" charset="0"/>
                <a:cs typeface="Times New Roman" panose="02020603050405020304" pitchFamily="18" charset="0"/>
              </a:rPr>
              <a:t>Mô hình </a:t>
            </a:r>
            <a:r>
              <a:rPr lang="en-US" sz="2000" b="1" i="1" smtClean="0">
                <a:latin typeface="Times New Roman" panose="02020603050405020304" pitchFamily="18" charset="0"/>
                <a:cs typeface="Times New Roman" panose="02020603050405020304" pitchFamily="18" charset="0"/>
              </a:rPr>
              <a:t>Continuous </a:t>
            </a:r>
            <a:r>
              <a:rPr lang="en-US" sz="2000" b="1" i="1">
                <a:latin typeface="Times New Roman" panose="02020603050405020304" pitchFamily="18" charset="0"/>
                <a:cs typeface="Times New Roman" panose="02020603050405020304" pitchFamily="18" charset="0"/>
              </a:rPr>
              <a:t>Skip-gram</a:t>
            </a:r>
            <a:r>
              <a:rPr lang="en-US" sz="2000" b="1">
                <a:latin typeface="Times New Roman" panose="02020603050405020304" pitchFamily="18" charset="0"/>
                <a:cs typeface="Times New Roman" panose="02020603050405020304" pitchFamily="18" charset="0"/>
              </a:rPr>
              <a:t> </a:t>
            </a:r>
            <a:endParaRPr lang="en-US" sz="2000" b="1" i="1" smtClean="0">
              <a:latin typeface="Times New Roman" panose="02020603050405020304" pitchFamily="18" charset="0"/>
              <a:cs typeface="Times New Roman" panose="02020603050405020304" pitchFamily="18" charset="0"/>
            </a:endParaRPr>
          </a:p>
        </p:txBody>
      </p:sp>
      <p:pic>
        <p:nvPicPr>
          <p:cNvPr id="9" name="Picture 8" descr="word2vec-context-words"/>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1120941" y="1486986"/>
            <a:ext cx="6902118" cy="1633501"/>
          </a:xfrm>
          <a:prstGeom prst="rect">
            <a:avLst/>
          </a:prstGeom>
          <a:noFill/>
          <a:ln>
            <a:noFill/>
          </a:ln>
        </p:spPr>
      </p:pic>
      <p:pic>
        <p:nvPicPr>
          <p:cNvPr id="6" name="Picture 5"/>
          <p:cNvPicPr>
            <a:picLocks noChangeAspect="1"/>
          </p:cNvPicPr>
          <p:nvPr/>
        </p:nvPicPr>
        <p:blipFill>
          <a:blip r:embed="rId4"/>
          <a:stretch>
            <a:fillRect/>
          </a:stretch>
        </p:blipFill>
        <p:spPr>
          <a:xfrm>
            <a:off x="228600" y="2476266"/>
            <a:ext cx="3581400" cy="4162425"/>
          </a:xfrm>
          <a:prstGeom prst="rect">
            <a:avLst/>
          </a:prstGeom>
        </p:spPr>
      </p:pic>
      <mc:AlternateContent xmlns:mc="http://schemas.openxmlformats.org/markup-compatibility/2006">
        <mc:Choice xmlns:a14="http://schemas.microsoft.com/office/drawing/2010/main" xmlns="" Requires="a14">
          <p:sp>
            <p:nvSpPr>
              <p:cNvPr id="12" name="TextBox 11"/>
              <p:cNvSpPr txBox="1"/>
              <p:nvPr/>
            </p:nvSpPr>
            <p:spPr>
              <a:xfrm>
                <a:off x="4688156" y="2519121"/>
                <a:ext cx="4214543" cy="428322"/>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h</m:t>
                      </m:r>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𝑊</m:t>
                          </m:r>
                        </m:e>
                        <m:sub>
                          <m:r>
                            <a:rPr lang="en-US" i="1">
                              <a:latin typeface="Cambria Math" panose="02040503050406030204" pitchFamily="18" charset="0"/>
                            </a:rPr>
                            <m:t>(</m:t>
                          </m:r>
                          <m:r>
                            <a:rPr lang="en-US" i="1">
                              <a:latin typeface="Cambria Math" panose="02040503050406030204" pitchFamily="18" charset="0"/>
                            </a:rPr>
                            <m:t>𝑘</m:t>
                          </m:r>
                          <m:r>
                            <a:rPr lang="en-US" i="1">
                              <a:latin typeface="Cambria Math" panose="02040503050406030204" pitchFamily="18" charset="0"/>
                            </a:rPr>
                            <m:t>,.)</m:t>
                          </m:r>
                        </m:sub>
                        <m:sup>
                          <m:r>
                            <a:rPr lang="en-US" i="1">
                              <a:latin typeface="Cambria Math" panose="02040503050406030204" pitchFamily="18" charset="0"/>
                            </a:rPr>
                            <m:t>𝑇</m:t>
                          </m:r>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𝑣</m:t>
                          </m:r>
                        </m:e>
                        <m:sub>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𝐼</m:t>
                              </m:r>
                            </m:sub>
                          </m:sSub>
                        </m:sub>
                        <m:sup>
                          <m:r>
                            <a:rPr lang="en-US" i="1">
                              <a:latin typeface="Cambria Math" panose="02040503050406030204" pitchFamily="18" charset="0"/>
                            </a:rPr>
                            <m:t>𝑇</m:t>
                          </m:r>
                        </m:sup>
                      </m:sSubSup>
                    </m:oMath>
                  </m:oMathPara>
                </a14:m>
                <a:endParaRPr lang="en-US" smtClean="0">
                  <a:solidFill>
                    <a:srgbClr val="FF0000"/>
                  </a:solidFill>
                  <a:latin typeface="Times New Roman" panose="02020603050405020304" pitchFamily="18" charset="0"/>
                  <a:cs typeface="Times New Roman" panose="02020603050405020304"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4688156" y="2519121"/>
                <a:ext cx="4214543" cy="428322"/>
              </a:xfrm>
              <a:prstGeom prst="rect">
                <a:avLst/>
              </a:prstGeom>
              <a:blipFill rotWithShape="0">
                <a:blip r:embed="rId5"/>
                <a:stretch>
                  <a:fillRect b="-7042"/>
                </a:stretch>
              </a:blipFill>
            </p:spPr>
            <p:txBody>
              <a:bodyPr/>
              <a:lstStyle/>
              <a:p>
                <a:r>
                  <a:rPr lang="en-US">
                    <a:noFill/>
                  </a:rPr>
                  <a:t> </a:t>
                </a:r>
              </a:p>
            </p:txBody>
          </p:sp>
        </mc:Fallback>
      </mc:AlternateContent>
      <mc:AlternateContent xmlns:mc="http://schemas.openxmlformats.org/markup-compatibility/2006">
        <mc:Choice xmlns:a14="http://schemas.microsoft.com/office/drawing/2010/main" xmlns="" Requires="a14">
          <p:sp>
            <p:nvSpPr>
              <p:cNvPr id="13" name="TextBox 12"/>
              <p:cNvSpPr txBox="1"/>
              <p:nvPr/>
            </p:nvSpPr>
            <p:spPr>
              <a:xfrm>
                <a:off x="3408280" y="3065926"/>
                <a:ext cx="5494419" cy="1339982"/>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𝑝</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𝑐</m:t>
                              </m:r>
                              <m:r>
                                <a:rPr lang="en-US" i="1">
                                  <a:latin typeface="Cambria Math" panose="02040503050406030204" pitchFamily="18" charset="0"/>
                                </a:rPr>
                                <m:t>,</m:t>
                              </m:r>
                              <m:r>
                                <a:rPr lang="en-US" i="1">
                                  <a:latin typeface="Cambria Math" panose="02040503050406030204" pitchFamily="18" charset="0"/>
                                </a:rPr>
                                <m:t>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𝑂</m:t>
                              </m:r>
                              <m:r>
                                <a:rPr lang="en-US" i="1">
                                  <a:latin typeface="Cambria Math" panose="02040503050406030204" pitchFamily="18" charset="0"/>
                                </a:rPr>
                                <m:t>,</m:t>
                              </m:r>
                              <m:r>
                                <a:rPr lang="en-US" i="1">
                                  <a:latin typeface="Cambria Math" panose="02040503050406030204" pitchFamily="18" charset="0"/>
                                </a:rPr>
                                <m:t>𝑐</m:t>
                              </m:r>
                            </m:sub>
                          </m:sSub>
                        </m:e>
                        <m:e>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𝐼</m:t>
                              </m:r>
                            </m:sub>
                          </m:sSub>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𝑐</m:t>
                          </m:r>
                          <m:r>
                            <a:rPr lang="en-US" i="1">
                              <a:latin typeface="Cambria Math" panose="02040503050406030204" pitchFamily="18" charset="0"/>
                            </a:rPr>
                            <m:t>,</m:t>
                          </m:r>
                          <m:r>
                            <a:rPr lang="en-US" i="1">
                              <a:latin typeface="Cambria Math" panose="02040503050406030204" pitchFamily="18" charset="0"/>
                            </a:rPr>
                            <m:t>𝑗</m:t>
                          </m:r>
                        </m:sub>
                      </m:sSub>
                      <m:r>
                        <a:rPr lang="en-US" i="1">
                          <a:latin typeface="Cambria Math" panose="02040503050406030204" pitchFamily="18" charset="0"/>
                        </a:rPr>
                        <m:t>=</m:t>
                      </m:r>
                      <m:f>
                        <m:fPr>
                          <m:ctrlPr>
                            <a:rPr lang="en-US" i="1">
                              <a:latin typeface="Cambria Math" panose="02040503050406030204" pitchFamily="18" charset="0"/>
                            </a:rPr>
                          </m:ctrlPr>
                        </m:fPr>
                        <m:num>
                          <m:r>
                            <m:rPr>
                              <m:sty m:val="p"/>
                            </m:rPr>
                            <a:rPr lang="en-US">
                              <a:latin typeface="Cambria Math" panose="02040503050406030204" pitchFamily="18" charset="0"/>
                            </a:rPr>
                            <m:t>exp</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𝑢</m:t>
                              </m:r>
                            </m:e>
                            <m:sub>
                              <m:r>
                                <a:rPr lang="en-US" i="1">
                                  <a:latin typeface="Cambria Math" panose="02040503050406030204" pitchFamily="18" charset="0"/>
                                </a:rPr>
                                <m:t>𝑐</m:t>
                              </m:r>
                              <m:r>
                                <a:rPr lang="en-US" i="1">
                                  <a:latin typeface="Cambria Math" panose="02040503050406030204" pitchFamily="18" charset="0"/>
                                </a:rPr>
                                <m:t>,</m:t>
                              </m:r>
                              <m:r>
                                <a:rPr lang="en-US" i="1">
                                  <a:latin typeface="Cambria Math" panose="02040503050406030204" pitchFamily="18" charset="0"/>
                                </a:rPr>
                                <m:t>𝑗</m:t>
                              </m:r>
                            </m:sub>
                          </m:sSub>
                          <m:r>
                            <a:rPr lang="en-US" i="1">
                              <a:latin typeface="Cambria Math" panose="02040503050406030204" pitchFamily="18" charset="0"/>
                            </a:rPr>
                            <m:t>)</m:t>
                          </m:r>
                        </m:num>
                        <m:den>
                          <m:nary>
                            <m:naryPr>
                              <m:chr m:val="∑"/>
                              <m:limLoc m:val="undOvr"/>
                              <m:ctrlPr>
                                <a:rPr lang="en-US" i="1">
                                  <a:latin typeface="Cambria Math" panose="02040503050406030204" pitchFamily="18" charset="0"/>
                                </a:rPr>
                              </m:ctrlPr>
                            </m:naryPr>
                            <m:sub>
                              <m:sSup>
                                <m:sSupPr>
                                  <m:ctrlPr>
                                    <a:rPr lang="en-US" i="1">
                                      <a:latin typeface="Cambria Math" panose="02040503050406030204" pitchFamily="18" charset="0"/>
                                    </a:rPr>
                                  </m:ctrlPr>
                                </m:sSupPr>
                                <m:e>
                                  <m:r>
                                    <a:rPr lang="en-US" i="1">
                                      <a:latin typeface="Cambria Math" panose="02040503050406030204" pitchFamily="18" charset="0"/>
                                    </a:rPr>
                                    <m:t>𝑗</m:t>
                                  </m:r>
                                </m:e>
                                <m:sup>
                                  <m:r>
                                    <a:rPr lang="en-US" i="1">
                                      <a:latin typeface="Cambria Math" panose="02040503050406030204" pitchFamily="18" charset="0"/>
                                    </a:rPr>
                                    <m:t>′</m:t>
                                  </m:r>
                                </m:sup>
                              </m:sSup>
                              <m:r>
                                <a:rPr lang="en-US" i="1">
                                  <a:latin typeface="Cambria Math" panose="02040503050406030204" pitchFamily="18" charset="0"/>
                                </a:rPr>
                                <m:t>=1</m:t>
                              </m:r>
                            </m:sub>
                            <m:sup>
                              <m:r>
                                <a:rPr lang="en-US" i="1">
                                  <a:latin typeface="Cambria Math" panose="02040503050406030204" pitchFamily="18" charset="0"/>
                                </a:rPr>
                                <m:t>𝑉</m:t>
                              </m:r>
                            </m:sup>
                            <m:e>
                              <m:r>
                                <m:rPr>
                                  <m:sty m:val="p"/>
                                </m:rPr>
                                <a:rPr lang="en-US">
                                  <a:latin typeface="Cambria Math" panose="02040503050406030204" pitchFamily="18" charset="0"/>
                                </a:rPr>
                                <m:t>exp</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𝑢</m:t>
                                  </m:r>
                                </m:e>
                                <m:sub>
                                  <m:r>
                                    <a:rPr lang="en-US" i="1">
                                      <a:latin typeface="Cambria Math" panose="02040503050406030204" pitchFamily="18" charset="0"/>
                                    </a:rPr>
                                    <m:t>𝑗</m:t>
                                  </m:r>
                                  <m:r>
                                    <a:rPr lang="en-US" i="1">
                                      <a:latin typeface="Cambria Math" panose="02040503050406030204" pitchFamily="18" charset="0"/>
                                    </a:rPr>
                                    <m:t>′</m:t>
                                  </m:r>
                                </m:sub>
                              </m:sSub>
                              <m:r>
                                <a:rPr lang="en-US" i="1">
                                  <a:latin typeface="Cambria Math" panose="02040503050406030204" pitchFamily="18" charset="0"/>
                                </a:rPr>
                                <m:t>)</m:t>
                              </m:r>
                            </m:e>
                          </m:nary>
                        </m:den>
                      </m:f>
                    </m:oMath>
                  </m:oMathPara>
                </a14:m>
                <a:endParaRPr lang="en-US" smtClean="0">
                  <a:solidFill>
                    <a:srgbClr val="FF0000"/>
                  </a:solidFill>
                  <a:latin typeface="Times New Roman" panose="02020603050405020304" pitchFamily="18" charset="0"/>
                  <a:cs typeface="Times New Roman" panose="02020603050405020304" pitchFamily="18" charset="0"/>
                </a:endParaRPr>
              </a:p>
              <a:p>
                <a:r>
                  <a:rPr lang="en-US">
                    <a:latin typeface="Times New Roman" panose="02020603050405020304" pitchFamily="18" charset="0"/>
                    <a:cs typeface="Times New Roman" panose="02020603050405020304" pitchFamily="18" charset="0"/>
                  </a:rPr>
                  <a:t>Với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𝑐</m:t>
                        </m:r>
                        <m:r>
                          <a:rPr lang="en-US" i="1">
                            <a:latin typeface="Cambria Math" panose="02040503050406030204" pitchFamily="18" charset="0"/>
                          </a:rPr>
                          <m:t>,</m:t>
                        </m:r>
                        <m:r>
                          <a:rPr lang="en-US" i="1">
                            <a:latin typeface="Cambria Math" panose="02040503050406030204" pitchFamily="18" charset="0"/>
                          </a:rPr>
                          <m:t>𝑗</m:t>
                        </m:r>
                      </m:sub>
                    </m:sSub>
                  </m:oMath>
                </a14:m>
                <a:r>
                  <a:rPr lang="en-US">
                    <a:latin typeface="Times New Roman" panose="02020603050405020304" pitchFamily="18" charset="0"/>
                    <a:cs typeface="Times New Roman" panose="02020603050405020304" pitchFamily="18" charset="0"/>
                  </a:rPr>
                  <a:t> là từ thứ </a:t>
                </a:r>
                <a:r>
                  <a:rPr lang="en-US" i="1">
                    <a:latin typeface="Times New Roman" panose="02020603050405020304" pitchFamily="18" charset="0"/>
                    <a:cs typeface="Times New Roman" panose="02020603050405020304" pitchFamily="18" charset="0"/>
                  </a:rPr>
                  <a:t>j </a:t>
                </a:r>
                <a:r>
                  <a:rPr lang="en-US" smtClean="0">
                    <a:latin typeface="Times New Roman" panose="02020603050405020304" pitchFamily="18" charset="0"/>
                    <a:cs typeface="Times New Roman" panose="02020603050405020304" pitchFamily="18" charset="0"/>
                  </a:rPr>
                  <a:t>trong </a:t>
                </a:r>
                <a:r>
                  <a:rPr lang="en-US">
                    <a:latin typeface="Times New Roman" panose="02020603050405020304" pitchFamily="18" charset="0"/>
                    <a:cs typeface="Times New Roman" panose="02020603050405020304" pitchFamily="18" charset="0"/>
                  </a:rPr>
                  <a:t>bảng (panel) thứ </a:t>
                </a:r>
                <a:r>
                  <a:rPr lang="en-US" i="1">
                    <a:latin typeface="Times New Roman" panose="02020603050405020304" pitchFamily="18" charset="0"/>
                    <a:cs typeface="Times New Roman" panose="02020603050405020304" pitchFamily="18" charset="0"/>
                  </a:rPr>
                  <a:t>c</a:t>
                </a:r>
                <a:r>
                  <a:rPr lang="en-US">
                    <a:latin typeface="Times New Roman" panose="02020603050405020304" pitchFamily="18" charset="0"/>
                    <a:cs typeface="Times New Roman" panose="02020603050405020304" pitchFamily="18" charset="0"/>
                  </a:rPr>
                  <a:t> của lớp đầu ra;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𝑂</m:t>
                        </m:r>
                        <m:r>
                          <a:rPr lang="en-US" i="1">
                            <a:latin typeface="Cambria Math" panose="02040503050406030204" pitchFamily="18" charset="0"/>
                          </a:rPr>
                          <m:t>,</m:t>
                        </m:r>
                        <m:r>
                          <a:rPr lang="en-US" i="1">
                            <a:latin typeface="Cambria Math" panose="02040503050406030204" pitchFamily="18" charset="0"/>
                          </a:rPr>
                          <m:t>𝑐</m:t>
                        </m:r>
                      </m:sub>
                    </m:sSub>
                  </m:oMath>
                </a14:m>
                <a:r>
                  <a:rPr lang="en-US">
                    <a:latin typeface="Times New Roman" panose="02020603050405020304" pitchFamily="18" charset="0"/>
                    <a:cs typeface="Times New Roman" panose="02020603050405020304" pitchFamily="18" charset="0"/>
                  </a:rPr>
                  <a:t> là từ thứ </a:t>
                </a:r>
                <a:r>
                  <a:rPr lang="en-US" i="1">
                    <a:latin typeface="Times New Roman" panose="02020603050405020304" pitchFamily="18" charset="0"/>
                    <a:cs typeface="Times New Roman" panose="02020603050405020304" pitchFamily="18" charset="0"/>
                  </a:rPr>
                  <a:t>c</a:t>
                </a:r>
                <a:r>
                  <a:rPr lang="en-US">
                    <a:latin typeface="Times New Roman" panose="02020603050405020304" pitchFamily="18" charset="0"/>
                    <a:cs typeface="Times New Roman" panose="02020603050405020304" pitchFamily="18" charset="0"/>
                  </a:rPr>
                  <a:t> mong muốn </a:t>
                </a:r>
                <a:r>
                  <a:rPr lang="en-US" smtClean="0">
                    <a:latin typeface="Times New Roman" panose="02020603050405020304" pitchFamily="18" charset="0"/>
                    <a:cs typeface="Times New Roman" panose="02020603050405020304" pitchFamily="18" charset="0"/>
                  </a:rPr>
                  <a:t>có trong </a:t>
                </a:r>
                <a:r>
                  <a:rPr lang="en-US">
                    <a:latin typeface="Times New Roman" panose="02020603050405020304" pitchFamily="18" charset="0"/>
                    <a:cs typeface="Times New Roman" panose="02020603050405020304" pitchFamily="18" charset="0"/>
                  </a:rPr>
                  <a:t>ngữ cảnh đầu ra</a:t>
                </a:r>
                <a:endParaRPr lang="en-US" smtClean="0">
                  <a:solidFill>
                    <a:srgbClr val="FF0000"/>
                  </a:solidFill>
                  <a:latin typeface="Times New Roman" panose="02020603050405020304" pitchFamily="18" charset="0"/>
                  <a:cs typeface="Times New Roman" panose="02020603050405020304"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3408280" y="3065926"/>
                <a:ext cx="5494419" cy="1339982"/>
              </a:xfrm>
              <a:prstGeom prst="rect">
                <a:avLst/>
              </a:prstGeom>
              <a:blipFill rotWithShape="0">
                <a:blip r:embed="rId6"/>
                <a:stretch>
                  <a:fillRect l="-888" b="-10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xmlns="" Requires="a14">
          <p:sp>
            <p:nvSpPr>
              <p:cNvPr id="14" name="TextBox 13"/>
              <p:cNvSpPr txBox="1"/>
              <p:nvPr/>
            </p:nvSpPr>
            <p:spPr>
              <a:xfrm>
                <a:off x="3538657" y="4600249"/>
                <a:ext cx="5139517" cy="769763"/>
              </a:xfrm>
              <a:prstGeom prst="rect">
                <a:avLst/>
              </a:prstGeom>
              <a:noFill/>
              <a:ln>
                <a:solidFill>
                  <a:schemeClr val="tx1"/>
                </a:solidFill>
                <a:prstDash val="dash"/>
              </a:ln>
            </p:spPr>
            <p:txBody>
              <a:bodyPr wrap="square" rtlCol="0">
                <a:spAutoFit/>
              </a:bodyPr>
              <a:lstStyle/>
              <a:p>
                <a:r>
                  <a:rPr lang="en-US" b="1" smtClean="0">
                    <a:latin typeface="Times New Roman" panose="02020603050405020304" pitchFamily="18" charset="0"/>
                    <a:cs typeface="Times New Roman" panose="02020603050405020304" pitchFamily="18" charset="0"/>
                  </a:rPr>
                  <a:t>Cập nhập W’</a:t>
                </a:r>
              </a:p>
              <a:p>
                <a:pPr/>
                <a14:m>
                  <m:oMathPara xmlns:m="http://schemas.openxmlformats.org/officeDocument/2006/math">
                    <m:oMathParaPr>
                      <m:jc m:val="center"/>
                    </m:oMathParaPr>
                    <m:oMath xmlns:m="http://schemas.openxmlformats.org/officeDocument/2006/math">
                      <m:m>
                        <m:mPr>
                          <m:mcs>
                            <m:mc>
                              <m:mcPr>
                                <m:count m:val="2"/>
                                <m:mcJc m:val="center"/>
                              </m:mcPr>
                            </m:mc>
                          </m:mcs>
                          <m:ctrlPr>
                            <a:rPr lang="en-US" i="1">
                              <a:latin typeface="Cambria Math" panose="02040503050406030204" pitchFamily="18" charset="0"/>
                            </a:rPr>
                          </m:ctrlPr>
                        </m:mPr>
                        <m:mr>
                          <m:e>
                            <m:sSubSup>
                              <m:sSubSupPr>
                                <m:ctrlPr>
                                  <a:rPr lang="en-US" i="1">
                                    <a:latin typeface="Cambria Math" panose="02040503050406030204" pitchFamily="18" charset="0"/>
                                  </a:rPr>
                                </m:ctrlPr>
                              </m:sSubSupPr>
                              <m:e>
                                <m:r>
                                  <a:rPr lang="en-US" i="1">
                                    <a:latin typeface="Cambria Math" panose="02040503050406030204" pitchFamily="18" charset="0"/>
                                  </a:rPr>
                                  <m:t>𝑣</m:t>
                                </m:r>
                                <m:r>
                                  <a:rPr lang="en-US" i="1">
                                    <a:latin typeface="Cambria Math" panose="02040503050406030204" pitchFamily="18" charset="0"/>
                                  </a:rPr>
                                  <m:t>′</m:t>
                                </m:r>
                              </m:e>
                              <m:sub>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𝑗</m:t>
                                    </m:r>
                                  </m:sub>
                                </m:sSub>
                              </m:sub>
                              <m:sup>
                                <m:r>
                                  <a:rPr lang="en-US" i="1">
                                    <a:latin typeface="Cambria Math" panose="02040503050406030204" pitchFamily="18" charset="0"/>
                                  </a:rPr>
                                  <m:t>(</m:t>
                                </m:r>
                                <m:r>
                                  <a:rPr lang="en-US" i="1">
                                    <a:latin typeface="Cambria Math" panose="02040503050406030204" pitchFamily="18" charset="0"/>
                                  </a:rPr>
                                  <m:t>𝑛𝑒𝑤</m:t>
                                </m:r>
                                <m:r>
                                  <a:rPr lang="en-US" i="1">
                                    <a:latin typeface="Cambria Math" panose="02040503050406030204" pitchFamily="18" charset="0"/>
                                  </a:rPr>
                                  <m:t>)</m:t>
                                </m:r>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𝑣</m:t>
                                </m:r>
                                <m:r>
                                  <a:rPr lang="en-US" i="1">
                                    <a:latin typeface="Cambria Math" panose="02040503050406030204" pitchFamily="18" charset="0"/>
                                  </a:rPr>
                                  <m:t>′</m:t>
                                </m:r>
                              </m:e>
                              <m:sub>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𝑗</m:t>
                                    </m:r>
                                  </m:sub>
                                </m:sSub>
                              </m:sub>
                              <m:sup>
                                <m:r>
                                  <a:rPr lang="en-US" i="1">
                                    <a:latin typeface="Cambria Math" panose="02040503050406030204" pitchFamily="18" charset="0"/>
                                  </a:rPr>
                                  <m:t>(</m:t>
                                </m:r>
                                <m:r>
                                  <a:rPr lang="en-US" i="1">
                                    <a:latin typeface="Cambria Math" panose="02040503050406030204" pitchFamily="18" charset="0"/>
                                  </a:rPr>
                                  <m:t>𝑜𝑙𝑑</m:t>
                                </m:r>
                                <m:r>
                                  <a:rPr lang="en-US" i="1">
                                    <a:latin typeface="Cambria Math" panose="02040503050406030204" pitchFamily="18" charset="0"/>
                                  </a:rPr>
                                  <m:t>)</m:t>
                                </m:r>
                              </m:sup>
                            </m:sSubSup>
                            <m:r>
                              <a:rPr lang="en-US" i="1">
                                <a:latin typeface="Cambria Math" panose="02040503050406030204" pitchFamily="18" charset="0"/>
                              </a:rPr>
                              <m:t>−</m:t>
                            </m:r>
                            <m:r>
                              <a:rPr lang="en-US" i="1">
                                <a:latin typeface="Cambria Math" panose="02040503050406030204" pitchFamily="18" charset="0"/>
                              </a:rPr>
                              <m:t>𝜂</m:t>
                            </m:r>
                            <m:r>
                              <a:rPr lang="en-US" i="1">
                                <a:latin typeface="Cambria Math" panose="02040503050406030204" pitchFamily="18" charset="0"/>
                              </a:rPr>
                              <m:t>∙</m:t>
                            </m:r>
                            <m:r>
                              <a:rPr lang="en-US" i="1">
                                <a:latin typeface="Cambria Math" panose="02040503050406030204" pitchFamily="18" charset="0"/>
                              </a:rPr>
                              <m:t>𝐸</m:t>
                            </m:r>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𝑖</m:t>
                                </m:r>
                              </m:sub>
                            </m:sSub>
                          </m:e>
                          <m:e>
                            <m:r>
                              <a:rPr lang="en-US" i="1">
                                <a:latin typeface="Cambria Math" panose="02040503050406030204" pitchFamily="18" charset="0"/>
                              </a:rPr>
                              <m:t>𝑣</m:t>
                            </m:r>
                            <m:r>
                              <a:rPr lang="en-US" i="1">
                                <a:latin typeface="Cambria Math" panose="02040503050406030204" pitchFamily="18" charset="0"/>
                              </a:rPr>
                              <m:t>ớ</m:t>
                            </m:r>
                            <m:r>
                              <a:rPr lang="en-US" i="1">
                                <a:latin typeface="Cambria Math" panose="02040503050406030204" pitchFamily="18" charset="0"/>
                              </a:rPr>
                              <m:t>𝑖</m:t>
                            </m:r>
                            <m:r>
                              <a:rPr lang="en-US" i="1">
                                <a:latin typeface="Cambria Math" panose="02040503050406030204" pitchFamily="18" charset="0"/>
                              </a:rPr>
                              <m:t> </m:t>
                            </m:r>
                            <m:r>
                              <a:rPr lang="en-US" i="1">
                                <a:latin typeface="Cambria Math" panose="02040503050406030204" pitchFamily="18" charset="0"/>
                              </a:rPr>
                              <m:t>𝑗</m:t>
                            </m:r>
                            <m:r>
                              <a:rPr lang="en-US" i="1">
                                <a:latin typeface="Cambria Math" panose="02040503050406030204" pitchFamily="18" charset="0"/>
                              </a:rPr>
                              <m:t>=1,2,⋯,</m:t>
                            </m:r>
                            <m:r>
                              <a:rPr lang="en-US" i="1">
                                <a:latin typeface="Cambria Math" panose="02040503050406030204" pitchFamily="18" charset="0"/>
                              </a:rPr>
                              <m:t>𝑉</m:t>
                            </m:r>
                          </m:e>
                        </m:mr>
                      </m:m>
                    </m:oMath>
                  </m:oMathPara>
                </a14:m>
                <a:endParaRPr lang="en-US">
                  <a:latin typeface="Times New Roman" panose="02020603050405020304" pitchFamily="18" charset="0"/>
                  <a:cs typeface="Times New Roman" panose="02020603050405020304"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3538657" y="4600249"/>
                <a:ext cx="5139517" cy="769763"/>
              </a:xfrm>
              <a:prstGeom prst="rect">
                <a:avLst/>
              </a:prstGeom>
              <a:blipFill rotWithShape="0">
                <a:blip r:embed="rId7"/>
                <a:stretch>
                  <a:fillRect l="-827" t="-3906" b="-2344"/>
                </a:stretch>
              </a:blipFill>
              <a:ln>
                <a:solidFill>
                  <a:schemeClr val="tx1"/>
                </a:solidFill>
                <a:prstDash val="dash"/>
              </a:ln>
            </p:spPr>
            <p:txBody>
              <a:bodyPr/>
              <a:lstStyle/>
              <a:p>
                <a:r>
                  <a:rPr lang="en-US">
                    <a:noFill/>
                  </a:rPr>
                  <a:t> </a:t>
                </a:r>
              </a:p>
            </p:txBody>
          </p:sp>
        </mc:Fallback>
      </mc:AlternateContent>
      <mc:AlternateContent xmlns:mc="http://schemas.openxmlformats.org/markup-compatibility/2006">
        <mc:Choice xmlns:a14="http://schemas.microsoft.com/office/drawing/2010/main" xmlns="" Requires="a14">
          <p:sp>
            <p:nvSpPr>
              <p:cNvPr id="15" name="TextBox 14"/>
              <p:cNvSpPr txBox="1"/>
              <p:nvPr/>
            </p:nvSpPr>
            <p:spPr>
              <a:xfrm>
                <a:off x="3538656" y="5490664"/>
                <a:ext cx="5139517" cy="736612"/>
              </a:xfrm>
              <a:prstGeom prst="rect">
                <a:avLst/>
              </a:prstGeom>
              <a:noFill/>
              <a:ln>
                <a:solidFill>
                  <a:schemeClr val="tx1"/>
                </a:solidFill>
                <a:prstDash val="dash"/>
              </a:ln>
            </p:spPr>
            <p:txBody>
              <a:bodyPr wrap="square" rtlCol="0">
                <a:spAutoFit/>
              </a:bodyPr>
              <a:lstStyle/>
              <a:p>
                <a:r>
                  <a:rPr lang="en-US" b="1" smtClean="0">
                    <a:latin typeface="Times New Roman" panose="02020603050405020304" pitchFamily="18" charset="0"/>
                    <a:cs typeface="Times New Roman" panose="02020603050405020304" pitchFamily="18" charset="0"/>
                  </a:rPr>
                  <a:t>Cập nhập W</a:t>
                </a:r>
              </a:p>
              <a:p>
                <a:pPr/>
                <a14:m>
                  <m:oMathPara xmlns:m="http://schemas.openxmlformats.org/officeDocument/2006/math">
                    <m:oMathParaPr>
                      <m:jc m:val="center"/>
                    </m:oMathParaPr>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rPr>
                            <m:t>𝑣</m:t>
                          </m:r>
                        </m:e>
                        <m:sub>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𝐼</m:t>
                              </m:r>
                            </m:sub>
                          </m:sSub>
                        </m:sub>
                        <m:sup>
                          <m:r>
                            <a:rPr lang="en-US" i="1">
                              <a:latin typeface="Cambria Math" panose="02040503050406030204" pitchFamily="18" charset="0"/>
                            </a:rPr>
                            <m:t>(</m:t>
                          </m:r>
                          <m:r>
                            <a:rPr lang="en-US" i="1">
                              <a:latin typeface="Cambria Math" panose="02040503050406030204" pitchFamily="18" charset="0"/>
                            </a:rPr>
                            <m:t>𝑛𝑒𝑤</m:t>
                          </m:r>
                          <m:r>
                            <a:rPr lang="en-US" i="1">
                              <a:latin typeface="Cambria Math" panose="02040503050406030204" pitchFamily="18" charset="0"/>
                            </a:rPr>
                            <m:t>)</m:t>
                          </m:r>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𝑣</m:t>
                          </m:r>
                        </m:e>
                        <m:sub>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𝐼</m:t>
                              </m:r>
                            </m:sub>
                          </m:sSub>
                        </m:sub>
                        <m:sup>
                          <m:r>
                            <a:rPr lang="en-US" i="1">
                              <a:latin typeface="Cambria Math" panose="02040503050406030204" pitchFamily="18" charset="0"/>
                            </a:rPr>
                            <m:t>(</m:t>
                          </m:r>
                          <m:r>
                            <a:rPr lang="en-US" i="1">
                              <a:latin typeface="Cambria Math" panose="02040503050406030204" pitchFamily="18" charset="0"/>
                            </a:rPr>
                            <m:t>𝑜𝑙𝑑</m:t>
                          </m:r>
                          <m:r>
                            <a:rPr lang="en-US" i="1">
                              <a:latin typeface="Cambria Math" panose="02040503050406030204" pitchFamily="18" charset="0"/>
                            </a:rPr>
                            <m:t>)</m:t>
                          </m:r>
                        </m:sup>
                      </m:sSubSup>
                      <m:r>
                        <a:rPr lang="en-US" i="1">
                          <a:latin typeface="Cambria Math" panose="02040503050406030204" pitchFamily="18" charset="0"/>
                        </a:rPr>
                        <m:t>−</m:t>
                      </m:r>
                      <m:r>
                        <a:rPr lang="en-US" i="1">
                          <a:latin typeface="Cambria Math" panose="02040503050406030204" pitchFamily="18" charset="0"/>
                        </a:rPr>
                        <m:t>𝜂</m:t>
                      </m:r>
                      <m:r>
                        <a:rPr lang="en-US" i="1">
                          <a:latin typeface="Cambria Math" panose="02040503050406030204" pitchFamily="18" charset="0"/>
                        </a:rPr>
                        <m:t>∙</m:t>
                      </m:r>
                      <m:r>
                        <a:rPr lang="en-US" i="1">
                          <a:latin typeface="Cambria Math" panose="02040503050406030204" pitchFamily="18" charset="0"/>
                        </a:rPr>
                        <m:t>𝐸</m:t>
                      </m:r>
                      <m:sSup>
                        <m:sSupPr>
                          <m:ctrlPr>
                            <a:rPr lang="en-US" i="1">
                              <a:latin typeface="Cambria Math" panose="02040503050406030204" pitchFamily="18" charset="0"/>
                            </a:rPr>
                          </m:ctrlPr>
                        </m:sSupPr>
                        <m:e>
                          <m:r>
                            <a:rPr lang="en-US" i="1">
                              <a:latin typeface="Cambria Math" panose="02040503050406030204" pitchFamily="18" charset="0"/>
                            </a:rPr>
                            <m:t>𝐻</m:t>
                          </m:r>
                        </m:e>
                        <m:sup>
                          <m:r>
                            <a:rPr lang="en-US" i="1">
                              <a:latin typeface="Cambria Math" panose="02040503050406030204" pitchFamily="18" charset="0"/>
                            </a:rPr>
                            <m:t>𝑇</m:t>
                          </m:r>
                        </m:sup>
                      </m:sSup>
                    </m:oMath>
                  </m:oMathPara>
                </a14:m>
                <a:endParaRPr lang="en-US">
                  <a:latin typeface="Times New Roman" panose="02020603050405020304" pitchFamily="18" charset="0"/>
                  <a:cs typeface="Times New Roman" panose="02020603050405020304" pitchFamily="18" charset="0"/>
                </a:endParaRPr>
              </a:p>
            </p:txBody>
          </p:sp>
        </mc:Choice>
        <mc:Fallback>
          <p:sp>
            <p:nvSpPr>
              <p:cNvPr id="15" name="TextBox 14"/>
              <p:cNvSpPr txBox="1">
                <a:spLocks noRot="1" noChangeAspect="1" noMove="1" noResize="1" noEditPoints="1" noAdjustHandles="1" noChangeArrowheads="1" noChangeShapeType="1" noTextEdit="1"/>
              </p:cNvSpPr>
              <p:nvPr/>
            </p:nvSpPr>
            <p:spPr>
              <a:xfrm>
                <a:off x="3538656" y="5490664"/>
                <a:ext cx="5139517" cy="736612"/>
              </a:xfrm>
              <a:prstGeom prst="rect">
                <a:avLst/>
              </a:prstGeom>
              <a:blipFill rotWithShape="0">
                <a:blip r:embed="rId8"/>
                <a:stretch>
                  <a:fillRect l="-827" t="-4065"/>
                </a:stretch>
              </a:blipFill>
              <a:ln>
                <a:solidFill>
                  <a:schemeClr val="tx1"/>
                </a:solidFill>
                <a:prstDash val="dash"/>
              </a:ln>
            </p:spPr>
            <p:txBody>
              <a:bodyPr/>
              <a:lstStyle/>
              <a:p>
                <a:r>
                  <a:rPr lang="en-US">
                    <a:noFill/>
                  </a:rPr>
                  <a:t> </a:t>
                </a:r>
              </a:p>
            </p:txBody>
          </p:sp>
        </mc:Fallback>
      </mc:AlternateContent>
    </p:spTree>
    <p:extLst>
      <p:ext uri="{BB962C8B-B14F-4D97-AF65-F5344CB8AC3E}">
        <p14:creationId xmlns:p14="http://schemas.microsoft.com/office/powerpoint/2010/main" xmlns="" val="169579187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Thử nghiệm 3, 4</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D09DE392-19F5-4C3F-99DC-8E9F987A835F}"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34</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3" name="Diagram 2"/>
          <p:cNvGraphicFramePr/>
          <p:nvPr>
            <p:extLst>
              <p:ext uri="{D42A27DB-BD31-4B8C-83A1-F6EECF244321}">
                <p14:modId xmlns:p14="http://schemas.microsoft.com/office/powerpoint/2010/main" xmlns="" val="1147595225"/>
              </p:ext>
            </p:extLst>
          </p:nvPr>
        </p:nvGraphicFramePr>
        <p:xfrm>
          <a:off x="304800" y="1180759"/>
          <a:ext cx="8521700" cy="50549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4110443" y="4690099"/>
            <a:ext cx="2253456" cy="646331"/>
          </a:xfrm>
          <a:prstGeom prst="rect">
            <a:avLst/>
          </a:prstGeom>
          <a:noFill/>
          <a:ln>
            <a:noFill/>
            <a:prstDash val="dash"/>
          </a:ln>
        </p:spPr>
        <p:txBody>
          <a:bodyPr wrap="square" rtlCol="0">
            <a:spAutoFit/>
          </a:bodyPr>
          <a:lstStyle/>
          <a:p>
            <a:pPr lvl="0"/>
            <a:r>
              <a:rPr lang="en-US" smtClean="0">
                <a:latin typeface="Times New Roman" panose="02020603050405020304" pitchFamily="18" charset="0"/>
                <a:cs typeface="Times New Roman" panose="02020603050405020304" pitchFamily="18" charset="0"/>
              </a:rPr>
              <a:t>- Huấn </a:t>
            </a:r>
            <a:r>
              <a:rPr lang="en-US">
                <a:latin typeface="Times New Roman" panose="02020603050405020304" pitchFamily="18" charset="0"/>
                <a:cs typeface="Times New Roman" panose="02020603050405020304" pitchFamily="18" charset="0"/>
              </a:rPr>
              <a:t>luyện từ đầu và bổ sung mô hình</a:t>
            </a:r>
          </a:p>
        </p:txBody>
      </p:sp>
      <p:sp>
        <p:nvSpPr>
          <p:cNvPr id="12" name="TextBox 11"/>
          <p:cNvSpPr txBox="1"/>
          <p:nvPr/>
        </p:nvSpPr>
        <p:spPr>
          <a:xfrm>
            <a:off x="628650" y="4690099"/>
            <a:ext cx="2650272" cy="646331"/>
          </a:xfrm>
          <a:prstGeom prst="rect">
            <a:avLst/>
          </a:prstGeom>
          <a:noFill/>
          <a:ln>
            <a:noFill/>
            <a:prstDash val="dash"/>
          </a:ln>
        </p:spPr>
        <p:txBody>
          <a:bodyPr wrap="square" rtlCol="0">
            <a:spAutoFit/>
          </a:bodyPr>
          <a:lstStyle/>
          <a:p>
            <a:pPr lvl="0"/>
            <a:r>
              <a:rPr lang="en-US">
                <a:latin typeface="Times New Roman" panose="02020603050405020304" pitchFamily="18" charset="0"/>
                <a:cs typeface="Times New Roman" panose="02020603050405020304" pitchFamily="18" charset="0"/>
              </a:rPr>
              <a:t>-</a:t>
            </a:r>
            <a:r>
              <a:rPr lang="en-US" smtClean="0">
                <a:latin typeface="Times New Roman" panose="02020603050405020304" pitchFamily="18" charset="0"/>
                <a:cs typeface="Times New Roman" panose="02020603050405020304" pitchFamily="18" charset="0"/>
              </a:rPr>
              <a:t> Huấn </a:t>
            </a:r>
            <a:r>
              <a:rPr lang="en-US">
                <a:latin typeface="Times New Roman" panose="02020603050405020304" pitchFamily="18" charset="0"/>
                <a:cs typeface="Times New Roman" panose="02020603050405020304" pitchFamily="18" charset="0"/>
              </a:rPr>
              <a:t>luyện dựa trên các bộ ngữ liệu có sẵn</a:t>
            </a:r>
          </a:p>
        </p:txBody>
      </p:sp>
    </p:spTree>
    <p:extLst>
      <p:ext uri="{BB962C8B-B14F-4D97-AF65-F5344CB8AC3E}">
        <p14:creationId xmlns:p14="http://schemas.microsoft.com/office/powerpoint/2010/main" xmlns="" val="280035097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Thử nghiệm 3</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A4406B91-20D6-431D-8063-80EE4FC460B8}"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35</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extLst/>
          </p:nvPr>
        </p:nvGraphicFramePr>
        <p:xfrm>
          <a:off x="304800" y="1180758"/>
          <a:ext cx="8521699" cy="4873100"/>
        </p:xfrm>
        <a:graphic>
          <a:graphicData uri="http://schemas.openxmlformats.org/drawingml/2006/table">
            <a:tbl>
              <a:tblPr firstRow="1" firstCol="1" bandRow="1"/>
              <a:tblGrid>
                <a:gridCol w="471577"/>
                <a:gridCol w="951847"/>
                <a:gridCol w="594001"/>
                <a:gridCol w="710037"/>
                <a:gridCol w="970395"/>
                <a:gridCol w="724618"/>
                <a:gridCol w="966159"/>
                <a:gridCol w="3133065"/>
              </a:tblGrid>
              <a:tr h="319898">
                <a:tc gridSpan="8">
                  <a:txBody>
                    <a:bodyPr/>
                    <a:lstStyle/>
                    <a:p>
                      <a:pPr algn="ctr">
                        <a:spcAft>
                          <a:spcPts val="0"/>
                        </a:spcAft>
                      </a:pPr>
                      <a:r>
                        <a:rPr lang="en-US" sz="1400" b="1">
                          <a:solidFill>
                            <a:srgbClr val="000000"/>
                          </a:solidFill>
                          <a:effectLst/>
                          <a:latin typeface="Times New Roman" panose="02020603050405020304" pitchFamily="18" charset="0"/>
                          <a:ea typeface="Times New Roman" panose="02020603050405020304" pitchFamily="18" charset="0"/>
                        </a:rPr>
                        <a:t>Thử nghiệm huấn luyện mô hình Word2Vec trên các tập ngữ liệu có </a:t>
                      </a:r>
                      <a:r>
                        <a:rPr lang="en-US" sz="1400" b="1" smtClean="0">
                          <a:solidFill>
                            <a:srgbClr val="000000"/>
                          </a:solidFill>
                          <a:effectLst/>
                          <a:latin typeface="Times New Roman" panose="02020603050405020304" pitchFamily="18" charset="0"/>
                          <a:ea typeface="Times New Roman" panose="02020603050405020304" pitchFamily="18" charset="0"/>
                        </a:rPr>
                        <a:t>sẵn [1]</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19898">
                <a:tc rowSpan="2">
                  <a:txBody>
                    <a:bodyPr/>
                    <a:lstStyle/>
                    <a:p>
                      <a:pPr algn="ctr">
                        <a:spcAft>
                          <a:spcPts val="0"/>
                        </a:spcAft>
                      </a:pPr>
                      <a:r>
                        <a:rPr lang="en-US" sz="1400">
                          <a:solidFill>
                            <a:srgbClr val="000000"/>
                          </a:solidFill>
                          <a:effectLst/>
                          <a:latin typeface="Times New Roman" panose="02020603050405020304" pitchFamily="18" charset="0"/>
                          <a:ea typeface="Times New Roman" panose="02020603050405020304" pitchFamily="18" charset="0"/>
                        </a:rPr>
                        <a:t>STT</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US" sz="1400">
                          <a:solidFill>
                            <a:srgbClr val="000000"/>
                          </a:solidFill>
                          <a:effectLst/>
                          <a:latin typeface="Times New Roman" panose="02020603050405020304" pitchFamily="18" charset="0"/>
                          <a:ea typeface="Times New Roman" panose="02020603050405020304" pitchFamily="18" charset="0"/>
                        </a:rPr>
                        <a:t>Tên file</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US" sz="1400">
                          <a:solidFill>
                            <a:srgbClr val="000000"/>
                          </a:solidFill>
                          <a:effectLst/>
                          <a:latin typeface="Times New Roman" panose="02020603050405020304" pitchFamily="18" charset="0"/>
                          <a:ea typeface="Times New Roman" panose="02020603050405020304" pitchFamily="18" charset="0"/>
                        </a:rPr>
                        <a:t>Mẫu huấn luyện</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algn="ctr">
                        <a:spcAft>
                          <a:spcPts val="0"/>
                        </a:spcAft>
                      </a:pPr>
                      <a:r>
                        <a:rPr lang="en-US" sz="1400">
                          <a:solidFill>
                            <a:srgbClr val="000000"/>
                          </a:solidFill>
                          <a:effectLst/>
                          <a:latin typeface="Times New Roman" panose="02020603050405020304" pitchFamily="18" charset="0"/>
                          <a:ea typeface="Times New Roman" panose="02020603050405020304" pitchFamily="18" charset="0"/>
                        </a:rPr>
                        <a:t>Huấn luyện</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just">
                        <a:spcAft>
                          <a:spcPts val="0"/>
                        </a:spcAft>
                      </a:pPr>
                      <a:r>
                        <a:rPr lang="en-US" sz="1400">
                          <a:solidFill>
                            <a:srgbClr val="000000"/>
                          </a:solidFill>
                          <a:effectLst/>
                          <a:latin typeface="Times New Roman" panose="02020603050405020304" pitchFamily="18" charset="0"/>
                          <a:ea typeface="Times New Roman" panose="02020603050405020304" pitchFamily="18" charset="0"/>
                        </a:rPr>
                        <a:t>Kết quả test thử</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572">
                <a:tc vMerge="1">
                  <a:txBody>
                    <a:bodyPr/>
                    <a:lstStyle/>
                    <a:p>
                      <a:endParaRPr lang="en-US"/>
                    </a:p>
                  </a:txBody>
                  <a:tcPr/>
                </a:tc>
                <a:tc vMerge="1">
                  <a:txBody>
                    <a:bodyPr/>
                    <a:lstStyle/>
                    <a:p>
                      <a:endParaRPr lang="en-US"/>
                    </a:p>
                  </a:txBody>
                  <a:tcPr/>
                </a:tc>
                <a:tc>
                  <a:txBody>
                    <a:bodyPr/>
                    <a:lstStyle/>
                    <a:p>
                      <a:pPr algn="just">
                        <a:spcAft>
                          <a:spcPts val="0"/>
                        </a:spcAft>
                      </a:pPr>
                      <a:r>
                        <a:rPr lang="en-US" sz="1400">
                          <a:solidFill>
                            <a:srgbClr val="000000"/>
                          </a:solidFill>
                          <a:effectLst/>
                          <a:latin typeface="Times New Roman" panose="02020603050405020304" pitchFamily="18" charset="0"/>
                          <a:ea typeface="Times New Roman" panose="02020603050405020304" pitchFamily="18" charset="0"/>
                        </a:rPr>
                        <a:t>Số câu</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Size text (KB)</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solidFill>
                            <a:srgbClr val="000000"/>
                          </a:solidFill>
                          <a:effectLst/>
                          <a:latin typeface="Times New Roman" panose="02020603050405020304" pitchFamily="18" charset="0"/>
                          <a:ea typeface="Times New Roman" panose="02020603050405020304" pitchFamily="18" charset="0"/>
                        </a:rPr>
                        <a:t>Tên file</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Thời gian</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solidFill>
                            <a:srgbClr val="000000"/>
                          </a:solidFill>
                          <a:effectLst/>
                          <a:latin typeface="Times New Roman" panose="02020603050405020304" pitchFamily="18" charset="0"/>
                          <a:ea typeface="Times New Roman" panose="02020603050405020304" pitchFamily="18" charset="0"/>
                        </a:rPr>
                        <a:t>Size (KB)</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10 Close word "thực_hiện"</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85652">
                <a:tc>
                  <a:txBody>
                    <a:bodyPr/>
                    <a:lstStyle/>
                    <a:p>
                      <a:pPr algn="r">
                        <a:spcAft>
                          <a:spcPts val="0"/>
                        </a:spcAft>
                      </a:pPr>
                      <a:r>
                        <a:rPr lang="en-US" sz="1400">
                          <a:solidFill>
                            <a:srgbClr val="000000"/>
                          </a:solidFill>
                          <a:effectLst/>
                          <a:latin typeface="Times New Roman" panose="02020603050405020304" pitchFamily="18" charset="0"/>
                          <a:ea typeface="Times New Roman" panose="02020603050405020304" pitchFamily="18" charset="0"/>
                        </a:rPr>
                        <a:t>1</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VNTQcorpus-small</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a:solidFill>
                            <a:srgbClr val="000000"/>
                          </a:solidFill>
                          <a:effectLst/>
                          <a:latin typeface="Times New Roman" panose="02020603050405020304" pitchFamily="18" charset="0"/>
                          <a:ea typeface="Times New Roman" panose="02020603050405020304" pitchFamily="18" charset="0"/>
                        </a:rPr>
                        <a:t>197,931</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a:solidFill>
                            <a:srgbClr val="000000"/>
                          </a:solidFill>
                          <a:effectLst/>
                          <a:latin typeface="Times New Roman" panose="02020603050405020304" pitchFamily="18" charset="0"/>
                          <a:ea typeface="Times New Roman" panose="02020603050405020304" pitchFamily="18" charset="0"/>
                        </a:rPr>
                        <a:t>34,935</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WM_ VNTQcorpus_small</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6p18s</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a:solidFill>
                            <a:srgbClr val="000000"/>
                          </a:solidFill>
                          <a:effectLst/>
                          <a:latin typeface="Times New Roman" panose="02020603050405020304" pitchFamily="18" charset="0"/>
                          <a:ea typeface="Times New Roman" panose="02020603050405020304" pitchFamily="18" charset="0"/>
                        </a:rPr>
                        <a:t>327,325</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 [danh_định, Lã_Thị_Xuân_Thu, Khổng_Khâu_Đó, Hán_Cao_Tồ, bác_học, nước_đổ_đầu_vịt, bách_khoa_toàn_thư, quân_thần, trề, cầu_hiền]</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1143">
                <a:tc>
                  <a:txBody>
                    <a:bodyPr/>
                    <a:lstStyle/>
                    <a:p>
                      <a:pPr algn="r">
                        <a:spcAft>
                          <a:spcPts val="0"/>
                        </a:spcAft>
                      </a:pPr>
                      <a:r>
                        <a:rPr lang="en-US" sz="1400">
                          <a:solidFill>
                            <a:srgbClr val="000000"/>
                          </a:solidFill>
                          <a:effectLst/>
                          <a:latin typeface="Times New Roman" panose="02020603050405020304" pitchFamily="18" charset="0"/>
                          <a:ea typeface="Times New Roman" panose="02020603050405020304" pitchFamily="18" charset="0"/>
                        </a:rPr>
                        <a:t>2</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VNESEcorpus</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a:solidFill>
                            <a:srgbClr val="000000"/>
                          </a:solidFill>
                          <a:effectLst/>
                          <a:latin typeface="Times New Roman" panose="02020603050405020304" pitchFamily="18" charset="0"/>
                          <a:ea typeface="Times New Roman" panose="02020603050405020304" pitchFamily="18" charset="0"/>
                        </a:rPr>
                        <a:t>349,578</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a:solidFill>
                            <a:srgbClr val="000000"/>
                          </a:solidFill>
                          <a:effectLst/>
                          <a:latin typeface="Times New Roman" panose="02020603050405020304" pitchFamily="18" charset="0"/>
                          <a:ea typeface="Times New Roman" panose="02020603050405020304" pitchFamily="18" charset="0"/>
                        </a:rPr>
                        <a:t>66,140</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WM_ VNESEcorpus</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27p30s</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a:solidFill>
                            <a:srgbClr val="000000"/>
                          </a:solidFill>
                          <a:effectLst/>
                          <a:latin typeface="Times New Roman" panose="02020603050405020304" pitchFamily="18" charset="0"/>
                          <a:ea typeface="Times New Roman" panose="02020603050405020304" pitchFamily="18" charset="0"/>
                        </a:rPr>
                        <a:t>702,459</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BTM, 21/5/2007, quy_định, Phan_Văn_Khoa, theo, Nguyễn_Thị_Tân, 09/2007/TT-BTM, điều_kiện, CTGT, 4228</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6429">
                <a:tc>
                  <a:txBody>
                    <a:bodyPr/>
                    <a:lstStyle/>
                    <a:p>
                      <a:pPr algn="r">
                        <a:spcAft>
                          <a:spcPts val="0"/>
                        </a:spcAft>
                      </a:pPr>
                      <a:r>
                        <a:rPr lang="en-US" sz="1400">
                          <a:solidFill>
                            <a:srgbClr val="000000"/>
                          </a:solidFill>
                          <a:effectLst/>
                          <a:latin typeface="Times New Roman" panose="02020603050405020304" pitchFamily="18" charset="0"/>
                          <a:ea typeface="Times New Roman" panose="02020603050405020304" pitchFamily="18" charset="0"/>
                        </a:rPr>
                        <a:t>3</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VNTQcorpus-big</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a:solidFill>
                            <a:srgbClr val="000000"/>
                          </a:solidFill>
                          <a:effectLst/>
                          <a:latin typeface="Times New Roman" panose="02020603050405020304" pitchFamily="18" charset="0"/>
                          <a:ea typeface="Times New Roman" panose="02020603050405020304" pitchFamily="18" charset="0"/>
                        </a:rPr>
                        <a:t>1,765,378</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a:solidFill>
                            <a:srgbClr val="000000"/>
                          </a:solidFill>
                          <a:effectLst/>
                          <a:latin typeface="Times New Roman" panose="02020603050405020304" pitchFamily="18" charset="0"/>
                          <a:ea typeface="Times New Roman" panose="02020603050405020304" pitchFamily="18" charset="0"/>
                        </a:rPr>
                        <a:t>244,778</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WM_ VNTQcorpus_big</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57p32s</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a:solidFill>
                            <a:srgbClr val="000000"/>
                          </a:solidFill>
                          <a:effectLst/>
                          <a:latin typeface="Times New Roman" panose="02020603050405020304" pitchFamily="18" charset="0"/>
                          <a:ea typeface="Times New Roman" panose="02020603050405020304" pitchFamily="18" charset="0"/>
                        </a:rPr>
                        <a:t>1,242,194</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Times New Roman" panose="02020603050405020304" pitchFamily="18" charset="0"/>
                          <a:ea typeface="Times New Roman" panose="02020603050405020304" pitchFamily="18" charset="0"/>
                        </a:rPr>
                        <a:t>[Herzen, Chernyshevsky, Đường_đi_nước_bước, Cả_Jobs, Khoa_Huyền_Môn, Lack, Rosen, Linsky, Clar, Đấu_tranh_giai_cấp]</a:t>
                      </a:r>
                      <a:endParaRPr lang="en-US" sz="1400">
                        <a:effectLst/>
                        <a:latin typeface="Times New Roman" panose="02020603050405020304" pitchFamily="18" charset="0"/>
                        <a:ea typeface="Times New Roman" panose="02020603050405020304" pitchFamily="18" charset="0"/>
                      </a:endParaRPr>
                    </a:p>
                  </a:txBody>
                  <a:tcPr marL="57242" marR="5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mc:AlternateContent xmlns:mc="http://schemas.openxmlformats.org/markup-compatibility/2006">
        <mc:Choice xmlns:a14="http://schemas.microsoft.com/office/drawing/2010/main" xmlns="" Requires="a14">
          <p:sp>
            <p:nvSpPr>
              <p:cNvPr id="9" name="TextBox 8"/>
              <p:cNvSpPr txBox="1"/>
              <p:nvPr/>
            </p:nvSpPr>
            <p:spPr>
              <a:xfrm>
                <a:off x="-6350" y="6257833"/>
                <a:ext cx="8677275" cy="358944"/>
              </a:xfrm>
              <a:prstGeom prst="rect">
                <a:avLst/>
              </a:prstGeom>
              <a:solidFill>
                <a:schemeClr val="bg1"/>
              </a:solidFill>
              <a:ln>
                <a:solidFill>
                  <a:schemeClr val="tx1"/>
                </a:solidFill>
                <a:prstDash val="dash"/>
              </a:ln>
            </p:spPr>
            <p:txBody>
              <a:bodyPr wrap="square" rtlCol="0">
                <a:spAutoFit/>
              </a:bodyPr>
              <a:lstStyle/>
              <a:p>
                <a:pPr indent="457200" algn="just">
                  <a:spcAft>
                    <a:spcPts val="0"/>
                  </a:spcAft>
                </a:pPr>
                <a14:m>
                  <m:oMathPara xmlns:m="http://schemas.openxmlformats.org/officeDocument/2006/math">
                    <m:oMathParaPr>
                      <m:jc m:val="centerGroup"/>
                    </m:oMathParaPr>
                    <m:oMath xmlns:m="http://schemas.openxmlformats.org/officeDocument/2006/math">
                      <m:d>
                        <m:dPr>
                          <m:begChr m:val="["/>
                          <m:endChr m:val="]"/>
                          <m:ctrlPr>
                            <a:rPr lang="en-US" sz="1700" b="0" i="1" smtClean="0">
                              <a:latin typeface="Cambria Math" panose="02040503050406030204" pitchFamily="18" charset="0"/>
                              <a:cs typeface="Times New Roman" panose="02020603050405020304" pitchFamily="18" charset="0"/>
                            </a:rPr>
                          </m:ctrlPr>
                        </m:dPr>
                        <m:e>
                          <m:r>
                            <a:rPr lang="en-US" sz="1700" b="0" i="1" smtClean="0">
                              <a:latin typeface="Cambria Math" panose="02040503050406030204" pitchFamily="18" charset="0"/>
                              <a:cs typeface="Times New Roman" panose="02020603050405020304" pitchFamily="18" charset="0"/>
                            </a:rPr>
                            <m:t>1</m:t>
                          </m:r>
                        </m:e>
                      </m:d>
                      <m:r>
                        <a:rPr lang="en-US" sz="1700" b="0" i="1" smtClean="0">
                          <a:latin typeface="Cambria Math" panose="02040503050406030204" pitchFamily="18" charset="0"/>
                          <a:cs typeface="Times New Roman" panose="02020603050405020304" pitchFamily="18" charset="0"/>
                        </a:rPr>
                        <m:t> </m:t>
                      </m:r>
                      <m:r>
                        <m:rPr>
                          <m:nor/>
                        </m:rPr>
                        <a:rPr lang="en-US" sz="1700" b="0" i="0" smtClean="0">
                          <a:latin typeface="Times New Roman" panose="02020603050405020304" pitchFamily="18" charset="0"/>
                          <a:cs typeface="Times New Roman" panose="02020603050405020304" pitchFamily="18" charset="0"/>
                        </a:rPr>
                        <m:t>b</m:t>
                      </m:r>
                      <m:r>
                        <m:rPr>
                          <m:nor/>
                        </m:rPr>
                        <a:rPr lang="en-US" sz="1700" b="0" i="0" smtClean="0">
                          <a:latin typeface="Times New Roman" panose="02020603050405020304" pitchFamily="18" charset="0"/>
                          <a:cs typeface="Times New Roman" panose="02020603050405020304" pitchFamily="18" charset="0"/>
                        </a:rPr>
                        <m:t>ộ </m:t>
                      </m:r>
                      <m:r>
                        <m:rPr>
                          <m:nor/>
                        </m:rPr>
                        <a:rPr lang="en-US" sz="1700" b="0" i="0" smtClean="0">
                          <a:latin typeface="Times New Roman" panose="02020603050405020304" pitchFamily="18" charset="0"/>
                          <a:cs typeface="Times New Roman" panose="02020603050405020304" pitchFamily="18" charset="0"/>
                        </a:rPr>
                        <m:t>ng</m:t>
                      </m:r>
                      <m:r>
                        <m:rPr>
                          <m:nor/>
                        </m:rPr>
                        <a:rPr lang="en-US" sz="1700" b="0" i="0" smtClean="0">
                          <a:latin typeface="Times New Roman" panose="02020603050405020304" pitchFamily="18" charset="0"/>
                          <a:cs typeface="Times New Roman" panose="02020603050405020304" pitchFamily="18" charset="0"/>
                        </a:rPr>
                        <m:t>ữ </m:t>
                      </m:r>
                      <m:r>
                        <m:rPr>
                          <m:nor/>
                        </m:rPr>
                        <a:rPr lang="en-US" sz="1700" b="0" i="0" smtClean="0">
                          <a:latin typeface="Times New Roman" panose="02020603050405020304" pitchFamily="18" charset="0"/>
                          <a:cs typeface="Times New Roman" panose="02020603050405020304" pitchFamily="18" charset="0"/>
                        </a:rPr>
                        <m:t>li</m:t>
                      </m:r>
                      <m:r>
                        <m:rPr>
                          <m:nor/>
                        </m:rPr>
                        <a:rPr lang="en-US" sz="1700" b="0" i="0" smtClean="0">
                          <a:latin typeface="Times New Roman" panose="02020603050405020304" pitchFamily="18" charset="0"/>
                          <a:cs typeface="Times New Roman" panose="02020603050405020304" pitchFamily="18" charset="0"/>
                        </a:rPr>
                        <m:t>ệ</m:t>
                      </m:r>
                      <m:r>
                        <m:rPr>
                          <m:nor/>
                        </m:rPr>
                        <a:rPr lang="en-US" sz="1700" b="0" i="0" smtClean="0">
                          <a:latin typeface="Times New Roman" panose="02020603050405020304" pitchFamily="18" charset="0"/>
                          <a:cs typeface="Times New Roman" panose="02020603050405020304" pitchFamily="18" charset="0"/>
                        </a:rPr>
                        <m:t>u</m:t>
                      </m:r>
                      <m:r>
                        <m:rPr>
                          <m:nor/>
                        </m:rPr>
                        <a:rPr lang="en-US" sz="1700" b="0" i="0" smtClean="0">
                          <a:latin typeface="Times New Roman" panose="02020603050405020304" pitchFamily="18" charset="0"/>
                          <a:cs typeface="Times New Roman" panose="02020603050405020304" pitchFamily="18" charset="0"/>
                        </a:rPr>
                        <m:t> </m:t>
                      </m:r>
                      <m:r>
                        <m:rPr>
                          <m:nor/>
                        </m:rPr>
                        <a:rPr lang="en-US" sz="1700" b="0" i="0" smtClean="0">
                          <a:latin typeface="Times New Roman" panose="02020603050405020304" pitchFamily="18" charset="0"/>
                          <a:cs typeface="Times New Roman" panose="02020603050405020304" pitchFamily="18" charset="0"/>
                        </a:rPr>
                        <m:t>c</m:t>
                      </m:r>
                      <m:r>
                        <m:rPr>
                          <m:nor/>
                        </m:rPr>
                        <a:rPr lang="en-US" sz="1700" b="0" i="0" smtClean="0">
                          <a:latin typeface="Times New Roman" panose="02020603050405020304" pitchFamily="18" charset="0"/>
                          <a:cs typeface="Times New Roman" panose="02020603050405020304" pitchFamily="18" charset="0"/>
                        </a:rPr>
                        <m:t>ó </m:t>
                      </m:r>
                      <m:r>
                        <m:rPr>
                          <m:nor/>
                        </m:rPr>
                        <a:rPr lang="en-US" sz="1700" b="0" i="0" smtClean="0">
                          <a:latin typeface="Times New Roman" panose="02020603050405020304" pitchFamily="18" charset="0"/>
                          <a:cs typeface="Times New Roman" panose="02020603050405020304" pitchFamily="18" charset="0"/>
                        </a:rPr>
                        <m:t>s</m:t>
                      </m:r>
                      <m:r>
                        <m:rPr>
                          <m:nor/>
                        </m:rPr>
                        <a:rPr lang="en-US" sz="1700" b="0" i="0" smtClean="0">
                          <a:latin typeface="Times New Roman" panose="02020603050405020304" pitchFamily="18" charset="0"/>
                          <a:cs typeface="Times New Roman" panose="02020603050405020304" pitchFamily="18" charset="0"/>
                        </a:rPr>
                        <m:t>ẵ</m:t>
                      </m:r>
                      <m:r>
                        <m:rPr>
                          <m:nor/>
                        </m:rPr>
                        <a:rPr lang="en-US" sz="1700" b="0" i="0" smtClean="0">
                          <a:latin typeface="Times New Roman" panose="02020603050405020304" pitchFamily="18" charset="0"/>
                          <a:cs typeface="Times New Roman" panose="02020603050405020304" pitchFamily="18" charset="0"/>
                        </a:rPr>
                        <m:t>n</m:t>
                      </m:r>
                      <m:r>
                        <m:rPr>
                          <m:nor/>
                        </m:rPr>
                        <a:rPr lang="en-US" sz="1700" b="0" i="0" smtClean="0">
                          <a:latin typeface="Times New Roman" panose="02020603050405020304" pitchFamily="18" charset="0"/>
                          <a:cs typeface="Times New Roman" panose="02020603050405020304" pitchFamily="18" charset="0"/>
                        </a:rPr>
                        <m:t> </m:t>
                      </m:r>
                      <m:r>
                        <m:rPr>
                          <m:nor/>
                        </m:rPr>
                        <a:rPr lang="en-US" sz="1700" b="0" i="0" smtClean="0">
                          <a:latin typeface="Times New Roman" panose="02020603050405020304" pitchFamily="18" charset="0"/>
                          <a:cs typeface="Times New Roman" panose="02020603050405020304" pitchFamily="18" charset="0"/>
                        </a:rPr>
                        <m:t>tr</m:t>
                      </m:r>
                      <m:r>
                        <m:rPr>
                          <m:nor/>
                        </m:rPr>
                        <a:rPr lang="en-US" sz="1700" b="0" i="0" smtClean="0">
                          <a:latin typeface="Times New Roman" panose="02020603050405020304" pitchFamily="18" charset="0"/>
                          <a:cs typeface="Times New Roman" panose="02020603050405020304" pitchFamily="18" charset="0"/>
                        </a:rPr>
                        <m:t>ê</m:t>
                      </m:r>
                      <m:r>
                        <m:rPr>
                          <m:nor/>
                        </m:rPr>
                        <a:rPr lang="en-US" sz="1700" b="0" i="0" smtClean="0">
                          <a:latin typeface="Times New Roman" panose="02020603050405020304" pitchFamily="18" charset="0"/>
                          <a:cs typeface="Times New Roman" panose="02020603050405020304" pitchFamily="18" charset="0"/>
                        </a:rPr>
                        <m:t>n</m:t>
                      </m:r>
                      <m:r>
                        <m:rPr>
                          <m:nor/>
                        </m:rPr>
                        <a:rPr lang="en-US" sz="1700" b="0" i="0" smtClean="0">
                          <a:latin typeface="Times New Roman" panose="02020603050405020304" pitchFamily="18" charset="0"/>
                          <a:cs typeface="Times New Roman" panose="02020603050405020304" pitchFamily="18" charset="0"/>
                        </a:rPr>
                        <m:t> </m:t>
                      </m:r>
                      <m:r>
                        <m:rPr>
                          <m:nor/>
                        </m:rPr>
                        <a:rPr lang="en-US" sz="1700" b="0" i="0" smtClean="0">
                          <a:latin typeface="Times New Roman" panose="02020603050405020304" pitchFamily="18" charset="0"/>
                          <a:cs typeface="Times New Roman" panose="02020603050405020304" pitchFamily="18" charset="0"/>
                        </a:rPr>
                        <m:t>website</m:t>
                      </m:r>
                      <m:r>
                        <m:rPr>
                          <m:nor/>
                        </m:rPr>
                        <a:rPr lang="en-US" sz="1700" b="0" i="0" smtClean="0">
                          <a:latin typeface="Times New Roman" panose="02020603050405020304" pitchFamily="18" charset="0"/>
                          <a:cs typeface="Times New Roman" panose="02020603050405020304" pitchFamily="18" charset="0"/>
                        </a:rPr>
                        <m:t>: </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http</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viet</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jnlp</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org</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download</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du</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lieu</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tu</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vung</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m:t>
                      </m:r>
                      <m:r>
                        <m:rPr>
                          <m:nor/>
                        </m:rPr>
                        <a:rPr lang="en-US" sz="170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m:t>corpus</m:t>
                      </m:r>
                    </m:oMath>
                  </m:oMathPara>
                </a14:m>
                <a:endParaRPr lang="en-US" sz="1700">
                  <a:effectLst/>
                  <a:latin typeface="Times New Roman" panose="02020603050405020304" pitchFamily="18" charset="0"/>
                  <a:ea typeface="Times New Roman" panose="02020603050405020304" pitchFamily="18" charset="0"/>
                  <a:cs typeface="Times New Roman" panose="02020603050405020304"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6350" y="6257833"/>
                <a:ext cx="8677275" cy="358944"/>
              </a:xfrm>
              <a:prstGeom prst="rect">
                <a:avLst/>
              </a:prstGeom>
              <a:blipFill rotWithShape="0">
                <a:blip r:embed="rId3"/>
                <a:stretch>
                  <a:fillRect b="-11667"/>
                </a:stretch>
              </a:blipFill>
              <a:ln>
                <a:solidFill>
                  <a:schemeClr val="tx1"/>
                </a:solidFill>
                <a:prstDash val="dash"/>
              </a:ln>
            </p:spPr>
            <p:txBody>
              <a:bodyPr/>
              <a:lstStyle/>
              <a:p>
                <a:r>
                  <a:rPr lang="en-US">
                    <a:noFill/>
                  </a:rPr>
                  <a:t> </a:t>
                </a:r>
              </a:p>
            </p:txBody>
          </p:sp>
        </mc:Fallback>
      </mc:AlternateContent>
    </p:spTree>
    <p:extLst>
      <p:ext uri="{BB962C8B-B14F-4D97-AF65-F5344CB8AC3E}">
        <p14:creationId xmlns:p14="http://schemas.microsoft.com/office/powerpoint/2010/main" xmlns="" val="3528323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Thử nghiệm 4</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4C7CE90C-9A9A-491D-957E-8837A751104F}"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36</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xmlns="" val="2243347732"/>
              </p:ext>
            </p:extLst>
          </p:nvPr>
        </p:nvGraphicFramePr>
        <p:xfrm>
          <a:off x="304800" y="1180758"/>
          <a:ext cx="8521700" cy="5069737"/>
        </p:xfrm>
        <a:graphic>
          <a:graphicData uri="http://schemas.openxmlformats.org/drawingml/2006/table">
            <a:tbl>
              <a:tblPr firstRow="1" firstCol="1" bandRow="1"/>
              <a:tblGrid>
                <a:gridCol w="599542"/>
                <a:gridCol w="837161"/>
                <a:gridCol w="599542"/>
                <a:gridCol w="716660"/>
                <a:gridCol w="910446"/>
                <a:gridCol w="1242204"/>
                <a:gridCol w="966158"/>
                <a:gridCol w="2649987"/>
              </a:tblGrid>
              <a:tr h="194421">
                <a:tc gridSpan="8">
                  <a:txBody>
                    <a:bodyPr/>
                    <a:lstStyle/>
                    <a:p>
                      <a:pPr algn="ctr">
                        <a:spcAft>
                          <a:spcPts val="0"/>
                        </a:spcAft>
                      </a:pPr>
                      <a:r>
                        <a:rPr lang="en-US" sz="1300" b="1">
                          <a:solidFill>
                            <a:srgbClr val="000000"/>
                          </a:solidFill>
                          <a:effectLst/>
                          <a:latin typeface="Times New Roman" panose="02020603050405020304" pitchFamily="18" charset="0"/>
                          <a:ea typeface="Times New Roman" panose="02020603050405020304" pitchFamily="18" charset="0"/>
                        </a:rPr>
                        <a:t>Thử nghiệm huấn luyện từ đầu và huấn luyện bổ sung mô hình Word2Vec</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4421">
                <a:tc rowSpan="2">
                  <a:txBody>
                    <a:bodyPr/>
                    <a:lstStyle/>
                    <a:p>
                      <a:pPr algn="ctr">
                        <a:spcAft>
                          <a:spcPts val="0"/>
                        </a:spcAft>
                      </a:pPr>
                      <a:r>
                        <a:rPr lang="en-US" sz="1300">
                          <a:solidFill>
                            <a:srgbClr val="000000"/>
                          </a:solidFill>
                          <a:effectLst/>
                          <a:latin typeface="Times New Roman" panose="02020603050405020304" pitchFamily="18" charset="0"/>
                          <a:ea typeface="Times New Roman" panose="02020603050405020304" pitchFamily="18" charset="0"/>
                        </a:rPr>
                        <a:t>STT</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US" sz="1300">
                          <a:solidFill>
                            <a:srgbClr val="000000"/>
                          </a:solidFill>
                          <a:effectLst/>
                          <a:latin typeface="Times New Roman" panose="02020603050405020304" pitchFamily="18" charset="0"/>
                          <a:ea typeface="Times New Roman" panose="02020603050405020304" pitchFamily="18" charset="0"/>
                        </a:rPr>
                        <a:t>Tên file</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US" sz="1300">
                          <a:solidFill>
                            <a:srgbClr val="000000"/>
                          </a:solidFill>
                          <a:effectLst/>
                          <a:latin typeface="Times New Roman" panose="02020603050405020304" pitchFamily="18" charset="0"/>
                          <a:ea typeface="Times New Roman" panose="02020603050405020304" pitchFamily="18" charset="0"/>
                        </a:rPr>
                        <a:t>Mẫu huấn luyện</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algn="ctr">
                        <a:spcAft>
                          <a:spcPts val="0"/>
                        </a:spcAft>
                      </a:pPr>
                      <a:r>
                        <a:rPr lang="en-US" sz="1300">
                          <a:solidFill>
                            <a:srgbClr val="000000"/>
                          </a:solidFill>
                          <a:effectLst/>
                          <a:latin typeface="Times New Roman" panose="02020603050405020304" pitchFamily="18" charset="0"/>
                          <a:ea typeface="Times New Roman" panose="02020603050405020304" pitchFamily="18" charset="0"/>
                        </a:rPr>
                        <a:t>Huấn luyện</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just">
                        <a:spcAft>
                          <a:spcPts val="0"/>
                        </a:spcAft>
                      </a:pPr>
                      <a:r>
                        <a:rPr lang="en-US" sz="1300">
                          <a:solidFill>
                            <a:srgbClr val="000000"/>
                          </a:solidFill>
                          <a:effectLst/>
                          <a:latin typeface="Times New Roman" panose="02020603050405020304" pitchFamily="18" charset="0"/>
                          <a:ea typeface="Times New Roman" panose="02020603050405020304" pitchFamily="18" charset="0"/>
                        </a:rPr>
                        <a:t>Kết quả test thử</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841">
                <a:tc vMerge="1">
                  <a:txBody>
                    <a:bodyPr/>
                    <a:lstStyle/>
                    <a:p>
                      <a:endParaRPr lang="en-US"/>
                    </a:p>
                  </a:txBody>
                  <a:tcPr/>
                </a:tc>
                <a:tc vMerge="1">
                  <a:txBody>
                    <a:bodyPr/>
                    <a:lstStyle/>
                    <a:p>
                      <a:endParaRPr lang="en-US"/>
                    </a:p>
                  </a:txBody>
                  <a:tcPr/>
                </a:tc>
                <a:tc>
                  <a:txBody>
                    <a:bodyPr/>
                    <a:lstStyle/>
                    <a:p>
                      <a:pPr algn="just">
                        <a:spcAft>
                          <a:spcPts val="0"/>
                        </a:spcAft>
                      </a:pPr>
                      <a:r>
                        <a:rPr lang="en-US" sz="1300">
                          <a:solidFill>
                            <a:srgbClr val="000000"/>
                          </a:solidFill>
                          <a:effectLst/>
                          <a:latin typeface="Times New Roman" panose="02020603050405020304" pitchFamily="18" charset="0"/>
                          <a:ea typeface="Times New Roman" panose="02020603050405020304" pitchFamily="18" charset="0"/>
                        </a:rPr>
                        <a:t>Số câu</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Size text (KB)</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300">
                          <a:solidFill>
                            <a:srgbClr val="000000"/>
                          </a:solidFill>
                          <a:effectLst/>
                          <a:latin typeface="Times New Roman" panose="02020603050405020304" pitchFamily="18" charset="0"/>
                          <a:ea typeface="Times New Roman" panose="02020603050405020304" pitchFamily="18" charset="0"/>
                        </a:rPr>
                        <a:t>Tên file</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Thời gian</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300">
                          <a:solidFill>
                            <a:srgbClr val="000000"/>
                          </a:solidFill>
                          <a:effectLst/>
                          <a:latin typeface="Times New Roman" panose="02020603050405020304" pitchFamily="18" charset="0"/>
                          <a:ea typeface="Times New Roman" panose="02020603050405020304" pitchFamily="18" charset="0"/>
                        </a:rPr>
                        <a:t>Size (KB)</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10 Close word "thực_hiện"</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2104">
                <a:tc>
                  <a:txBody>
                    <a:bodyPr/>
                    <a:lstStyle/>
                    <a:p>
                      <a:pPr algn="r">
                        <a:spcAft>
                          <a:spcPts val="0"/>
                        </a:spcAft>
                      </a:pPr>
                      <a:r>
                        <a:rPr lang="en-US" sz="1300">
                          <a:solidFill>
                            <a:srgbClr val="000000"/>
                          </a:solidFill>
                          <a:effectLst/>
                          <a:latin typeface="Times New Roman" panose="02020603050405020304" pitchFamily="18" charset="0"/>
                          <a:ea typeface="Times New Roman" panose="02020603050405020304" pitchFamily="18" charset="0"/>
                        </a:rPr>
                        <a:t>1</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VNcorpus_test_20161227</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300">
                          <a:solidFill>
                            <a:srgbClr val="000000"/>
                          </a:solidFill>
                          <a:effectLst/>
                          <a:latin typeface="Times New Roman" panose="02020603050405020304" pitchFamily="18" charset="0"/>
                          <a:ea typeface="Times New Roman" panose="02020603050405020304" pitchFamily="18" charset="0"/>
                        </a:rPr>
                        <a:t>288</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300">
                          <a:solidFill>
                            <a:srgbClr val="000000"/>
                          </a:solidFill>
                          <a:effectLst/>
                          <a:latin typeface="Times New Roman" panose="02020603050405020304" pitchFamily="18" charset="0"/>
                          <a:ea typeface="Times New Roman" panose="02020603050405020304" pitchFamily="18" charset="0"/>
                        </a:rPr>
                        <a:t>63</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WM_VNcorpus_test_20161227</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11.596 s</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10,943</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[về, công_tác, xây_dựng_gia_đình, đồng_bộ, tiến_bộ, no_ấm, Nguyễn_Phú_Trọng, tổ_chức, đặc_biệt, hạnh_phúc]</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7683">
                <a:tc>
                  <a:txBody>
                    <a:bodyPr/>
                    <a:lstStyle/>
                    <a:p>
                      <a:pPr algn="r">
                        <a:spcAft>
                          <a:spcPts val="0"/>
                        </a:spcAft>
                      </a:pPr>
                      <a:r>
                        <a:rPr lang="en-US" sz="1300">
                          <a:solidFill>
                            <a:srgbClr val="000000"/>
                          </a:solidFill>
                          <a:effectLst/>
                          <a:latin typeface="Times New Roman" panose="02020603050405020304" pitchFamily="18" charset="0"/>
                          <a:ea typeface="Times New Roman" panose="02020603050405020304" pitchFamily="18" charset="0"/>
                        </a:rPr>
                        <a:t>2</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VNcorpus_test_20170102</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300">
                          <a:solidFill>
                            <a:srgbClr val="000000"/>
                          </a:solidFill>
                          <a:effectLst/>
                          <a:latin typeface="Times New Roman" panose="02020603050405020304" pitchFamily="18" charset="0"/>
                          <a:ea typeface="Times New Roman" panose="02020603050405020304" pitchFamily="18" charset="0"/>
                        </a:rPr>
                        <a:t>1,483</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300">
                          <a:solidFill>
                            <a:srgbClr val="000000"/>
                          </a:solidFill>
                          <a:effectLst/>
                          <a:latin typeface="Times New Roman" panose="02020603050405020304" pitchFamily="18" charset="0"/>
                          <a:ea typeface="Times New Roman" panose="02020603050405020304" pitchFamily="18" charset="0"/>
                        </a:rPr>
                        <a:t>393</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WM_VNcorpus_test_20170102</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15.877 s</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29,239</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[xây_dựng, với, tổ_chức, công_tác, có, về, trong, những, hoạt_động, cho]</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7683">
                <a:tc>
                  <a:txBody>
                    <a:bodyPr/>
                    <a:lstStyle/>
                    <a:p>
                      <a:pPr algn="r">
                        <a:spcAft>
                          <a:spcPts val="0"/>
                        </a:spcAft>
                      </a:pPr>
                      <a:r>
                        <a:rPr lang="en-US" sz="1300">
                          <a:solidFill>
                            <a:srgbClr val="000000"/>
                          </a:solidFill>
                          <a:effectLst/>
                          <a:latin typeface="Times New Roman" panose="02020603050405020304" pitchFamily="18" charset="0"/>
                          <a:ea typeface="Times New Roman" panose="02020603050405020304" pitchFamily="18" charset="0"/>
                        </a:rPr>
                        <a:t>3</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VNcorpus_test_20170103</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300">
                          <a:solidFill>
                            <a:srgbClr val="000000"/>
                          </a:solidFill>
                          <a:effectLst/>
                          <a:latin typeface="Times New Roman" panose="02020603050405020304" pitchFamily="18" charset="0"/>
                          <a:ea typeface="Times New Roman" panose="02020603050405020304" pitchFamily="18" charset="0"/>
                        </a:rPr>
                        <a:t>1,954</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300">
                          <a:solidFill>
                            <a:srgbClr val="000000"/>
                          </a:solidFill>
                          <a:effectLst/>
                          <a:latin typeface="Times New Roman" panose="02020603050405020304" pitchFamily="18" charset="0"/>
                          <a:ea typeface="Times New Roman" panose="02020603050405020304" pitchFamily="18" charset="0"/>
                        </a:rPr>
                        <a:t>517</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WM_VNcorpus_test_20170103</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20.145 s</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30,184</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[công_tác, tổ_chức, thành_ủy, Luật_Bình, chỉ_đạo, Nội_chính, nhiệm_vụ, với, ủy_ban, trong]</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7683">
                <a:tc>
                  <a:txBody>
                    <a:bodyPr/>
                    <a:lstStyle/>
                    <a:p>
                      <a:pPr algn="r">
                        <a:spcAft>
                          <a:spcPts val="0"/>
                        </a:spcAft>
                      </a:pPr>
                      <a:r>
                        <a:rPr lang="en-US" sz="1300">
                          <a:solidFill>
                            <a:srgbClr val="000000"/>
                          </a:solidFill>
                          <a:effectLst/>
                          <a:latin typeface="Times New Roman" panose="02020603050405020304" pitchFamily="18" charset="0"/>
                          <a:ea typeface="Times New Roman" panose="02020603050405020304" pitchFamily="18" charset="0"/>
                        </a:rPr>
                        <a:t>4</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VNcorpus_test_20170115</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300">
                          <a:solidFill>
                            <a:srgbClr val="000000"/>
                          </a:solidFill>
                          <a:effectLst/>
                          <a:latin typeface="Times New Roman" panose="02020603050405020304" pitchFamily="18" charset="0"/>
                          <a:ea typeface="Times New Roman" panose="02020603050405020304" pitchFamily="18" charset="0"/>
                        </a:rPr>
                        <a:t>4,471</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300">
                          <a:solidFill>
                            <a:srgbClr val="000000"/>
                          </a:solidFill>
                          <a:effectLst/>
                          <a:latin typeface="Times New Roman" panose="02020603050405020304" pitchFamily="18" charset="0"/>
                          <a:ea typeface="Times New Roman" panose="02020603050405020304" pitchFamily="18" charset="0"/>
                        </a:rPr>
                        <a:t>1,181</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WM_VNcorpus_test_20170115</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40.788 s</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33,583</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[về, xây_dựng, tổ_chức, công_tác, Trung_ương, với, Công_an, cụ_thể_hóa, chỉ_đạo, năm]</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2104">
                <a:tc>
                  <a:txBody>
                    <a:bodyPr/>
                    <a:lstStyle/>
                    <a:p>
                      <a:pPr algn="r">
                        <a:spcAft>
                          <a:spcPts val="0"/>
                        </a:spcAft>
                      </a:pPr>
                      <a:r>
                        <a:rPr lang="en-US" sz="1300">
                          <a:solidFill>
                            <a:srgbClr val="000000"/>
                          </a:solidFill>
                          <a:effectLst/>
                          <a:latin typeface="Times New Roman" panose="02020603050405020304" pitchFamily="18" charset="0"/>
                          <a:ea typeface="Times New Roman" panose="02020603050405020304" pitchFamily="18" charset="0"/>
                        </a:rPr>
                        <a:t>5</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Thử nghiệm kết hợp với mô hình đã được huấn luyện [W2VModelVN.bin</a:t>
                      </a:r>
                      <a:r>
                        <a:rPr lang="en-US" sz="1300" smtClean="0">
                          <a:solidFill>
                            <a:srgbClr val="000000"/>
                          </a:solidFill>
                          <a:effectLst/>
                          <a:latin typeface="Times New Roman" panose="02020603050405020304" pitchFamily="18" charset="0"/>
                          <a:ea typeface="Times New Roman" panose="02020603050405020304" pitchFamily="18" charset="0"/>
                        </a:rPr>
                        <a:t>] [1]</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WM_Update_VNcorpus_test_20170309</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8.633 s (Huấn luyện bổ sung)</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454,917</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300">
                          <a:solidFill>
                            <a:srgbClr val="000000"/>
                          </a:solidFill>
                          <a:effectLst/>
                          <a:latin typeface="Times New Roman" panose="02020603050405020304" pitchFamily="18" charset="0"/>
                          <a:ea typeface="Times New Roman" panose="02020603050405020304" pitchFamily="18" charset="0"/>
                        </a:rPr>
                        <a:t>[thực_thi, hoàn_thành, Thực_hiện, tiến_hành, sửa_đổi, xúc_tiến, hoàn_thiện, hoàn_tất, tuân_thủ, thi_hành]</a:t>
                      </a:r>
                      <a:endParaRPr lang="en-US" sz="1300">
                        <a:effectLst/>
                        <a:latin typeface="Times New Roman" panose="02020603050405020304" pitchFamily="18" charset="0"/>
                        <a:ea typeface="Times New Roman" panose="02020603050405020304" pitchFamily="18" charset="0"/>
                      </a:endParaRPr>
                    </a:p>
                  </a:txBody>
                  <a:tcPr marL="53794" marR="537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mc:AlternateContent xmlns:mc="http://schemas.openxmlformats.org/markup-compatibility/2006">
        <mc:Choice xmlns:a14="http://schemas.microsoft.com/office/drawing/2010/main" xmlns="" Requires="a14">
          <p:sp>
            <p:nvSpPr>
              <p:cNvPr id="9" name="TextBox 8"/>
              <p:cNvSpPr txBox="1"/>
              <p:nvPr/>
            </p:nvSpPr>
            <p:spPr>
              <a:xfrm>
                <a:off x="460375" y="6338358"/>
                <a:ext cx="8210550" cy="383118"/>
              </a:xfrm>
              <a:prstGeom prst="rect">
                <a:avLst/>
              </a:prstGeom>
              <a:solidFill>
                <a:schemeClr val="bg1"/>
              </a:solidFill>
              <a:ln>
                <a:solidFill>
                  <a:schemeClr val="tx1"/>
                </a:solidFill>
                <a:prstDash val="dash"/>
              </a:ln>
            </p:spPr>
            <p:txBody>
              <a:bodyPr wrap="square" rtlCol="0">
                <a:spAutoFit/>
              </a:bodyPr>
              <a:lstStyle/>
              <a:p>
                <a:pPr/>
                <a14:m>
                  <m:oMathPara xmlns:m="http://schemas.openxmlformats.org/officeDocument/2006/math">
                    <m:oMathParaPr>
                      <m:jc m:val="center"/>
                    </m:oMathParaPr>
                    <m:oMath xmlns:m="http://schemas.openxmlformats.org/officeDocument/2006/math">
                      <m:d>
                        <m:dPr>
                          <m:begChr m:val="["/>
                          <m:endChr m:val="]"/>
                          <m:ctrlPr>
                            <a:rPr lang="en-US" b="0" i="1" smtClean="0">
                              <a:latin typeface="Cambria Math" panose="02040503050406030204" pitchFamily="18" charset="0"/>
                              <a:cs typeface="Times New Roman" panose="02020603050405020304" pitchFamily="18" charset="0"/>
                            </a:rPr>
                          </m:ctrlPr>
                        </m:dPr>
                        <m:e>
                          <m:r>
                            <a:rPr lang="en-US" b="0" i="1" smtClean="0">
                              <a:latin typeface="Cambria Math" panose="02040503050406030204" pitchFamily="18" charset="0"/>
                              <a:cs typeface="Times New Roman" panose="02020603050405020304" pitchFamily="18" charset="0"/>
                            </a:rPr>
                            <m:t>1</m:t>
                          </m:r>
                        </m:e>
                      </m:d>
                      <m:r>
                        <m:rPr>
                          <m:nor/>
                        </m:rPr>
                        <a:rPr lang="en-US">
                          <a:latin typeface="Times New Roman" panose="02020603050405020304" pitchFamily="18" charset="0"/>
                          <a:cs typeface="Times New Roman" panose="02020603050405020304" pitchFamily="18" charset="0"/>
                        </a:rPr>
                        <m:t>m</m:t>
                      </m:r>
                      <m:r>
                        <m:rPr>
                          <m:nor/>
                        </m:rPr>
                        <a:rPr lang="en-US">
                          <a:latin typeface="Times New Roman" panose="02020603050405020304" pitchFamily="18" charset="0"/>
                          <a:cs typeface="Times New Roman" panose="02020603050405020304" pitchFamily="18" charset="0"/>
                        </a:rPr>
                        <m:t>ô </m:t>
                      </m:r>
                      <m:r>
                        <m:rPr>
                          <m:nor/>
                        </m:rPr>
                        <a:rPr lang="en-US">
                          <a:latin typeface="Times New Roman" panose="02020603050405020304" pitchFamily="18" charset="0"/>
                          <a:cs typeface="Times New Roman" panose="02020603050405020304" pitchFamily="18" charset="0"/>
                        </a:rPr>
                        <m:t>h</m:t>
                      </m:r>
                      <m:r>
                        <m:rPr>
                          <m:nor/>
                        </m:rPr>
                        <a:rPr lang="en-US">
                          <a:latin typeface="Times New Roman" panose="02020603050405020304" pitchFamily="18" charset="0"/>
                          <a:cs typeface="Times New Roman" panose="02020603050405020304" pitchFamily="18" charset="0"/>
                        </a:rPr>
                        <m:t>ì</m:t>
                      </m:r>
                      <m:r>
                        <m:rPr>
                          <m:nor/>
                        </m:rPr>
                        <a:rPr lang="en-US">
                          <a:latin typeface="Times New Roman" panose="02020603050405020304" pitchFamily="18" charset="0"/>
                          <a:cs typeface="Times New Roman" panose="02020603050405020304" pitchFamily="18" charset="0"/>
                        </a:rPr>
                        <m:t>nh</m:t>
                      </m:r>
                      <m:r>
                        <m:rPr>
                          <m:nor/>
                        </m:rPr>
                        <a:rPr lang="en-US">
                          <a:latin typeface="Times New Roman" panose="02020603050405020304" pitchFamily="18" charset="0"/>
                          <a:cs typeface="Times New Roman" panose="02020603050405020304" pitchFamily="18" charset="0"/>
                        </a:rPr>
                        <m:t> </m:t>
                      </m:r>
                      <m:r>
                        <m:rPr>
                          <m:nor/>
                        </m:rPr>
                        <a:rPr lang="en-US">
                          <a:latin typeface="Times New Roman" panose="02020603050405020304" pitchFamily="18" charset="0"/>
                          <a:cs typeface="Times New Roman" panose="02020603050405020304" pitchFamily="18" charset="0"/>
                        </a:rPr>
                        <m:t>download</m:t>
                      </m:r>
                      <m:r>
                        <m:rPr>
                          <m:nor/>
                        </m:rPr>
                        <a:rPr lang="en-US">
                          <a:latin typeface="Times New Roman" panose="02020603050405020304" pitchFamily="18" charset="0"/>
                          <a:cs typeface="Times New Roman" panose="02020603050405020304" pitchFamily="18" charset="0"/>
                        </a:rPr>
                        <m:t> </m:t>
                      </m:r>
                      <m:r>
                        <m:rPr>
                          <m:nor/>
                        </m:rPr>
                        <a:rPr lang="en-US">
                          <a:latin typeface="Times New Roman" panose="02020603050405020304" pitchFamily="18" charset="0"/>
                          <a:cs typeface="Times New Roman" panose="02020603050405020304" pitchFamily="18" charset="0"/>
                        </a:rPr>
                        <m:t>tr</m:t>
                      </m:r>
                      <m:r>
                        <m:rPr>
                          <m:nor/>
                        </m:rPr>
                        <a:rPr lang="en-US">
                          <a:latin typeface="Times New Roman" panose="02020603050405020304" pitchFamily="18" charset="0"/>
                          <a:cs typeface="Times New Roman" panose="02020603050405020304" pitchFamily="18" charset="0"/>
                        </a:rPr>
                        <m:t>ê</m:t>
                      </m:r>
                      <m:r>
                        <m:rPr>
                          <m:nor/>
                        </m:rPr>
                        <a:rPr lang="en-US">
                          <a:latin typeface="Times New Roman" panose="02020603050405020304" pitchFamily="18" charset="0"/>
                          <a:cs typeface="Times New Roman" panose="02020603050405020304" pitchFamily="18" charset="0"/>
                        </a:rPr>
                        <m:t>n</m:t>
                      </m:r>
                      <m:r>
                        <m:rPr>
                          <m:nor/>
                        </m:rPr>
                        <a:rPr lang="en-US">
                          <a:latin typeface="Times New Roman" panose="02020603050405020304" pitchFamily="18" charset="0"/>
                          <a:cs typeface="Times New Roman" panose="02020603050405020304" pitchFamily="18" charset="0"/>
                        </a:rPr>
                        <m:t> </m:t>
                      </m:r>
                      <m:r>
                        <m:rPr>
                          <m:nor/>
                        </m:rPr>
                        <a:rPr lang="en-US">
                          <a:latin typeface="Times New Roman" panose="02020603050405020304" pitchFamily="18" charset="0"/>
                          <a:cs typeface="Times New Roman" panose="02020603050405020304" pitchFamily="18" charset="0"/>
                        </a:rPr>
                        <m:t>trang</m:t>
                      </m:r>
                      <m:r>
                        <m:rPr>
                          <m:nor/>
                        </m:rPr>
                        <a:rPr lang="en-US">
                          <a:latin typeface="Times New Roman" panose="02020603050405020304" pitchFamily="18" charset="0"/>
                          <a:cs typeface="Times New Roman" panose="02020603050405020304" pitchFamily="18" charset="0"/>
                        </a:rPr>
                        <m:t> </m:t>
                      </m:r>
                      <m:r>
                        <m:rPr>
                          <m:nor/>
                        </m:rPr>
                        <a:rPr lang="en-US">
                          <a:latin typeface="Times New Roman" panose="02020603050405020304" pitchFamily="18" charset="0"/>
                          <a:cs typeface="Times New Roman" panose="02020603050405020304" pitchFamily="18" charset="0"/>
                        </a:rPr>
                        <m:t>web</m:t>
                      </m:r>
                      <m:r>
                        <m:rPr>
                          <m:nor/>
                        </m:rPr>
                        <a:rPr lang="en-US" b="0" i="0" smtClean="0">
                          <a:latin typeface="Times New Roman" panose="02020603050405020304" pitchFamily="18" charset="0"/>
                          <a:cs typeface="Times New Roman" panose="02020603050405020304" pitchFamily="18" charset="0"/>
                        </a:rPr>
                        <m:t> </m:t>
                      </m:r>
                      <m:r>
                        <m:rPr>
                          <m:nor/>
                        </m:rPr>
                        <a:rPr lang="en-US" smtClean="0">
                          <a:solidFill>
                            <a:srgbClr val="0070C0"/>
                          </a:solidFill>
                          <a:latin typeface="Times New Roman" panose="02020603050405020304" pitchFamily="18" charset="0"/>
                          <a:cs typeface="Times New Roman" panose="02020603050405020304" pitchFamily="18" charset="0"/>
                        </a:rPr>
                        <m:t>https</m:t>
                      </m:r>
                      <m:r>
                        <m:rPr>
                          <m:nor/>
                        </m:rPr>
                        <a:rPr lang="en-US" smtClean="0">
                          <a:solidFill>
                            <a:srgbClr val="0070C0"/>
                          </a:solidFill>
                          <a:latin typeface="Times New Roman" panose="02020603050405020304" pitchFamily="18" charset="0"/>
                          <a:cs typeface="Times New Roman" panose="02020603050405020304" pitchFamily="18" charset="0"/>
                        </a:rPr>
                        <m:t>://</m:t>
                      </m:r>
                      <m:r>
                        <m:rPr>
                          <m:nor/>
                        </m:rPr>
                        <a:rPr lang="en-US" smtClean="0">
                          <a:solidFill>
                            <a:srgbClr val="0070C0"/>
                          </a:solidFill>
                          <a:latin typeface="Times New Roman" panose="02020603050405020304" pitchFamily="18" charset="0"/>
                          <a:cs typeface="Times New Roman" panose="02020603050405020304" pitchFamily="18" charset="0"/>
                        </a:rPr>
                        <m:t>streetcodevn</m:t>
                      </m:r>
                      <m:r>
                        <m:rPr>
                          <m:nor/>
                        </m:rPr>
                        <a:rPr lang="en-US" smtClean="0">
                          <a:solidFill>
                            <a:srgbClr val="0070C0"/>
                          </a:solidFill>
                          <a:latin typeface="Times New Roman" panose="02020603050405020304" pitchFamily="18" charset="0"/>
                          <a:cs typeface="Times New Roman" panose="02020603050405020304" pitchFamily="18" charset="0"/>
                        </a:rPr>
                        <m:t>.</m:t>
                      </m:r>
                      <m:r>
                        <m:rPr>
                          <m:nor/>
                        </m:rPr>
                        <a:rPr lang="en-US" smtClean="0">
                          <a:solidFill>
                            <a:srgbClr val="0070C0"/>
                          </a:solidFill>
                          <a:latin typeface="Times New Roman" panose="02020603050405020304" pitchFamily="18" charset="0"/>
                          <a:cs typeface="Times New Roman" panose="02020603050405020304" pitchFamily="18" charset="0"/>
                        </a:rPr>
                        <m:t>com</m:t>
                      </m:r>
                      <m:r>
                        <m:rPr>
                          <m:nor/>
                        </m:rPr>
                        <a:rPr lang="en-US" smtClean="0">
                          <a:solidFill>
                            <a:srgbClr val="0070C0"/>
                          </a:solidFill>
                          <a:latin typeface="Times New Roman" panose="02020603050405020304" pitchFamily="18" charset="0"/>
                          <a:cs typeface="Times New Roman" panose="02020603050405020304" pitchFamily="18" charset="0"/>
                        </a:rPr>
                        <m:t>/,  </m:t>
                      </m:r>
                    </m:oMath>
                  </m:oMathPara>
                </a14:m>
                <a:endParaRPr lang="en-US">
                  <a:latin typeface="Times New Roman" panose="02020603050405020304" pitchFamily="18" charset="0"/>
                  <a:cs typeface="Times New Roman" panose="02020603050405020304"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460375" y="6338358"/>
                <a:ext cx="8210550" cy="383118"/>
              </a:xfrm>
              <a:prstGeom prst="rect">
                <a:avLst/>
              </a:prstGeom>
              <a:blipFill rotWithShape="0">
                <a:blip r:embed="rId3"/>
                <a:stretch>
                  <a:fillRect b="-7692"/>
                </a:stretch>
              </a:blipFill>
              <a:ln>
                <a:solidFill>
                  <a:schemeClr val="tx1"/>
                </a:solidFill>
                <a:prstDash val="dash"/>
              </a:ln>
            </p:spPr>
            <p:txBody>
              <a:bodyPr/>
              <a:lstStyle/>
              <a:p>
                <a:r>
                  <a:rPr lang="en-US">
                    <a:noFill/>
                  </a:rPr>
                  <a:t> </a:t>
                </a:r>
              </a:p>
            </p:txBody>
          </p:sp>
        </mc:Fallback>
      </mc:AlternateContent>
    </p:spTree>
    <p:extLst>
      <p:ext uri="{BB962C8B-B14F-4D97-AF65-F5344CB8AC3E}">
        <p14:creationId xmlns:p14="http://schemas.microsoft.com/office/powerpoint/2010/main" xmlns="" val="1823242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Tính độ tương tự giữa từ với từ sử dụng Word2Vec</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59EFCBD2-7840-4B40-A3D7-11B1C34B2471}"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37</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en-US" sz="2000" b="1">
                <a:latin typeface="Times New Roman" panose="02020603050405020304" pitchFamily="18" charset="0"/>
                <a:ea typeface="Times New Roman" panose="02020603050405020304" pitchFamily="18" charset="0"/>
              </a:rPr>
              <a:t>Khoảng cách Cosine (Cosine Similarity</a:t>
            </a:r>
            <a:r>
              <a:rPr lang="en-US" sz="2000" b="1" smtClean="0">
                <a:latin typeface="Times New Roman" panose="02020603050405020304" pitchFamily="18" charset="0"/>
                <a:ea typeface="Times New Roman" panose="02020603050405020304" pitchFamily="18" charset="0"/>
              </a:rPr>
              <a:t>)</a:t>
            </a:r>
          </a:p>
          <a:p>
            <a:pPr marL="0" indent="0" algn="just">
              <a:lnSpc>
                <a:spcPct val="100000"/>
              </a:lnSpc>
              <a:buNone/>
            </a:pPr>
            <a:r>
              <a:rPr lang="en-US" sz="2000" smtClean="0">
                <a:latin typeface="Times New Roman" panose="02020603050405020304" pitchFamily="18" charset="0"/>
                <a:ea typeface="Times New Roman" panose="02020603050405020304" pitchFamily="18" charset="0"/>
              </a:rPr>
              <a:t>Nếu </a:t>
            </a:r>
            <a:r>
              <a:rPr lang="en-US" sz="2000">
                <a:latin typeface="Times New Roman" panose="02020603050405020304" pitchFamily="18" charset="0"/>
                <a:ea typeface="Times New Roman" panose="02020603050405020304" pitchFamily="18" charset="0"/>
              </a:rPr>
              <a:t>kết quả là -1, hai vector hoàn toàn </a:t>
            </a:r>
            <a:endParaRPr lang="en-US" sz="2000" smtClean="0">
              <a:latin typeface="Times New Roman" panose="02020603050405020304" pitchFamily="18" charset="0"/>
              <a:ea typeface="Times New Roman" panose="02020603050405020304" pitchFamily="18" charset="0"/>
            </a:endParaRPr>
          </a:p>
          <a:p>
            <a:pPr marL="0" indent="0" algn="just">
              <a:lnSpc>
                <a:spcPct val="100000"/>
              </a:lnSpc>
              <a:spcBef>
                <a:spcPts val="0"/>
              </a:spcBef>
              <a:buNone/>
            </a:pPr>
            <a:r>
              <a:rPr lang="en-US" sz="2000" smtClean="0">
                <a:latin typeface="Times New Roman" panose="02020603050405020304" pitchFamily="18" charset="0"/>
                <a:ea typeface="Times New Roman" panose="02020603050405020304" pitchFamily="18" charset="0"/>
              </a:rPr>
              <a:t>đối </a:t>
            </a:r>
            <a:r>
              <a:rPr lang="en-US" sz="2000">
                <a:latin typeface="Times New Roman" panose="02020603050405020304" pitchFamily="18" charset="0"/>
                <a:ea typeface="Times New Roman" panose="02020603050405020304" pitchFamily="18" charset="0"/>
              </a:rPr>
              <a:t>nghịch, 1 thì hai vector giống nhau, </a:t>
            </a:r>
            <a:endParaRPr lang="en-US" sz="2000" smtClean="0">
              <a:latin typeface="Times New Roman" panose="02020603050405020304" pitchFamily="18" charset="0"/>
              <a:ea typeface="Times New Roman" panose="02020603050405020304" pitchFamily="18" charset="0"/>
            </a:endParaRPr>
          </a:p>
          <a:p>
            <a:pPr marL="0" indent="0" algn="just">
              <a:lnSpc>
                <a:spcPct val="100000"/>
              </a:lnSpc>
              <a:spcBef>
                <a:spcPts val="0"/>
              </a:spcBef>
              <a:buNone/>
            </a:pPr>
            <a:r>
              <a:rPr lang="en-US" sz="2000" smtClean="0">
                <a:latin typeface="Times New Roman" panose="02020603050405020304" pitchFamily="18" charset="0"/>
                <a:ea typeface="Times New Roman" panose="02020603050405020304" pitchFamily="18" charset="0"/>
              </a:rPr>
              <a:t>0 </a:t>
            </a:r>
            <a:r>
              <a:rPr lang="en-US" sz="2000">
                <a:latin typeface="Times New Roman" panose="02020603050405020304" pitchFamily="18" charset="0"/>
                <a:ea typeface="Times New Roman" panose="02020603050405020304" pitchFamily="18" charset="0"/>
              </a:rPr>
              <a:t>tức là hai vector vuông góc, hay trực giao.</a:t>
            </a:r>
            <a:endParaRPr lang="en-US" sz="1800">
              <a:latin typeface="Times New Roman" panose="02020603050405020304" pitchFamily="18" charset="0"/>
              <a:ea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xmlns="" Requires="a14">
          <p:sp>
            <p:nvSpPr>
              <p:cNvPr id="13" name="TextBox 12"/>
              <p:cNvSpPr txBox="1"/>
              <p:nvPr/>
            </p:nvSpPr>
            <p:spPr>
              <a:xfrm>
                <a:off x="4693068" y="1304276"/>
                <a:ext cx="4289007" cy="130939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𝑆𝑖𝑚𝑖𝑙𝑎𝑟𝑖𝑡𝑦</m:t>
                      </m:r>
                      <m:r>
                        <a:rPr lang="en-US" i="1">
                          <a:latin typeface="Cambria Math" panose="02040503050406030204" pitchFamily="18" charset="0"/>
                        </a:rPr>
                        <m:t>=</m:t>
                      </m:r>
                      <m:r>
                        <a:rPr lang="en-US" i="1">
                          <a:latin typeface="Cambria Math" panose="02040503050406030204" pitchFamily="18" charset="0"/>
                        </a:rPr>
                        <m:t>𝑐𝑜𝑠</m:t>
                      </m:r>
                      <m:r>
                        <a:rPr lang="en-US" i="1">
                          <a:latin typeface="Cambria Math" panose="02040503050406030204" pitchFamily="18" charset="0"/>
                        </a:rPr>
                        <m:t>𝜃</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𝐴</m:t>
                          </m:r>
                          <m:r>
                            <a:rPr lang="en-US" i="1">
                              <a:latin typeface="Cambria Math" panose="02040503050406030204" pitchFamily="18" charset="0"/>
                            </a:rPr>
                            <m:t>∙</m:t>
                          </m:r>
                          <m:r>
                            <a:rPr lang="en-US" i="1">
                              <a:latin typeface="Cambria Math" panose="02040503050406030204" pitchFamily="18" charset="0"/>
                            </a:rPr>
                            <m:t>𝐵</m:t>
                          </m:r>
                        </m:num>
                        <m:den>
                          <m:d>
                            <m:dPr>
                              <m:begChr m:val="‖"/>
                              <m:endChr m:val="‖"/>
                              <m:ctrlPr>
                                <a:rPr lang="en-US" i="1">
                                  <a:latin typeface="Cambria Math" panose="02040503050406030204" pitchFamily="18" charset="0"/>
                                </a:rPr>
                              </m:ctrlPr>
                            </m:dPr>
                            <m:e>
                              <m:r>
                                <a:rPr lang="en-US" i="1">
                                  <a:latin typeface="Cambria Math" panose="02040503050406030204" pitchFamily="18" charset="0"/>
                                </a:rPr>
                                <m:t>𝐴</m:t>
                              </m:r>
                            </m:e>
                          </m:d>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𝐵</m:t>
                              </m:r>
                            </m:e>
                          </m:d>
                        </m:den>
                      </m:f>
                      <m:r>
                        <a:rPr lang="en-US" i="1">
                          <a:latin typeface="Cambria Math" panose="02040503050406030204" pitchFamily="18" charset="0"/>
                        </a:rPr>
                        <m:t>                 </m:t>
                      </m:r>
                    </m:oMath>
                  </m:oMathPara>
                </a14:m>
                <a:endParaRPr lang="en-US"/>
              </a:p>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                     =</m:t>
                      </m:r>
                      <m:f>
                        <m:fPr>
                          <m:ctrlPr>
                            <a:rPr lang="en-US" i="1">
                              <a:latin typeface="Cambria Math" panose="02040503050406030204" pitchFamily="18" charset="0"/>
                            </a:rPr>
                          </m:ctrlPr>
                        </m:fPr>
                        <m:num>
                          <m:nary>
                            <m:naryPr>
                              <m:chr m:val="∑"/>
                              <m:limLoc m:val="undOvr"/>
                              <m:ctrlPr>
                                <a:rPr lang="en-US" i="1">
                                  <a:latin typeface="Cambria Math" panose="02040503050406030204" pitchFamily="18" charset="0"/>
                                </a:rPr>
                              </m:ctrlPr>
                            </m:naryPr>
                            <m:sub>
                              <m:r>
                                <a:rPr lang="en-US" i="1">
                                  <a:latin typeface="Cambria Math" panose="02040503050406030204" pitchFamily="18" charset="0"/>
                                </a:rPr>
                                <m:t>𝑖</m:t>
                              </m:r>
                              <m:r>
                                <a:rPr lang="en-US" i="1">
                                  <a:latin typeface="Cambria Math" panose="02040503050406030204" pitchFamily="18" charset="0"/>
                                </a:rPr>
                                <m:t>=</m:t>
                              </m:r>
                              <m:r>
                                <a:rPr lang="en-US" i="1">
                                  <a:latin typeface="Cambria Math" panose="02040503050406030204" pitchFamily="18" charset="0"/>
                                </a:rPr>
                                <m:t>1</m:t>
                              </m:r>
                            </m:sub>
                            <m:sup>
                              <m:r>
                                <a:rPr lang="en-US" i="1">
                                  <a:latin typeface="Cambria Math" panose="02040503050406030204" pitchFamily="18" charset="0"/>
                                </a:rPr>
                                <m:t>𝑛</m:t>
                              </m:r>
                            </m:sup>
                            <m:e>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𝐵</m:t>
                                  </m:r>
                                </m:e>
                                <m:sub>
                                  <m:r>
                                    <a:rPr lang="en-US" i="1">
                                      <a:latin typeface="Cambria Math" panose="02040503050406030204" pitchFamily="18" charset="0"/>
                                    </a:rPr>
                                    <m:t>𝑖</m:t>
                                  </m:r>
                                </m:sub>
                              </m:sSub>
                            </m:e>
                          </m:nary>
                        </m:num>
                        <m:den>
                          <m:rad>
                            <m:radPr>
                              <m:degHide m:val="on"/>
                              <m:ctrlPr>
                                <a:rPr lang="en-US" i="1">
                                  <a:latin typeface="Cambria Math" panose="02040503050406030204" pitchFamily="18" charset="0"/>
                                </a:rPr>
                              </m:ctrlPr>
                            </m:radPr>
                            <m:deg/>
                            <m:e>
                              <m:nary>
                                <m:naryPr>
                                  <m:chr m:val="∑"/>
                                  <m:limLoc m:val="undOvr"/>
                                  <m:ctrlPr>
                                    <a:rPr lang="en-US" i="1">
                                      <a:latin typeface="Cambria Math" panose="02040503050406030204" pitchFamily="18" charset="0"/>
                                    </a:rPr>
                                  </m:ctrlPr>
                                </m:naryPr>
                                <m:sub>
                                  <m:r>
                                    <a:rPr lang="en-US" i="1">
                                      <a:latin typeface="Cambria Math" panose="02040503050406030204" pitchFamily="18" charset="0"/>
                                    </a:rPr>
                                    <m:t>𝑖</m:t>
                                  </m:r>
                                  <m:r>
                                    <a:rPr lang="en-US" i="1">
                                      <a:latin typeface="Cambria Math" panose="02040503050406030204" pitchFamily="18" charset="0"/>
                                    </a:rPr>
                                    <m:t>=</m:t>
                                  </m:r>
                                  <m:r>
                                    <a:rPr lang="en-US" i="1">
                                      <a:latin typeface="Cambria Math" panose="02040503050406030204" pitchFamily="18" charset="0"/>
                                    </a:rPr>
                                    <m:t>1</m:t>
                                  </m:r>
                                </m:sub>
                                <m:sup>
                                  <m:r>
                                    <a:rPr lang="en-US" i="1">
                                      <a:latin typeface="Cambria Math" panose="02040503050406030204" pitchFamily="18" charset="0"/>
                                    </a:rPr>
                                    <m:t>𝑛</m:t>
                                  </m:r>
                                </m:sup>
                                <m:e>
                                  <m:sSup>
                                    <m:sSupPr>
                                      <m:ctrlPr>
                                        <a:rPr lang="en-US" i="1">
                                          <a:latin typeface="Cambria Math" panose="02040503050406030204" pitchFamily="18" charset="0"/>
                                        </a:rPr>
                                      </m:ctrlPr>
                                    </m:sSupPr>
                                    <m:e>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𝑖</m:t>
                                          </m:r>
                                        </m:sub>
                                      </m:sSub>
                                      <m:r>
                                        <a:rPr lang="en-US" i="1">
                                          <a:latin typeface="Cambria Math" panose="02040503050406030204" pitchFamily="18" charset="0"/>
                                        </a:rPr>
                                        <m:t>)</m:t>
                                      </m:r>
                                    </m:e>
                                    <m:sup>
                                      <m:r>
                                        <a:rPr lang="en-US" i="1">
                                          <a:latin typeface="Cambria Math" panose="02040503050406030204" pitchFamily="18" charset="0"/>
                                        </a:rPr>
                                        <m:t>2</m:t>
                                      </m:r>
                                    </m:sup>
                                  </m:sSup>
                                </m:e>
                              </m:nary>
                            </m:e>
                          </m:rad>
                          <m:r>
                            <a:rPr lang="en-US" i="1">
                              <a:latin typeface="Cambria Math" panose="02040503050406030204" pitchFamily="18" charset="0"/>
                            </a:rPr>
                            <m:t>×</m:t>
                          </m:r>
                          <m:rad>
                            <m:radPr>
                              <m:degHide m:val="on"/>
                              <m:ctrlPr>
                                <a:rPr lang="en-US" i="1">
                                  <a:latin typeface="Cambria Math" panose="02040503050406030204" pitchFamily="18" charset="0"/>
                                </a:rPr>
                              </m:ctrlPr>
                            </m:radPr>
                            <m:deg/>
                            <m:e>
                              <m:nary>
                                <m:naryPr>
                                  <m:chr m:val="∑"/>
                                  <m:limLoc m:val="undOvr"/>
                                  <m:ctrlPr>
                                    <a:rPr lang="en-US" i="1">
                                      <a:latin typeface="Cambria Math" panose="02040503050406030204" pitchFamily="18" charset="0"/>
                                    </a:rPr>
                                  </m:ctrlPr>
                                </m:naryPr>
                                <m:sub>
                                  <m:r>
                                    <a:rPr lang="en-US" i="1">
                                      <a:latin typeface="Cambria Math" panose="02040503050406030204" pitchFamily="18" charset="0"/>
                                    </a:rPr>
                                    <m:t>𝑖</m:t>
                                  </m:r>
                                  <m:r>
                                    <a:rPr lang="en-US" i="1">
                                      <a:latin typeface="Cambria Math" panose="02040503050406030204" pitchFamily="18" charset="0"/>
                                    </a:rPr>
                                    <m:t>=</m:t>
                                  </m:r>
                                  <m:r>
                                    <a:rPr lang="en-US" i="1">
                                      <a:latin typeface="Cambria Math" panose="02040503050406030204" pitchFamily="18" charset="0"/>
                                    </a:rPr>
                                    <m:t>1</m:t>
                                  </m:r>
                                </m:sub>
                                <m:sup>
                                  <m:r>
                                    <a:rPr lang="en-US" i="1">
                                      <a:latin typeface="Cambria Math" panose="02040503050406030204" pitchFamily="18" charset="0"/>
                                    </a:rPr>
                                    <m:t>𝑛</m:t>
                                  </m:r>
                                </m:sup>
                                <m:e>
                                  <m:sSup>
                                    <m:sSupPr>
                                      <m:ctrlPr>
                                        <a:rPr lang="en-US" i="1">
                                          <a:latin typeface="Cambria Math" panose="02040503050406030204" pitchFamily="18" charset="0"/>
                                        </a:rPr>
                                      </m:ctrlPr>
                                    </m:sSupPr>
                                    <m:e>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𝐵</m:t>
                                          </m:r>
                                        </m:e>
                                        <m:sub>
                                          <m:r>
                                            <a:rPr lang="en-US" i="1">
                                              <a:latin typeface="Cambria Math" panose="02040503050406030204" pitchFamily="18" charset="0"/>
                                            </a:rPr>
                                            <m:t>𝑖</m:t>
                                          </m:r>
                                        </m:sub>
                                      </m:sSub>
                                      <m:r>
                                        <a:rPr lang="en-US" i="1">
                                          <a:latin typeface="Cambria Math" panose="02040503050406030204" pitchFamily="18" charset="0"/>
                                        </a:rPr>
                                        <m:t>)</m:t>
                                      </m:r>
                                    </m:e>
                                    <m:sup>
                                      <m:r>
                                        <a:rPr lang="en-US" i="1">
                                          <a:latin typeface="Cambria Math" panose="02040503050406030204" pitchFamily="18" charset="0"/>
                                        </a:rPr>
                                        <m:t>2</m:t>
                                      </m:r>
                                    </m:sup>
                                  </m:sSup>
                                </m:e>
                              </m:nary>
                            </m:e>
                          </m:rad>
                        </m:den>
                      </m:f>
                    </m:oMath>
                  </m:oMathPara>
                </a14:m>
                <a:endParaRPr lang="en-US" smtClean="0">
                  <a:solidFill>
                    <a:srgbClr val="FF0000"/>
                  </a:solidFill>
                  <a:latin typeface="Times New Roman" panose="02020603050405020304" pitchFamily="18" charset="0"/>
                  <a:cs typeface="Times New Roman" panose="02020603050405020304"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4693068" y="1304276"/>
                <a:ext cx="4289007" cy="1309397"/>
              </a:xfrm>
              <a:prstGeom prst="rect">
                <a:avLst/>
              </a:prstGeom>
              <a:blipFill rotWithShape="0">
                <a:blip r:embed="rId3"/>
                <a:stretch>
                  <a:fillRect/>
                </a:stretch>
              </a:blipFill>
            </p:spPr>
            <p:txBody>
              <a:bodyPr/>
              <a:lstStyle/>
              <a:p>
                <a:r>
                  <a:rPr lang="en-US">
                    <a:noFill/>
                  </a:rPr>
                  <a:t> </a:t>
                </a:r>
              </a:p>
            </p:txBody>
          </p:sp>
        </mc:Fallback>
      </mc:AlternateContent>
      <p:graphicFrame>
        <p:nvGraphicFramePr>
          <p:cNvPr id="17" name="Table 16"/>
          <p:cNvGraphicFramePr>
            <a:graphicFrameLocks noGrp="1"/>
          </p:cNvGraphicFramePr>
          <p:nvPr>
            <p:extLst>
              <p:ext uri="{D42A27DB-BD31-4B8C-83A1-F6EECF244321}">
                <p14:modId xmlns:p14="http://schemas.microsoft.com/office/powerpoint/2010/main" xmlns="" val="3075563958"/>
              </p:ext>
            </p:extLst>
          </p:nvPr>
        </p:nvGraphicFramePr>
        <p:xfrm>
          <a:off x="6158592" y="2728935"/>
          <a:ext cx="2867026" cy="3477736"/>
        </p:xfrm>
        <a:graphic>
          <a:graphicData uri="http://schemas.openxmlformats.org/drawingml/2006/table">
            <a:tbl>
              <a:tblPr firstRow="1" firstCol="1" bandRow="1"/>
              <a:tblGrid>
                <a:gridCol w="1433513"/>
                <a:gridCol w="1433513"/>
              </a:tblGrid>
              <a:tr h="434717">
                <a:tc gridSpan="2">
                  <a:txBody>
                    <a:bodyPr/>
                    <a:lstStyle/>
                    <a:p>
                      <a:pPr marL="0" indent="0" algn="ctr" fontAlgn="ctr">
                        <a:lnSpc>
                          <a:spcPct val="107000"/>
                        </a:lnSpc>
                        <a:spcBef>
                          <a:spcPts val="600"/>
                        </a:spcBef>
                        <a:spcAft>
                          <a:spcPts val="0"/>
                        </a:spcAft>
                      </a:pPr>
                      <a:r>
                        <a:rPr lang="en-US" sz="1400" b="1"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Khoảng cách cosin với từ “đồng_ý”</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434717">
                <a:tc>
                  <a:txBody>
                    <a:bodyPr/>
                    <a:lstStyle/>
                    <a:p>
                      <a:pPr indent="0" algn="ctr" fontAlgn="ctr">
                        <a:lnSpc>
                          <a:spcPct val="100000"/>
                        </a:lnSpc>
                        <a:spcBef>
                          <a:spcPts val="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đồng_ý</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fontAlgn="ctr">
                        <a:lnSpc>
                          <a:spcPct val="107000"/>
                        </a:lnSpc>
                        <a:spcBef>
                          <a:spcPts val="60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717">
                <a:tc>
                  <a:txBody>
                    <a:bodyPr/>
                    <a:lstStyle/>
                    <a:p>
                      <a:pPr indent="0" algn="ctr" fontAlgn="ctr">
                        <a:lnSpc>
                          <a:spcPct val="100000"/>
                        </a:lnSpc>
                        <a:spcBef>
                          <a:spcPts val="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tán_thành</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fontAlgn="ctr">
                        <a:lnSpc>
                          <a:spcPct val="107000"/>
                        </a:lnSpc>
                        <a:spcBef>
                          <a:spcPts val="60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0.4594</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717">
                <a:tc>
                  <a:txBody>
                    <a:bodyPr/>
                    <a:lstStyle/>
                    <a:p>
                      <a:pPr indent="0" algn="ctr" fontAlgn="ctr">
                        <a:lnSpc>
                          <a:spcPct val="100000"/>
                        </a:lnSpc>
                        <a:spcBef>
                          <a:spcPts val="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tán_đồng</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fontAlgn="ctr">
                        <a:lnSpc>
                          <a:spcPct val="107000"/>
                        </a:lnSpc>
                        <a:spcBef>
                          <a:spcPts val="60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0.099</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717">
                <a:tc>
                  <a:txBody>
                    <a:bodyPr/>
                    <a:lstStyle/>
                    <a:p>
                      <a:pPr indent="0" algn="ctr" fontAlgn="ctr">
                        <a:lnSpc>
                          <a:spcPct val="100000"/>
                        </a:lnSpc>
                        <a:spcBef>
                          <a:spcPts val="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nhận_lời</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fontAlgn="ctr">
                        <a:lnSpc>
                          <a:spcPct val="107000"/>
                        </a:lnSpc>
                        <a:spcBef>
                          <a:spcPts val="60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0.0887</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717">
                <a:tc>
                  <a:txBody>
                    <a:bodyPr/>
                    <a:lstStyle/>
                    <a:p>
                      <a:pPr indent="0" algn="ctr" fontAlgn="ctr">
                        <a:lnSpc>
                          <a:spcPct val="100000"/>
                        </a:lnSpc>
                        <a:spcBef>
                          <a:spcPts val="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đề_nghị</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fontAlgn="ctr">
                        <a:lnSpc>
                          <a:spcPct val="107000"/>
                        </a:lnSpc>
                        <a:spcBef>
                          <a:spcPts val="60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0.07</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717">
                <a:tc>
                  <a:txBody>
                    <a:bodyPr/>
                    <a:lstStyle/>
                    <a:p>
                      <a:pPr indent="0" algn="ctr" fontAlgn="ctr">
                        <a:lnSpc>
                          <a:spcPct val="100000"/>
                        </a:lnSpc>
                        <a:spcBef>
                          <a:spcPts val="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không_đồng_ý</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fontAlgn="ctr">
                        <a:lnSpc>
                          <a:spcPct val="107000"/>
                        </a:lnSpc>
                        <a:spcBef>
                          <a:spcPts val="60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-0.209</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717">
                <a:tc>
                  <a:txBody>
                    <a:bodyPr/>
                    <a:lstStyle/>
                    <a:p>
                      <a:pPr indent="0" algn="ctr" fontAlgn="ctr">
                        <a:lnSpc>
                          <a:spcPct val="100000"/>
                        </a:lnSpc>
                        <a:spcBef>
                          <a:spcPts val="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không_tán_thành</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fontAlgn="ctr">
                        <a:lnSpc>
                          <a:spcPct val="107000"/>
                        </a:lnSpc>
                        <a:spcBef>
                          <a:spcPts val="600"/>
                        </a:spcBef>
                        <a:spcAft>
                          <a:spcPts val="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-0.861</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xmlns="" val="2531741117"/>
              </p:ext>
            </p:extLst>
          </p:nvPr>
        </p:nvGraphicFramePr>
        <p:xfrm>
          <a:off x="225424" y="2747301"/>
          <a:ext cx="5810252" cy="3057704"/>
        </p:xfrm>
        <a:graphic>
          <a:graphicData uri="http://schemas.openxmlformats.org/drawingml/2006/table">
            <a:tbl>
              <a:tblPr firstRow="1" firstCol="1" bandRow="1"/>
              <a:tblGrid>
                <a:gridCol w="1625599"/>
                <a:gridCol w="754743"/>
                <a:gridCol w="653143"/>
                <a:gridCol w="667657"/>
                <a:gridCol w="682171"/>
                <a:gridCol w="667657"/>
                <a:gridCol w="759282"/>
              </a:tblGrid>
              <a:tr h="358351">
                <a:tc>
                  <a:txBody>
                    <a:bodyPr/>
                    <a:lstStyle/>
                    <a:p>
                      <a:pPr indent="0" algn="ctr">
                        <a:lnSpc>
                          <a:spcPct val="100000"/>
                        </a:lnSpc>
                        <a:spcBef>
                          <a:spcPts val="0"/>
                        </a:spcBef>
                        <a:spcAft>
                          <a:spcPts val="0"/>
                        </a:spcAft>
                      </a:pPr>
                      <a:r>
                        <a:rPr lang="en-US" sz="1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điển</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en-US" sz="1400" b="1" baseline="-25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en-US" sz="1400" b="1" baseline="-25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en-US" sz="1400" b="1" baseline="-25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en-US" sz="1400" b="1" baseline="-25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en-US" sz="1400" b="1" baseline="-25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8351">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đồng_ý</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-0.013</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-0.033</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-0.066</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0.0063</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-0.03</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0.0814</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41240">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tán_thành</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0.0798</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-0.065</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-0.066</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0.0535</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0.026</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0.1361</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8351">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tán_đồng</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-0.093</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-0.031</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0.0097</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0.0696</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0.0336</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0.125</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8351">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nhận_lời</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-0.066</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0.046</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-0.049</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-0.015</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0.0549</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0.1099</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8351">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đề_nghị</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0.0237</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-0.051</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-0.003</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0.0077</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0.0412</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0.0704</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18309">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không_đồng_ý</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-0.091</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0.0506</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0.0442</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-0.054</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-0.049</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0.1348</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6400">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không_tán_thành</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0.0773</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0.0145</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0.0975</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0.0779</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0" algn="ctr">
                        <a:lnSpc>
                          <a:spcPct val="100000"/>
                        </a:lnSpc>
                        <a:spcBef>
                          <a:spcPts val="0"/>
                        </a:spcBef>
                        <a:spcAft>
                          <a:spcPts val="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0.1479</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xmlns="" val="9652718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Thử nghiệm [3, 4] </a:t>
                </a:r>
                <a14:m>
                  <m:oMath xmlns:m="http://schemas.openxmlformats.org/officeDocument/2006/math">
                    <m:r>
                      <a:rPr lang="en-US" sz="3200" i="1">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m:t>
                    </m:r>
                  </m:oMath>
                </a14:m>
                <a:r>
                  <a:rPr lang="en-US" sz="3200">
                    <a:solidFill>
                      <a:srgbClr val="C00000"/>
                    </a:solidFill>
                    <a:latin typeface="Times New Roman" panose="02020603050405020304" pitchFamily="18" charset="0"/>
                    <a:cs typeface="Times New Roman" panose="02020603050405020304" pitchFamily="18" charset="0"/>
                  </a:rPr>
                  <a:t> 5</a:t>
                </a:r>
              </a:p>
            </p:txBody>
          </p:sp>
        </mc:Choice>
        <mc:Fallback>
          <p:sp>
            <p:nvSpPr>
              <p:cNvPr id="2" name="Title 1"/>
              <p:cNvSpPr>
                <a:spLocks noGrp="1" noRot="1" noChangeAspect="1" noMove="1" noResize="1" noEditPoints="1" noAdjustHandles="1" noChangeArrowheads="1" noChangeShapeType="1" noTextEdit="1"/>
              </p:cNvSpPr>
              <p:nvPr>
                <p:ph type="title"/>
              </p:nvPr>
            </p:nvSpPr>
            <p:spPr>
              <a:xfrm>
                <a:off x="304800" y="123827"/>
                <a:ext cx="8521700" cy="917574"/>
              </a:xfrm>
              <a:blipFill rotWithShape="0">
                <a:blip r:embed="rId3"/>
                <a:stretch>
                  <a:fillRect/>
                </a:stretch>
              </a:blipFill>
              <a:ln>
                <a:noFill/>
              </a:ln>
            </p:spPr>
            <p:txBody>
              <a:bodyPr/>
              <a:lstStyle/>
              <a:p>
                <a:r>
                  <a:rPr lang="en-US">
                    <a:noFill/>
                  </a:rPr>
                  <a:t> </a:t>
                </a:r>
              </a:p>
            </p:txBody>
          </p:sp>
        </mc:Fallback>
      </mc:AlternateContent>
      <p:sp>
        <p:nvSpPr>
          <p:cNvPr id="4" name="Date Placeholder 3"/>
          <p:cNvSpPr>
            <a:spLocks noGrp="1"/>
          </p:cNvSpPr>
          <p:nvPr>
            <p:ph type="dt" sz="half" idx="10"/>
          </p:nvPr>
        </p:nvSpPr>
        <p:spPr/>
        <p:txBody>
          <a:bodyPr/>
          <a:lstStyle/>
          <a:p>
            <a:fld id="{D09DE392-19F5-4C3F-99DC-8E9F987A835F}"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38</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3" name="Diagram 2"/>
          <p:cNvGraphicFramePr/>
          <p:nvPr>
            <p:extLst>
              <p:ext uri="{D42A27DB-BD31-4B8C-83A1-F6EECF244321}">
                <p14:modId xmlns:p14="http://schemas.microsoft.com/office/powerpoint/2010/main" xmlns="" val="598788806"/>
              </p:ext>
            </p:extLst>
          </p:nvPr>
        </p:nvGraphicFramePr>
        <p:xfrm>
          <a:off x="304800" y="1180759"/>
          <a:ext cx="8521700" cy="505493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510900" y="4791700"/>
            <a:ext cx="2253456" cy="646331"/>
          </a:xfrm>
          <a:prstGeom prst="rect">
            <a:avLst/>
          </a:prstGeom>
          <a:noFill/>
          <a:ln>
            <a:noFill/>
            <a:prstDash val="dash"/>
          </a:ln>
        </p:spPr>
        <p:txBody>
          <a:bodyPr wrap="square" rtlCol="0">
            <a:spAutoFit/>
          </a:bodyPr>
          <a:lstStyle/>
          <a:p>
            <a:pPr lvl="0"/>
            <a:r>
              <a:rPr lang="en-US" smtClean="0">
                <a:latin typeface="Times New Roman" panose="02020603050405020304" pitchFamily="18" charset="0"/>
                <a:cs typeface="Times New Roman" panose="02020603050405020304" pitchFamily="18" charset="0"/>
              </a:rPr>
              <a:t>- Thử nghiệm 3</a:t>
            </a:r>
          </a:p>
          <a:p>
            <a:pPr lvl="0"/>
            <a:r>
              <a:rPr lang="en-US" smtClean="0">
                <a:latin typeface="Times New Roman" panose="02020603050405020304" pitchFamily="18" charset="0"/>
                <a:cs typeface="Times New Roman" panose="02020603050405020304" pitchFamily="18" charset="0"/>
              </a:rPr>
              <a:t>- Thử nghiệm 4</a:t>
            </a: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5961857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Thử nghiệm 5</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C02CED66-9EB4-47C8-8517-2D5D6898D666}"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39</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12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xmlns="" val="943241745"/>
              </p:ext>
            </p:extLst>
          </p:nvPr>
        </p:nvGraphicFramePr>
        <p:xfrm>
          <a:off x="304803" y="1180760"/>
          <a:ext cx="8521695" cy="4826342"/>
        </p:xfrm>
        <a:graphic>
          <a:graphicData uri="http://schemas.openxmlformats.org/drawingml/2006/table">
            <a:tbl>
              <a:tblPr firstRow="1" firstCol="1" bandRow="1"/>
              <a:tblGrid>
                <a:gridCol w="875911"/>
                <a:gridCol w="875911"/>
                <a:gridCol w="875911"/>
                <a:gridCol w="653860"/>
                <a:gridCol w="762197"/>
                <a:gridCol w="762197"/>
                <a:gridCol w="653092"/>
                <a:gridCol w="875911"/>
                <a:gridCol w="875911"/>
                <a:gridCol w="657702"/>
                <a:gridCol w="653092"/>
              </a:tblGrid>
              <a:tr h="344171">
                <a:tc gridSpan="11">
                  <a:txBody>
                    <a:bodyPr/>
                    <a:lstStyle/>
                    <a:p>
                      <a:pPr algn="ct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Thử nghiệm độ tương tự từ với từ trong Word2Vec</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0934">
                <a:tc rowSpan="2">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STT</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Lấy ra các từ ngẫu nhiên</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0.4 &lt;= TL</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0.5 &lt;= TL</a:t>
                      </a:r>
                      <a:endParaRPr lang="en-US" sz="1800" b="1">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gridSpan="3">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0.6 &lt;= TL</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186067">
                <a:tc vMerge="1">
                  <a:txBody>
                    <a:bodyPr/>
                    <a:lstStyle/>
                    <a:p>
                      <a:endParaRPr lang="en-US"/>
                    </a:p>
                  </a:txBody>
                  <a:tcPr/>
                </a:tc>
                <a:tc vMerge="1">
                  <a:txBody>
                    <a:bodyPr/>
                    <a:lstStyle/>
                    <a:p>
                      <a:endParaRPr lang="en-US"/>
                    </a:p>
                  </a:txBody>
                  <a:tcPr/>
                </a:tc>
                <a:tc>
                  <a:txBody>
                    <a:bodyPr/>
                    <a:lstStyle/>
                    <a:p>
                      <a:pPr>
                        <a:spcAft>
                          <a:spcPts val="0"/>
                        </a:spcAft>
                      </a:pPr>
                      <a:r>
                        <a:rPr lang="en-US" sz="1800">
                          <a:solidFill>
                            <a:srgbClr val="000000"/>
                          </a:solidFill>
                          <a:effectLst/>
                          <a:latin typeface="Times New Roman" panose="02020603050405020304" pitchFamily="18" charset="0"/>
                          <a:ea typeface="Times New Roman" panose="02020603050405020304" pitchFamily="18" charset="0"/>
                        </a:rPr>
                        <a:t>T/bình 1 từ thu được</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solidFill>
                            <a:srgbClr val="000000"/>
                          </a:solidFill>
                          <a:effectLst/>
                          <a:latin typeface="Times New Roman" panose="02020603050405020304" pitchFamily="18" charset="0"/>
                          <a:ea typeface="Times New Roman" panose="02020603050405020304" pitchFamily="18" charset="0"/>
                        </a:rPr>
                        <a:t>Sai TB</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solidFill>
                            <a:srgbClr val="000000"/>
                          </a:solidFill>
                          <a:effectLst/>
                          <a:latin typeface="Times New Roman" panose="02020603050405020304" pitchFamily="18" charset="0"/>
                          <a:ea typeface="Times New Roman" panose="02020603050405020304" pitchFamily="18" charset="0"/>
                        </a:rPr>
                        <a:t>Tỉ lệ %</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solidFill>
                            <a:srgbClr val="000000"/>
                          </a:solidFill>
                          <a:effectLst/>
                          <a:latin typeface="Times New Roman" panose="02020603050405020304" pitchFamily="18" charset="0"/>
                          <a:ea typeface="Times New Roman" panose="02020603050405020304" pitchFamily="18" charset="0"/>
                        </a:rPr>
                        <a:t>T/bình 1 từ thu được</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US" sz="1800">
                          <a:solidFill>
                            <a:srgbClr val="000000"/>
                          </a:solidFill>
                          <a:effectLst/>
                          <a:latin typeface="Times New Roman" panose="02020603050405020304" pitchFamily="18" charset="0"/>
                          <a:ea typeface="Times New Roman" panose="02020603050405020304" pitchFamily="18" charset="0"/>
                        </a:rPr>
                        <a:t>Sai TB</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US" sz="1800">
                          <a:solidFill>
                            <a:srgbClr val="000000"/>
                          </a:solidFill>
                          <a:effectLst/>
                          <a:latin typeface="Times New Roman" panose="02020603050405020304" pitchFamily="18" charset="0"/>
                          <a:ea typeface="Times New Roman" panose="02020603050405020304" pitchFamily="18" charset="0"/>
                        </a:rPr>
                        <a:t>Tỉ lệ %</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US" sz="1800">
                          <a:solidFill>
                            <a:srgbClr val="000000"/>
                          </a:solidFill>
                          <a:effectLst/>
                          <a:latin typeface="Times New Roman" panose="02020603050405020304" pitchFamily="18" charset="0"/>
                          <a:ea typeface="Times New Roman" panose="02020603050405020304" pitchFamily="18" charset="0"/>
                        </a:rPr>
                        <a:t>T/bình 1 từ thu được</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solidFill>
                            <a:srgbClr val="000000"/>
                          </a:solidFill>
                          <a:effectLst/>
                          <a:latin typeface="Times New Roman" panose="02020603050405020304" pitchFamily="18" charset="0"/>
                          <a:ea typeface="Times New Roman" panose="02020603050405020304" pitchFamily="18" charset="0"/>
                        </a:rPr>
                        <a:t>Sai</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solidFill>
                            <a:srgbClr val="000000"/>
                          </a:solidFill>
                          <a:effectLst/>
                          <a:latin typeface="Times New Roman" panose="02020603050405020304" pitchFamily="18" charset="0"/>
                          <a:ea typeface="Times New Roman" panose="02020603050405020304" pitchFamily="18" charset="0"/>
                        </a:rPr>
                        <a:t>Tỉ lệ %</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3034">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34.83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10.13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29.08</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16.50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1.13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6.85</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5.00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0.066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1.32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3034">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50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35.23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10.15</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28.81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16.80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1.25</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7.44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6.70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0.098</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1.46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3034">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100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38.78</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18.01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46.44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17.15</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2.01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11.72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7.10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0.115</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1.62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3034">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200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39.43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18.45</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46.79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18.95</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2.23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11.77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9.80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0.345</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a:solidFill>
                            <a:srgbClr val="000000"/>
                          </a:solidFill>
                          <a:effectLst/>
                          <a:latin typeface="Times New Roman" panose="02020603050405020304" pitchFamily="18" charset="0"/>
                          <a:ea typeface="Times New Roman" panose="02020603050405020304" pitchFamily="18" charset="0"/>
                        </a:rPr>
                        <a:t>3.52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3034">
                <a:tc>
                  <a:txBody>
                    <a:bodyPr/>
                    <a:lstStyle/>
                    <a:p>
                      <a:pP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Tổng</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360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148.27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56.74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38.27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69.40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6.62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9.54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28.6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0.624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2.18</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2149735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rmAutofit/>
          </a:bodyPr>
          <a:lstStyle/>
          <a:p>
            <a:pPr algn="ctr">
              <a:lnSpc>
                <a:spcPct val="100000"/>
              </a:lnSpc>
            </a:pPr>
            <a:r>
              <a:rPr lang="en-US" sz="3200" smtClean="0">
                <a:solidFill>
                  <a:srgbClr val="C00000"/>
                </a:solidFill>
                <a:latin typeface="Times New Roman" panose="02020603050405020304" pitchFamily="18" charset="0"/>
                <a:cs typeface="Times New Roman" panose="02020603050405020304" pitchFamily="18" charset="0"/>
              </a:rPr>
              <a:t>Nội dung chính</a:t>
            </a:r>
            <a:endParaRPr lang="en-US" sz="3200">
              <a:solidFill>
                <a:srgbClr val="C00000"/>
              </a:solidFill>
              <a:latin typeface="Times New Roman" panose="02020603050405020304" pitchFamily="18" charset="0"/>
              <a:cs typeface="Times New Roman" panose="02020603050405020304" pitchFamily="18"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xmlns="" val="2999769285"/>
              </p:ext>
            </p:extLst>
          </p:nvPr>
        </p:nvGraphicFramePr>
        <p:xfrm>
          <a:off x="304800" y="1181100"/>
          <a:ext cx="8521700" cy="5054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3"/>
          <p:cNvSpPr>
            <a:spLocks noGrp="1"/>
          </p:cNvSpPr>
          <p:nvPr>
            <p:ph type="dt" sz="half" idx="10"/>
          </p:nvPr>
        </p:nvSpPr>
        <p:spPr/>
        <p:txBody>
          <a:bodyPr/>
          <a:lstStyle/>
          <a:p>
            <a:fld id="{48E30F74-51F8-48D8-B2A1-8F7A56792B85}"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4</a:t>
            </a:fld>
            <a:endParaRPr lang="en-US" sz="2000" b="1">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93175404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Ứng dụng vào bài toán so khớp (xét ngữ nghĩa)</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FE3FC7E7-D8B8-4DAD-8BFA-ACA37B262EC0}"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40</a:t>
            </a:fld>
            <a:endParaRPr lang="en-US" sz="2000" b="1">
              <a:solidFill>
                <a:srgbClr val="FFFF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xmlns="" Requires="a14">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en-US" sz="1750" b="1" smtClean="0">
                    <a:latin typeface="Times New Roman" panose="02020603050405020304" pitchFamily="18" charset="0"/>
                    <a:ea typeface="Times New Roman" panose="02020603050405020304" pitchFamily="18" charset="0"/>
                    <a:cs typeface="Times New Roman" panose="02020603050405020304" pitchFamily="18" charset="0"/>
                  </a:rPr>
                  <a:t>* So khớp về </a:t>
                </a:r>
                <a:r>
                  <a:rPr lang="en-US" sz="1750" b="1">
                    <a:latin typeface="Times New Roman" panose="02020603050405020304" pitchFamily="18" charset="0"/>
                    <a:ea typeface="Times New Roman" panose="02020603050405020304" pitchFamily="18" charset="0"/>
                    <a:cs typeface="Times New Roman" panose="02020603050405020304" pitchFamily="18" charset="0"/>
                  </a:rPr>
                  <a:t>mặt </a:t>
                </a:r>
                <a:r>
                  <a:rPr lang="en-US" sz="1750" b="1">
                    <a:latin typeface="Times New Roman" panose="02020603050405020304" pitchFamily="18" charset="0"/>
                    <a:ea typeface="Times New Roman" panose="02020603050405020304" pitchFamily="18" charset="0"/>
                  </a:rPr>
                  <a:t>mặt ngữ nghĩa (sử dụng kết hợp với mô hình word2vec)</a:t>
                </a:r>
                <a:endParaRPr lang="en-US" sz="175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14:m>
                  <m:oMathPara xmlns:m="http://schemas.openxmlformats.org/officeDocument/2006/math">
                    <m:oMathParaPr>
                      <m:jc m:val="centerGroup"/>
                    </m:oMathParaPr>
                    <m:oMath xmlns:m="http://schemas.openxmlformats.org/officeDocument/2006/math">
                      <m:r>
                        <a:rPr lang="en-US" sz="1750" i="1">
                          <a:latin typeface="Cambria Math" panose="02040503050406030204" pitchFamily="18" charset="0"/>
                        </a:rPr>
                        <m:t>𝐿𝑒𝑥𝑖𝑐𝑎𝑙</m:t>
                      </m:r>
                      <m:r>
                        <a:rPr lang="en-US" sz="1750" i="1">
                          <a:latin typeface="Cambria Math" panose="02040503050406030204" pitchFamily="18" charset="0"/>
                        </a:rPr>
                        <m:t>_</m:t>
                      </m:r>
                      <m:r>
                        <a:rPr lang="en-US" sz="1750" i="1">
                          <a:latin typeface="Cambria Math" panose="02040503050406030204" pitchFamily="18" charset="0"/>
                        </a:rPr>
                        <m:t>𝑆𝑖𝑚𝑖𝑙𝑎𝑟𝑖𝑡𝑦</m:t>
                      </m:r>
                      <m:r>
                        <a:rPr lang="en-US" sz="1750" i="1">
                          <a:latin typeface="Cambria Math" panose="02040503050406030204" pitchFamily="18" charset="0"/>
                        </a:rPr>
                        <m:t>(</m:t>
                      </m:r>
                      <m:r>
                        <a:rPr lang="en-US" sz="1750" i="1">
                          <a:latin typeface="Cambria Math" panose="02040503050406030204" pitchFamily="18" charset="0"/>
                        </a:rPr>
                        <m:t>𝑠</m:t>
                      </m:r>
                      <m:r>
                        <a:rPr lang="en-US" sz="1750" i="1">
                          <a:latin typeface="Cambria Math" panose="02040503050406030204" pitchFamily="18" charset="0"/>
                        </a:rPr>
                        <m:t>,</m:t>
                      </m:r>
                      <m:r>
                        <a:rPr lang="en-US" sz="1750" i="1">
                          <a:latin typeface="Cambria Math" panose="02040503050406030204" pitchFamily="18" charset="0"/>
                        </a:rPr>
                        <m:t>𝑡</m:t>
                      </m:r>
                      <m:r>
                        <a:rPr lang="en-US" sz="1750" i="1">
                          <a:latin typeface="Cambria Math" panose="02040503050406030204" pitchFamily="18" charset="0"/>
                        </a:rPr>
                        <m:t>)= 1 – </m:t>
                      </m:r>
                      <m:f>
                        <m:fPr>
                          <m:ctrlPr>
                            <a:rPr lang="en-US" sz="1750" i="1">
                              <a:latin typeface="Cambria Math" panose="02040503050406030204" pitchFamily="18" charset="0"/>
                            </a:rPr>
                          </m:ctrlPr>
                        </m:fPr>
                        <m:num>
                          <m:r>
                            <a:rPr lang="en-US" sz="1750" i="1">
                              <a:latin typeface="Cambria Math" panose="02040503050406030204" pitchFamily="18" charset="0"/>
                            </a:rPr>
                            <m:t>𝑑𝑖𝑠𝑡𝑎𝑛𝑐𝑒</m:t>
                          </m:r>
                          <m:r>
                            <a:rPr lang="en-US" sz="1750" i="1">
                              <a:latin typeface="Cambria Math" panose="02040503050406030204" pitchFamily="18" charset="0"/>
                            </a:rPr>
                            <m:t>(</m:t>
                          </m:r>
                          <m:r>
                            <a:rPr lang="en-US" sz="1750" i="1">
                              <a:latin typeface="Cambria Math" panose="02040503050406030204" pitchFamily="18" charset="0"/>
                            </a:rPr>
                            <m:t>𝑠</m:t>
                          </m:r>
                          <m:r>
                            <a:rPr lang="en-US" sz="1750" i="1">
                              <a:latin typeface="Cambria Math" panose="02040503050406030204" pitchFamily="18" charset="0"/>
                            </a:rPr>
                            <m:t>,</m:t>
                          </m:r>
                          <m:r>
                            <a:rPr lang="en-US" sz="1750" i="1">
                              <a:latin typeface="Cambria Math" panose="02040503050406030204" pitchFamily="18" charset="0"/>
                            </a:rPr>
                            <m:t>𝑡</m:t>
                          </m:r>
                          <m:r>
                            <a:rPr lang="en-US" sz="1750" i="1">
                              <a:latin typeface="Cambria Math" panose="02040503050406030204" pitchFamily="18" charset="0"/>
                            </a:rPr>
                            <m:t>)</m:t>
                          </m:r>
                        </m:num>
                        <m:den>
                          <m:r>
                            <a:rPr lang="en-US" sz="1750" i="1">
                              <a:latin typeface="Cambria Math" panose="02040503050406030204" pitchFamily="18" charset="0"/>
                            </a:rPr>
                            <m:t>𝑚𝑎𝑥</m:t>
                          </m:r>
                          <m:r>
                            <a:rPr lang="en-US" sz="1750" i="1">
                              <a:latin typeface="Cambria Math" panose="02040503050406030204" pitchFamily="18" charset="0"/>
                            </a:rPr>
                            <m:t>_</m:t>
                          </m:r>
                          <m:r>
                            <a:rPr lang="en-US" sz="1750" i="1">
                              <a:latin typeface="Cambria Math" panose="02040503050406030204" pitchFamily="18" charset="0"/>
                            </a:rPr>
                            <m:t>𝑙𝑒𝑛</m:t>
                          </m:r>
                          <m:r>
                            <a:rPr lang="en-US" sz="1750" i="1">
                              <a:latin typeface="Cambria Math" panose="02040503050406030204" pitchFamily="18" charset="0"/>
                            </a:rPr>
                            <m:t>(</m:t>
                          </m:r>
                          <m:r>
                            <a:rPr lang="en-US" sz="1750" i="1">
                              <a:latin typeface="Cambria Math" panose="02040503050406030204" pitchFamily="18" charset="0"/>
                            </a:rPr>
                            <m:t>𝑠</m:t>
                          </m:r>
                          <m:r>
                            <a:rPr lang="en-US" sz="1750" i="1">
                              <a:latin typeface="Cambria Math" panose="02040503050406030204" pitchFamily="18" charset="0"/>
                            </a:rPr>
                            <m:t>,</m:t>
                          </m:r>
                          <m:r>
                            <a:rPr lang="en-US" sz="1750" i="1">
                              <a:latin typeface="Cambria Math" panose="02040503050406030204" pitchFamily="18" charset="0"/>
                            </a:rPr>
                            <m:t>𝑡</m:t>
                          </m:r>
                          <m:r>
                            <a:rPr lang="en-US" sz="1750" i="1">
                              <a:latin typeface="Cambria Math" panose="02040503050406030204" pitchFamily="18" charset="0"/>
                            </a:rPr>
                            <m:t>)</m:t>
                          </m:r>
                        </m:den>
                      </m:f>
                    </m:oMath>
                  </m:oMathPara>
                </a14:m>
                <a:endParaRPr lang="en-US" sz="175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nSpc>
                    <a:spcPct val="100000"/>
                  </a:lnSpc>
                  <a:buNone/>
                </a:pPr>
                <a:r>
                  <a:rPr lang="en-US" sz="1750" b="1" smtClean="0">
                    <a:latin typeface="Times New Roman" panose="02020603050405020304" pitchFamily="18" charset="0"/>
                    <a:cs typeface="Times New Roman" panose="02020603050405020304" pitchFamily="18" charset="0"/>
                  </a:rPr>
                  <a:t>Ví dụ tính độ tương đồng (có xét ngữ nghĩa) giữa  2 chuỗi S, T:</a:t>
                </a:r>
              </a:p>
              <a:p>
                <a:pPr marL="0" indent="0">
                  <a:lnSpc>
                    <a:spcPct val="100000"/>
                  </a:lnSpc>
                  <a:buNone/>
                </a:pPr>
                <a:r>
                  <a:rPr lang="en-US" sz="1750" smtClean="0">
                    <a:latin typeface="Times New Roman" panose="02020603050405020304" pitchFamily="18" charset="0"/>
                    <a:cs typeface="Times New Roman" panose="02020603050405020304" pitchFamily="18" charset="0"/>
                  </a:rPr>
                  <a:t>s </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Tôi</a:t>
                </a:r>
                <a:r>
                  <a:rPr lang="en-US" sz="1750">
                    <a:latin typeface="Times New Roman" panose="02020603050405020304" pitchFamily="18" charset="0"/>
                    <a:cs typeface="Times New Roman" panose="02020603050405020304" pitchFamily="18" charset="0"/>
                  </a:rPr>
                  <a:t/>
                </a:r>
                <a:r>
                  <a:rPr lang="en-US" sz="1750">
                    <a:solidFill>
                      <a:srgbClr val="FF0000"/>
                    </a:solidFill>
                    <a:latin typeface="Times New Roman" panose="02020603050405020304" pitchFamily="18" charset="0"/>
                    <a:cs typeface="Times New Roman" panose="02020603050405020304" pitchFamily="18" charset="0"/>
                  </a:rPr>
                  <a:t>đồng_ý</a:t>
                </a:r>
                <a:r>
                  <a:rPr lang="en-US" sz="1750">
                    <a:latin typeface="Times New Roman" panose="02020603050405020304" pitchFamily="18" charset="0"/>
                    <a:cs typeface="Times New Roman" panose="02020603050405020304" pitchFamily="18" charset="0"/>
                  </a:rPr>
                  <a:t/>
                </a:r>
                <a:r>
                  <a:rPr lang="en-US" sz="1750">
                    <a:solidFill>
                      <a:srgbClr val="00B050"/>
                    </a:solidFill>
                    <a:latin typeface="Times New Roman" panose="02020603050405020304" pitchFamily="18" charset="0"/>
                    <a:cs typeface="Times New Roman" panose="02020603050405020304" pitchFamily="18" charset="0"/>
                  </a:rPr>
                  <a:t>với ý_kiến trên</a:t>
                </a:r>
                <a:r>
                  <a:rPr lang="en-US" sz="1750">
                    <a:latin typeface="Times New Roman" panose="02020603050405020304" pitchFamily="18" charset="0"/>
                    <a:cs typeface="Times New Roman" panose="02020603050405020304" pitchFamily="18" charset="0"/>
                  </a:rPr>
                  <a:t>” </a:t>
                </a:r>
                <a14:m>
                  <m:oMath xmlns:m="http://schemas.openxmlformats.org/officeDocument/2006/math">
                    <m:r>
                      <a:rPr lang="en-US" sz="175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1750" smtClean="0">
                    <a:latin typeface="Times New Roman" panose="02020603050405020304" pitchFamily="18" charset="0"/>
                    <a:cs typeface="Times New Roman" panose="02020603050405020304" pitchFamily="18" charset="0"/>
                  </a:rPr>
                  <a:t/>
                </a:r>
                <a:r>
                  <a:rPr lang="en-US" sz="1750">
                    <a:latin typeface="Times New Roman" panose="02020603050405020304" pitchFamily="18" charset="0"/>
                    <a:cs typeface="Times New Roman" panose="02020603050405020304" pitchFamily="18" charset="0"/>
                  </a:rPr>
                  <a:t>BOW(s) = {“</a:t>
                </a:r>
                <a:r>
                  <a:rPr lang="en-US" sz="1750">
                    <a:solidFill>
                      <a:srgbClr val="00B050"/>
                    </a:solidFill>
                    <a:latin typeface="Times New Roman" panose="02020603050405020304" pitchFamily="18" charset="0"/>
                    <a:cs typeface="Times New Roman" panose="02020603050405020304" pitchFamily="18" charset="0"/>
                  </a:rPr>
                  <a:t>Tôi</a:t>
                </a:r>
                <a:r>
                  <a:rPr lang="en-US" sz="1750">
                    <a:latin typeface="Times New Roman" panose="02020603050405020304" pitchFamily="18" charset="0"/>
                    <a:cs typeface="Times New Roman" panose="02020603050405020304" pitchFamily="18" charset="0"/>
                  </a:rPr>
                  <a:t>”, “</a:t>
                </a:r>
                <a:r>
                  <a:rPr lang="en-US" sz="1750">
                    <a:solidFill>
                      <a:srgbClr val="FF0000"/>
                    </a:solidFill>
                    <a:latin typeface="Times New Roman" panose="02020603050405020304" pitchFamily="18" charset="0"/>
                    <a:cs typeface="Times New Roman" panose="02020603050405020304" pitchFamily="18" charset="0"/>
                  </a:rPr>
                  <a:t>đồng_ý</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với</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ý_kiến</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trên</a:t>
                </a:r>
                <a:r>
                  <a:rPr lang="en-US" sz="1750">
                    <a:latin typeface="Times New Roman" panose="02020603050405020304" pitchFamily="18" charset="0"/>
                    <a:cs typeface="Times New Roman" panose="02020603050405020304" pitchFamily="18" charset="0"/>
                  </a:rPr>
                  <a:t>”} </a:t>
                </a:r>
              </a:p>
              <a:p>
                <a:pPr marL="0" indent="0">
                  <a:lnSpc>
                    <a:spcPct val="100000"/>
                  </a:lnSpc>
                  <a:buNone/>
                </a:pPr>
                <a:r>
                  <a:rPr lang="en-US" sz="1750">
                    <a:latin typeface="Times New Roman" panose="02020603050405020304" pitchFamily="18" charset="0"/>
                    <a:cs typeface="Times New Roman" panose="02020603050405020304" pitchFamily="18" charset="0"/>
                  </a:rPr>
                  <a:t>t = “</a:t>
                </a:r>
                <a:r>
                  <a:rPr lang="en-US" sz="1750">
                    <a:solidFill>
                      <a:srgbClr val="00B050"/>
                    </a:solidFill>
                    <a:latin typeface="Times New Roman" panose="02020603050405020304" pitchFamily="18" charset="0"/>
                    <a:cs typeface="Times New Roman" panose="02020603050405020304" pitchFamily="18" charset="0"/>
                  </a:rPr>
                  <a:t>Tôi</a:t>
                </a:r>
                <a:r>
                  <a:rPr lang="en-US" sz="1750">
                    <a:latin typeface="Times New Roman" panose="02020603050405020304" pitchFamily="18" charset="0"/>
                    <a:cs typeface="Times New Roman" panose="02020603050405020304" pitchFamily="18" charset="0"/>
                  </a:rPr>
                  <a:t/>
                </a:r>
                <a:r>
                  <a:rPr lang="en-US" sz="1750">
                    <a:solidFill>
                      <a:srgbClr val="FF0000"/>
                    </a:solidFill>
                    <a:latin typeface="Times New Roman" panose="02020603050405020304" pitchFamily="18" charset="0"/>
                    <a:cs typeface="Times New Roman" panose="02020603050405020304" pitchFamily="18" charset="0"/>
                  </a:rPr>
                  <a:t>nhất_trí</a:t>
                </a:r>
                <a:r>
                  <a:rPr lang="en-US" sz="1750">
                    <a:latin typeface="Times New Roman" panose="02020603050405020304" pitchFamily="18" charset="0"/>
                    <a:cs typeface="Times New Roman" panose="02020603050405020304" pitchFamily="18" charset="0"/>
                  </a:rPr>
                  <a:t/>
                </a:r>
                <a:r>
                  <a:rPr lang="en-US" sz="1750">
                    <a:solidFill>
                      <a:srgbClr val="00B050"/>
                    </a:solidFill>
                    <a:latin typeface="Times New Roman" panose="02020603050405020304" pitchFamily="18" charset="0"/>
                    <a:cs typeface="Times New Roman" panose="02020603050405020304" pitchFamily="18" charset="0"/>
                  </a:rPr>
                  <a:t>với ý_kiến </a:t>
                </a:r>
                <a:r>
                  <a:rPr lang="en-US" sz="1750" smtClean="0">
                    <a:solidFill>
                      <a:srgbClr val="00B050"/>
                    </a:solidFill>
                    <a:latin typeface="Times New Roman" panose="02020603050405020304" pitchFamily="18" charset="0"/>
                    <a:cs typeface="Times New Roman" panose="02020603050405020304" pitchFamily="18" charset="0"/>
                  </a:rPr>
                  <a:t>trên</a:t>
                </a:r>
                <a:r>
                  <a:rPr lang="en-US" sz="1750" smtClean="0">
                    <a:latin typeface="Times New Roman" panose="02020603050405020304" pitchFamily="18" charset="0"/>
                    <a:cs typeface="Times New Roman" panose="02020603050405020304" pitchFamily="18" charset="0"/>
                  </a:rPr>
                  <a:t>” </a:t>
                </a:r>
                <a14:m>
                  <m:oMath xmlns:m="http://schemas.openxmlformats.org/officeDocument/2006/math">
                    <m:r>
                      <a:rPr lang="en-US" sz="1750" i="1">
                        <a:latin typeface="Cambria Math" panose="02040503050406030204" pitchFamily="18" charset="0"/>
                        <a:ea typeface="Cambria Math" panose="02040503050406030204" pitchFamily="18" charset="0"/>
                        <a:cs typeface="Times New Roman" panose="02020603050405020304" pitchFamily="18" charset="0"/>
                      </a:rPr>
                      <m:t>→</m:t>
                    </m:r>
                  </m:oMath>
                </a14:m>
                <a:r>
                  <a:rPr lang="en-US" sz="1750" smtClean="0">
                    <a:latin typeface="Times New Roman" panose="02020603050405020304" pitchFamily="18" charset="0"/>
                    <a:cs typeface="Times New Roman" panose="02020603050405020304" pitchFamily="18" charset="0"/>
                  </a:rPr>
                  <a:t> BOW(t</a:t>
                </a:r>
                <a:r>
                  <a:rPr lang="en-US" sz="1750">
                    <a:latin typeface="Times New Roman" panose="02020603050405020304" pitchFamily="18" charset="0"/>
                    <a:cs typeface="Times New Roman" panose="02020603050405020304" pitchFamily="18" charset="0"/>
                  </a:rPr>
                  <a:t>) = {“</a:t>
                </a:r>
                <a:r>
                  <a:rPr lang="en-US" sz="1750">
                    <a:solidFill>
                      <a:srgbClr val="00B050"/>
                    </a:solidFill>
                    <a:latin typeface="Times New Roman" panose="02020603050405020304" pitchFamily="18" charset="0"/>
                    <a:cs typeface="Times New Roman" panose="02020603050405020304" pitchFamily="18" charset="0"/>
                  </a:rPr>
                  <a:t>Tôi</a:t>
                </a:r>
                <a:r>
                  <a:rPr lang="en-US" sz="1750">
                    <a:latin typeface="Times New Roman" panose="02020603050405020304" pitchFamily="18" charset="0"/>
                    <a:cs typeface="Times New Roman" panose="02020603050405020304" pitchFamily="18" charset="0"/>
                  </a:rPr>
                  <a:t>”, “</a:t>
                </a:r>
                <a:r>
                  <a:rPr lang="en-US" sz="1750">
                    <a:solidFill>
                      <a:srgbClr val="FF0000"/>
                    </a:solidFill>
                    <a:latin typeface="Times New Roman" panose="02020603050405020304" pitchFamily="18" charset="0"/>
                    <a:cs typeface="Times New Roman" panose="02020603050405020304" pitchFamily="18" charset="0"/>
                  </a:rPr>
                  <a:t>nhất_trí</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với</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ý_kiến</a:t>
                </a:r>
                <a:r>
                  <a:rPr lang="en-US" sz="1750">
                    <a:latin typeface="Times New Roman" panose="02020603050405020304" pitchFamily="18" charset="0"/>
                    <a:cs typeface="Times New Roman" panose="02020603050405020304" pitchFamily="18" charset="0"/>
                  </a:rPr>
                  <a:t>”, “</a:t>
                </a:r>
                <a:r>
                  <a:rPr lang="en-US" sz="1750">
                    <a:solidFill>
                      <a:srgbClr val="00B050"/>
                    </a:solidFill>
                    <a:latin typeface="Times New Roman" panose="02020603050405020304" pitchFamily="18" charset="0"/>
                    <a:cs typeface="Times New Roman" panose="02020603050405020304" pitchFamily="18" charset="0"/>
                  </a:rPr>
                  <a:t>trên</a:t>
                </a:r>
                <a:r>
                  <a:rPr lang="en-US" sz="1750">
                    <a:latin typeface="Times New Roman" panose="02020603050405020304" pitchFamily="18" charset="0"/>
                    <a:cs typeface="Times New Roman" panose="02020603050405020304" pitchFamily="18" charset="0"/>
                  </a:rPr>
                  <a:t>”} </a:t>
                </a:r>
              </a:p>
              <a:p>
                <a:pPr marL="0" indent="0" algn="just">
                  <a:lnSpc>
                    <a:spcPct val="100000"/>
                  </a:lnSpc>
                  <a:buNone/>
                </a:pPr>
                <a:r>
                  <a:rPr lang="en-US" sz="1800" smtClean="0">
                    <a:latin typeface="Times New Roman" panose="02020603050405020304" pitchFamily="18" charset="0"/>
                    <a:ea typeface="Times New Roman" panose="02020603050405020304" pitchFamily="18" charset="0"/>
                    <a:cs typeface="Times New Roman" panose="02020603050405020304" pitchFamily="18" charset="0"/>
                  </a:rPr>
                  <a:t>►</a:t>
                </a:r>
                <a:r>
                  <a:rPr lang="en-US" sz="1750" smtClean="0">
                    <a:latin typeface="Times New Roman" panose="02020603050405020304" pitchFamily="18" charset="0"/>
                    <a:ea typeface="Times New Roman" panose="02020603050405020304" pitchFamily="18" charset="0"/>
                  </a:rPr>
                  <a:t>Tập </a:t>
                </a:r>
                <a:r>
                  <a:rPr lang="en-US" sz="1750" smtClean="0">
                    <a:latin typeface="Times New Roman" panose="02020603050405020304" pitchFamily="18" charset="0"/>
                    <a:ea typeface="Times New Roman" panose="02020603050405020304" pitchFamily="18" charset="0"/>
                  </a:rPr>
                  <a:t>các</a:t>
                </a:r>
                <a:r>
                  <a:rPr lang="en-US" sz="1750" smtClean="0">
                    <a:latin typeface="Times New Roman" panose="02020603050405020304" pitchFamily="18" charset="0"/>
                    <a:ea typeface="Times New Roman" panose="02020603050405020304" pitchFamily="18" charset="0"/>
                  </a:rPr>
                  <a:t/>
                </a:r>
                <a:r>
                  <a:rPr lang="en-US" sz="1750" smtClean="0">
                    <a:latin typeface="Times New Roman" panose="02020603050405020304" pitchFamily="18" charset="0"/>
                    <a:ea typeface="Times New Roman" panose="02020603050405020304" pitchFamily="18" charset="0"/>
                  </a:rPr>
                  <a:t>từ gần gũi với từ “</a:t>
                </a:r>
                <a:r>
                  <a:rPr lang="en-US" sz="1750" smtClean="0">
                    <a:solidFill>
                      <a:srgbClr val="FF0000"/>
                    </a:solidFill>
                    <a:latin typeface="Times New Roman" panose="02020603050405020304" pitchFamily="18" charset="0"/>
                    <a:ea typeface="Times New Roman" panose="02020603050405020304" pitchFamily="18" charset="0"/>
                  </a:rPr>
                  <a:t>đồng_ý</a:t>
                </a:r>
                <a:r>
                  <a:rPr lang="en-US" sz="1750" smtClean="0">
                    <a:latin typeface="Times New Roman" panose="02020603050405020304" pitchFamily="18" charset="0"/>
                    <a:ea typeface="Times New Roman" panose="02020603050405020304" pitchFamily="18" charset="0"/>
                  </a:rPr>
                  <a:t>” là: {“tán_thành”, “chấp_thuận”, “đề_nghị”, “đồng_tình”, “tán_đồng”, “</a:t>
                </a:r>
                <a:r>
                  <a:rPr lang="en-US" sz="1750" smtClean="0">
                    <a:solidFill>
                      <a:srgbClr val="FF0000"/>
                    </a:solidFill>
                    <a:latin typeface="Times New Roman" panose="02020603050405020304" pitchFamily="18" charset="0"/>
                    <a:ea typeface="Times New Roman" panose="02020603050405020304" pitchFamily="18" charset="0"/>
                  </a:rPr>
                  <a:t>nhất_trí</a:t>
                </a:r>
                <a:r>
                  <a:rPr lang="en-US" sz="1750" smtClean="0">
                    <a:latin typeface="Times New Roman" panose="02020603050405020304" pitchFamily="18" charset="0"/>
                    <a:ea typeface="Times New Roman" panose="02020603050405020304" pitchFamily="18" charset="0"/>
                  </a:rPr>
                  <a:t>”, “thỏa_thuận”, “nhận_lời”, “bằng_lòng</a:t>
                </a:r>
                <a:r>
                  <a:rPr lang="en-US" sz="1750" smtClean="0">
                    <a:latin typeface="Times New Roman" panose="02020603050405020304" pitchFamily="18" charset="0"/>
                    <a:ea typeface="Times New Roman" panose="02020603050405020304" pitchFamily="18" charset="0"/>
                  </a:rPr>
                  <a:t>”} </a:t>
                </a:r>
                <a:r>
                  <a:rPr lang="en-US" sz="1750" smtClean="0">
                    <a:latin typeface="Times New Roman" panose="02020603050405020304" pitchFamily="18" charset="0"/>
                    <a:ea typeface="Times New Roman" panose="02020603050405020304" pitchFamily="18" charset="0"/>
                  </a:rPr>
                  <a:t>(được tính theo mô hình </a:t>
                </a:r>
                <a:r>
                  <a:rPr lang="en-US" sz="1750" b="1" smtClean="0">
                    <a:latin typeface="Times New Roman" panose="02020603050405020304" pitchFamily="18" charset="0"/>
                    <a:ea typeface="Times New Roman" panose="02020603050405020304" pitchFamily="18" charset="0"/>
                  </a:rPr>
                  <a:t>Word2Vec</a:t>
                </a:r>
                <a:r>
                  <a:rPr lang="en-US" sz="1750" smtClean="0">
                    <a:latin typeface="Times New Roman" panose="02020603050405020304" pitchFamily="18" charset="0"/>
                    <a:ea typeface="Times New Roman" panose="02020603050405020304" pitchFamily="18" charset="0"/>
                  </a:rPr>
                  <a:t>)</a:t>
                </a:r>
                <a:endParaRPr lang="en-US" sz="1750" smtClean="0">
                  <a:latin typeface="Times New Roman" panose="02020603050405020304" pitchFamily="18" charset="0"/>
                  <a:cs typeface="Times New Roman" panose="02020603050405020304" pitchFamily="18" charset="0"/>
                </a:endParaRPr>
              </a:p>
              <a:p>
                <a:pPr marL="0" indent="0">
                  <a:lnSpc>
                    <a:spcPct val="100000"/>
                  </a:lnSpc>
                  <a:buNone/>
                </a:pPr>
                <a:r>
                  <a:rPr lang="en-US" sz="1750" smtClean="0">
                    <a:latin typeface="Times New Roman" panose="02020603050405020304" pitchFamily="18" charset="0"/>
                    <a:cs typeface="Times New Roman" panose="02020603050405020304" pitchFamily="18" charset="0"/>
                  </a:rPr>
                  <a:t>Như vậy các túi sẽ được loại hết tất cả các từ: </a:t>
                </a:r>
                <a:endParaRPr lang="en-US" sz="1750">
                  <a:latin typeface="Times New Roman" panose="02020603050405020304" pitchFamily="18" charset="0"/>
                  <a:cs typeface="Times New Roman" panose="02020603050405020304" pitchFamily="18" charset="0"/>
                </a:endParaRPr>
              </a:p>
              <a:p>
                <a:pPr marL="0" indent="0">
                  <a:lnSpc>
                    <a:spcPct val="100000"/>
                  </a:lnSpc>
                  <a:buNone/>
                  <a:tabLst>
                    <a:tab pos="1379538" algn="l"/>
                    <a:tab pos="4865688" algn="l"/>
                  </a:tabLst>
                </a:pPr>
                <a:r>
                  <a:rPr lang="en-US" sz="1750" smtClean="0">
                    <a:latin typeface="Times New Roman" panose="02020603050405020304" pitchFamily="18" charset="0"/>
                    <a:cs typeface="Times New Roman" panose="02020603050405020304" pitchFamily="18" charset="0"/>
                  </a:rPr>
                  <a:t>	BOW(s</a:t>
                </a:r>
                <a:r>
                  <a:rPr lang="en-US" sz="1750">
                    <a:latin typeface="Times New Roman" panose="02020603050405020304" pitchFamily="18" charset="0"/>
                    <a:cs typeface="Times New Roman" panose="02020603050405020304" pitchFamily="18" charset="0"/>
                  </a:rPr>
                  <a:t>)</a:t>
                </a:r>
                <a:r>
                  <a:rPr lang="en-US" sz="1750" smtClean="0">
                    <a:latin typeface="Times New Roman" panose="02020603050405020304" pitchFamily="18" charset="0"/>
                    <a:cs typeface="Times New Roman" panose="02020603050405020304" pitchFamily="18" charset="0"/>
                  </a:rPr>
                  <a:t/>
                </a:r>
                <a:r>
                  <a:rPr lang="en-US" sz="1750">
                    <a:latin typeface="Times New Roman" panose="02020603050405020304" pitchFamily="18" charset="0"/>
                    <a:cs typeface="Times New Roman" panose="02020603050405020304" pitchFamily="18" charset="0"/>
                  </a:rPr>
                  <a:t>= </a:t>
                </a:r>
                <a:r>
                  <a:rPr lang="en-US" sz="1750" smtClean="0">
                    <a:latin typeface="Times New Roman" panose="02020603050405020304" pitchFamily="18" charset="0"/>
                    <a:cs typeface="Times New Roman" panose="02020603050405020304" pitchFamily="18" charset="0"/>
                  </a:rPr>
                  <a:t>{“”};	</a:t>
                </a:r>
                <a:r>
                  <a:rPr lang="en-US" sz="1750">
                    <a:latin typeface="Times New Roman" panose="02020603050405020304" pitchFamily="18" charset="0"/>
                    <a:cs typeface="Times New Roman" panose="02020603050405020304" pitchFamily="18" charset="0"/>
                  </a:rPr>
                  <a:t> BOW(t</a:t>
                </a:r>
                <a:r>
                  <a:rPr lang="en-US" sz="1750" smtClean="0">
                    <a:latin typeface="Times New Roman" panose="02020603050405020304" pitchFamily="18" charset="0"/>
                    <a:cs typeface="Times New Roman" panose="02020603050405020304" pitchFamily="18" charset="0"/>
                  </a:rPr>
                  <a:t>) = {“”}</a:t>
                </a:r>
                <a:endParaRPr lang="en-US" sz="1750">
                  <a:latin typeface="Times New Roman" panose="02020603050405020304" pitchFamily="18" charset="0"/>
                  <a:cs typeface="Times New Roman" panose="02020603050405020304" pitchFamily="18" charset="0"/>
                </a:endParaRPr>
              </a:p>
              <a:p>
                <a:pPr marL="0" indent="0">
                  <a:lnSpc>
                    <a:spcPct val="100000"/>
                  </a:lnSpc>
                  <a:buNone/>
                </a:pPr>
                <a:r>
                  <a:rPr lang="en-US" sz="1750" smtClean="0">
                    <a:latin typeface="Times New Roman" panose="02020603050405020304" pitchFamily="18" charset="0"/>
                    <a:cs typeface="Times New Roman" panose="02020603050405020304" pitchFamily="18" charset="0"/>
                  </a:rPr>
                  <a:t>Cuối </a:t>
                </a:r>
                <a:r>
                  <a:rPr lang="en-US" sz="1750">
                    <a:latin typeface="Times New Roman" panose="02020603050405020304" pitchFamily="18" charset="0"/>
                    <a:cs typeface="Times New Roman" panose="02020603050405020304" pitchFamily="18" charset="0"/>
                  </a:rPr>
                  <a:t>cùng, sự tương đồng giữa chuỗi s và t sẽ là: </a:t>
                </a:r>
              </a:p>
              <a:p>
                <a:pPr marL="0" indent="0">
                  <a:lnSpc>
                    <a:spcPct val="100000"/>
                  </a:lnSpc>
                  <a:buNone/>
                </a:pPr>
                <a14:m>
                  <m:oMathPara xmlns:m="http://schemas.openxmlformats.org/officeDocument/2006/math">
                    <m:oMathParaPr>
                      <m:jc m:val="centerGroup"/>
                    </m:oMathParaPr>
                    <m:oMath xmlns:m="http://schemas.openxmlformats.org/officeDocument/2006/math">
                      <m:r>
                        <a:rPr lang="en-US" sz="1750" i="1">
                          <a:latin typeface="Cambria Math" panose="02040503050406030204" pitchFamily="18" charset="0"/>
                        </a:rPr>
                        <m:t>𝐿𝑒𝑥𝑖𝑐𝑎𝑙</m:t>
                      </m:r>
                      <m:r>
                        <a:rPr lang="en-US" sz="1750" i="1">
                          <a:latin typeface="Cambria Math" panose="02040503050406030204" pitchFamily="18" charset="0"/>
                        </a:rPr>
                        <m:t> _</m:t>
                      </m:r>
                      <m:r>
                        <a:rPr lang="en-US" sz="1750" i="1">
                          <a:latin typeface="Cambria Math" panose="02040503050406030204" pitchFamily="18" charset="0"/>
                        </a:rPr>
                        <m:t>𝑠𝑖𝑚𝑖𝑙𝑎𝑟𝑖𝑡𝑦</m:t>
                      </m:r>
                      <m:r>
                        <a:rPr lang="en-US" sz="1750" i="1">
                          <a:latin typeface="Cambria Math" panose="02040503050406030204" pitchFamily="18" charset="0"/>
                        </a:rPr>
                        <m:t>(</m:t>
                      </m:r>
                      <m:r>
                        <a:rPr lang="en-US" sz="1750" i="1">
                          <a:latin typeface="Cambria Math" panose="02040503050406030204" pitchFamily="18" charset="0"/>
                        </a:rPr>
                        <m:t>𝑠</m:t>
                      </m:r>
                      <m:r>
                        <a:rPr lang="en-US" sz="1750" i="1">
                          <a:latin typeface="Cambria Math" panose="02040503050406030204" pitchFamily="18" charset="0"/>
                        </a:rPr>
                        <m:t>,</m:t>
                      </m:r>
                      <m:r>
                        <a:rPr lang="en-US" sz="1750" i="1">
                          <a:latin typeface="Cambria Math" panose="02040503050406030204" pitchFamily="18" charset="0"/>
                        </a:rPr>
                        <m:t>𝑡</m:t>
                      </m:r>
                      <m:r>
                        <a:rPr lang="en-US" sz="1750" i="1">
                          <a:latin typeface="Cambria Math" panose="02040503050406030204" pitchFamily="18" charset="0"/>
                        </a:rPr>
                        <m:t>) = 1− </m:t>
                      </m:r>
                      <m:d>
                        <m:dPr>
                          <m:begChr m:val="["/>
                          <m:endChr m:val="]"/>
                          <m:ctrlPr>
                            <a:rPr lang="en-US" sz="1750" i="1">
                              <a:latin typeface="Cambria Math" panose="02040503050406030204" pitchFamily="18" charset="0"/>
                            </a:rPr>
                          </m:ctrlPr>
                        </m:dPr>
                        <m:e>
                          <m:f>
                            <m:fPr>
                              <m:ctrlPr>
                                <a:rPr lang="en-US" sz="1750" i="1" smtClean="0">
                                  <a:latin typeface="Cambria Math" panose="02040503050406030204" pitchFamily="18" charset="0"/>
                                </a:rPr>
                              </m:ctrlPr>
                            </m:fPr>
                            <m:num>
                              <m:r>
                                <a:rPr lang="en-US" sz="1750" b="0" i="1" smtClean="0">
                                  <a:latin typeface="Cambria Math" panose="02040503050406030204" pitchFamily="18" charset="0"/>
                                </a:rPr>
                                <m:t>𝐿𝑒𝑣𝑒𝑛𝑠h𝑡𝑒𝑖</m:t>
                              </m:r>
                              <m:sSub>
                                <m:sSubPr>
                                  <m:ctrlPr>
                                    <a:rPr lang="en-US" sz="1750" b="0" i="1" smtClean="0">
                                      <a:latin typeface="Cambria Math" panose="02040503050406030204" pitchFamily="18" charset="0"/>
                                    </a:rPr>
                                  </m:ctrlPr>
                                </m:sSubPr>
                                <m:e>
                                  <m:r>
                                    <a:rPr lang="en-US" sz="1750" b="0" i="1" smtClean="0">
                                      <a:latin typeface="Cambria Math" panose="02040503050406030204" pitchFamily="18" charset="0"/>
                                    </a:rPr>
                                    <m:t>𝑛</m:t>
                                  </m:r>
                                  <m:r>
                                    <a:rPr lang="en-US" sz="1750" b="0" i="1" smtClean="0">
                                      <a:latin typeface="Cambria Math" panose="02040503050406030204" pitchFamily="18" charset="0"/>
                                    </a:rPr>
                                    <m:t>_</m:t>
                                  </m:r>
                                  <m:r>
                                    <a:rPr lang="en-US" sz="1750" b="0" i="1" smtClean="0">
                                      <a:latin typeface="Cambria Math" panose="02040503050406030204" pitchFamily="18" charset="0"/>
                                    </a:rPr>
                                    <m:t>𝑑𝑖𝑠𝑡𝑎𝑛𝑐𝑒</m:t>
                                  </m:r>
                                  <m:r>
                                    <a:rPr lang="en-US" sz="1750" b="0" i="1" smtClean="0">
                                      <a:latin typeface="Cambria Math" panose="02040503050406030204" pitchFamily="18" charset="0"/>
                                    </a:rPr>
                                    <m:t>("","")</m:t>
                                  </m:r>
                                </m:e>
                                <m:sub/>
                              </m:sSub>
                            </m:num>
                            <m:den>
                              <m:func>
                                <m:funcPr>
                                  <m:ctrlPr>
                                    <a:rPr lang="en-US" sz="1750" b="0" i="1" smtClean="0">
                                      <a:latin typeface="Cambria Math" panose="02040503050406030204" pitchFamily="18" charset="0"/>
                                    </a:rPr>
                                  </m:ctrlPr>
                                </m:funcPr>
                                <m:fName>
                                  <m:r>
                                    <m:rPr>
                                      <m:sty m:val="p"/>
                                    </m:rPr>
                                    <a:rPr lang="en-US" sz="1750" b="0" i="0" smtClean="0">
                                      <a:latin typeface="Cambria Math" panose="02040503050406030204" pitchFamily="18" charset="0"/>
                                    </a:rPr>
                                    <m:t>max</m:t>
                                  </m:r>
                                </m:fName>
                                <m:e>
                                  <m:d>
                                    <m:dPr>
                                      <m:ctrlPr>
                                        <a:rPr lang="en-US" sz="1750" b="0" i="1" smtClean="0">
                                          <a:latin typeface="Cambria Math" panose="02040503050406030204" pitchFamily="18" charset="0"/>
                                        </a:rPr>
                                      </m:ctrlPr>
                                    </m:dPr>
                                    <m:e>
                                      <m:r>
                                        <a:rPr lang="en-US" sz="1750" b="0" i="1" smtClean="0">
                                          <a:latin typeface="Cambria Math" panose="02040503050406030204" pitchFamily="18" charset="0"/>
                                        </a:rPr>
                                        <m:t>27,29</m:t>
                                      </m:r>
                                    </m:e>
                                  </m:d>
                                </m:e>
                              </m:func>
                            </m:den>
                          </m:f>
                        </m:e>
                      </m:d>
                      <m:r>
                        <a:rPr lang="en-US" sz="1750" b="0" i="1" smtClean="0">
                          <a:latin typeface="Cambria Math" panose="02040503050406030204" pitchFamily="18" charset="0"/>
                        </a:rPr>
                        <m:t>=1−</m:t>
                      </m:r>
                      <m:f>
                        <m:fPr>
                          <m:ctrlPr>
                            <a:rPr lang="en-US" sz="1750" b="0" i="1" smtClean="0">
                              <a:latin typeface="Cambria Math" panose="02040503050406030204" pitchFamily="18" charset="0"/>
                            </a:rPr>
                          </m:ctrlPr>
                        </m:fPr>
                        <m:num>
                          <m:r>
                            <a:rPr lang="en-US" sz="1750" b="0" i="1" smtClean="0">
                              <a:latin typeface="Cambria Math" panose="02040503050406030204" pitchFamily="18" charset="0"/>
                            </a:rPr>
                            <m:t>0</m:t>
                          </m:r>
                        </m:num>
                        <m:den>
                          <m:r>
                            <a:rPr lang="en-US" sz="1750" b="0" i="1" smtClean="0">
                              <a:latin typeface="Cambria Math" panose="02040503050406030204" pitchFamily="18" charset="0"/>
                            </a:rPr>
                            <m:t>29</m:t>
                          </m:r>
                        </m:den>
                      </m:f>
                      <m:r>
                        <a:rPr lang="en-US" sz="1750" b="0" i="1" smtClean="0">
                          <a:latin typeface="Cambria Math" panose="02040503050406030204" pitchFamily="18" charset="0"/>
                        </a:rPr>
                        <m:t>=1</m:t>
                      </m:r>
                    </m:oMath>
                  </m:oMathPara>
                </a14:m>
                <a:endParaRPr lang="en-US" sz="1750">
                  <a:latin typeface="Times New Roman" panose="02020603050405020304" pitchFamily="18" charset="0"/>
                  <a:cs typeface="Times New Roman" panose="02020603050405020304" pitchFamily="18" charset="0"/>
                </a:endParaRPr>
              </a:p>
              <a:p>
                <a:pPr marL="0" indent="0" algn="ctr">
                  <a:lnSpc>
                    <a:spcPct val="100000"/>
                  </a:lnSpc>
                  <a:buNone/>
                </a:pPr>
                <a:r>
                  <a:rPr lang="en-US" sz="1750" smtClean="0">
                    <a:latin typeface="Times New Roman" panose="02020603050405020304" pitchFamily="18" charset="0"/>
                    <a:cs typeface="Times New Roman" panose="02020603050405020304" pitchFamily="18" charset="0"/>
                  </a:rPr>
                  <a:t/>
                </a:r>
                <a:endParaRPr lang="en-US" sz="1750">
                  <a:latin typeface="Times New Roman" panose="02020603050405020304" pitchFamily="18" charset="0"/>
                  <a:cs typeface="Times New Roman" panose="02020603050405020304" pitchFamily="18" charset="0"/>
                </a:endParaRPr>
              </a:p>
              <a:p>
                <a:pPr marL="0" indent="0" algn="just">
                  <a:lnSpc>
                    <a:spcPct val="100000"/>
                  </a:lnSpc>
                  <a:buNone/>
                </a:pPr>
                <a:endParaRPr lang="en-US" sz="1750" b="1" smtClean="0">
                  <a:latin typeface="Times New Roman" panose="02020603050405020304" pitchFamily="18" charset="0"/>
                  <a:ea typeface="Times New Roman" panose="02020603050405020304" pitchFamily="18" charset="0"/>
                  <a:cs typeface="Times New Roman" panose="02020603050405020304" pitchFamily="18" charset="0"/>
                </a:endParaRPr>
              </a:p>
            </p:txBody>
          </p:sp>
        </mc:Choice>
        <mc:Fallback>
          <p:sp>
            <p:nvSpPr>
              <p:cNvPr id="11" name="Content Placeholder 2"/>
              <p:cNvSpPr txBox="1">
                <a:spLocks noRot="1" noChangeAspect="1" noMove="1" noResize="1" noEditPoints="1" noAdjustHandles="1" noChangeArrowheads="1" noChangeShapeType="1" noTextEdit="1"/>
              </p:cNvSpPr>
              <p:nvPr/>
            </p:nvSpPr>
            <p:spPr>
              <a:xfrm>
                <a:off x="304800" y="1180760"/>
                <a:ext cx="8521700" cy="5054939"/>
              </a:xfrm>
              <a:prstGeom prst="rect">
                <a:avLst/>
              </a:prstGeom>
              <a:blipFill rotWithShape="0">
                <a:blip r:embed="rId3"/>
                <a:stretch>
                  <a:fillRect l="-572" t="-362" r="-501"/>
                </a:stretch>
              </a:blipFill>
            </p:spPr>
            <p:txBody>
              <a:bodyPr/>
              <a:lstStyle/>
              <a:p>
                <a:r>
                  <a:rPr lang="en-US">
                    <a:noFill/>
                  </a:rPr>
                  <a:t> </a:t>
                </a:r>
              </a:p>
            </p:txBody>
          </p:sp>
        </mc:Fallback>
      </mc:AlternateContent>
    </p:spTree>
    <p:extLst>
      <p:ext uri="{BB962C8B-B14F-4D97-AF65-F5344CB8AC3E}">
        <p14:creationId xmlns:p14="http://schemas.microsoft.com/office/powerpoint/2010/main" xmlns="" val="40472196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Thử nghiệm 6, 7, 8</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D09DE392-19F5-4C3F-99DC-8E9F987A835F}"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41</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3" name="Diagram 2"/>
          <p:cNvGraphicFramePr/>
          <p:nvPr>
            <p:extLst>
              <p:ext uri="{D42A27DB-BD31-4B8C-83A1-F6EECF244321}">
                <p14:modId xmlns:p14="http://schemas.microsoft.com/office/powerpoint/2010/main" xmlns="" val="1912388385"/>
              </p:ext>
            </p:extLst>
          </p:nvPr>
        </p:nvGraphicFramePr>
        <p:xfrm>
          <a:off x="304800" y="1180759"/>
          <a:ext cx="8521700" cy="50549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5705505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r>
              <a:rPr lang="en-US" sz="3200" smtClean="0">
                <a:solidFill>
                  <a:srgbClr val="C00000"/>
                </a:solidFill>
                <a:latin typeface="Times New Roman" panose="02020603050405020304" pitchFamily="18" charset="0"/>
                <a:cs typeface="Times New Roman" panose="02020603050405020304" pitchFamily="18" charset="0"/>
              </a:rPr>
              <a:t>Thử nghiệm 6</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D09DE392-19F5-4C3F-99DC-8E9F987A835F}"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42</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extLst/>
          </p:nvPr>
        </p:nvGraphicFramePr>
        <p:xfrm>
          <a:off x="3295290" y="0"/>
          <a:ext cx="5842359" cy="2787392"/>
        </p:xfrm>
        <a:graphic>
          <a:graphicData uri="http://schemas.openxmlformats.org/drawingml/2006/table">
            <a:tbl>
              <a:tblPr firstRow="1" firstCol="1" bandRow="1"/>
              <a:tblGrid>
                <a:gridCol w="1947453"/>
                <a:gridCol w="1947453"/>
                <a:gridCol w="1947453"/>
              </a:tblGrid>
              <a:tr h="616372">
                <a:tc>
                  <a:txBody>
                    <a:bodyPr/>
                    <a:lstStyle/>
                    <a:p>
                      <a:pPr algn="ct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Số cặp câu đồng nghĩa</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en-US" sz="1800" b="1" smtClean="0">
                          <a:solidFill>
                            <a:srgbClr val="000000"/>
                          </a:solidFill>
                          <a:effectLst/>
                          <a:latin typeface="Times New Roman" panose="02020603050405020304" pitchFamily="18" charset="0"/>
                          <a:ea typeface="Times New Roman" panose="02020603050405020304" pitchFamily="18" charset="0"/>
                        </a:rPr>
                        <a:t>Levenshtein</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Lexical_Similarity</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542755">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0.5104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0.6975</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542755">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50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0.4744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0.6968</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542755">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100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0.5023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a:solidFill>
                            <a:srgbClr val="000000"/>
                          </a:solidFill>
                          <a:effectLst/>
                          <a:latin typeface="Times New Roman" panose="02020603050405020304" pitchFamily="18" charset="0"/>
                          <a:ea typeface="Times New Roman" panose="02020603050405020304" pitchFamily="18" charset="0"/>
                        </a:rPr>
                        <a:t>0.6732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542755">
                <a:tc>
                  <a:txBody>
                    <a:bodyPr/>
                    <a:lstStyle/>
                    <a:p>
                      <a:pPr algn="ct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Trung bình</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0.4957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b="1">
                          <a:solidFill>
                            <a:srgbClr val="000000"/>
                          </a:solidFill>
                          <a:effectLst/>
                          <a:latin typeface="Times New Roman" panose="02020603050405020304" pitchFamily="18" charset="0"/>
                          <a:ea typeface="Times New Roman" panose="02020603050405020304" pitchFamily="18" charset="0"/>
                        </a:rPr>
                        <a:t>0.6892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graphicFrame>
        <p:nvGraphicFramePr>
          <p:cNvPr id="16" name="Table 15"/>
          <p:cNvGraphicFramePr>
            <a:graphicFrameLocks noGrp="1"/>
          </p:cNvGraphicFramePr>
          <p:nvPr>
            <p:extLst/>
          </p:nvPr>
        </p:nvGraphicFramePr>
        <p:xfrm>
          <a:off x="213144" y="2877833"/>
          <a:ext cx="8758328" cy="3923504"/>
        </p:xfrm>
        <a:graphic>
          <a:graphicData uri="http://schemas.openxmlformats.org/drawingml/2006/table">
            <a:tbl>
              <a:tblPr firstRow="1" firstCol="1" bandRow="1"/>
              <a:tblGrid>
                <a:gridCol w="2962977"/>
                <a:gridCol w="2978651"/>
                <a:gridCol w="1340871"/>
                <a:gridCol w="1475829"/>
              </a:tblGrid>
              <a:tr h="381288">
                <a:tc>
                  <a:txBody>
                    <a:bodyPr/>
                    <a:lstStyle/>
                    <a:p>
                      <a:pPr algn="ctr">
                        <a:spcBef>
                          <a:spcPts val="300"/>
                        </a:spcBef>
                        <a:spcAft>
                          <a:spcPts val="300"/>
                        </a:spcAft>
                      </a:pPr>
                      <a:r>
                        <a:rPr lang="en-US" sz="1400" b="1">
                          <a:effectLst/>
                          <a:latin typeface="Times New Roman" panose="02020603050405020304" pitchFamily="18" charset="0"/>
                          <a:ea typeface="Times New Roman" panose="02020603050405020304" pitchFamily="18" charset="0"/>
                          <a:cs typeface="Times New Roman" panose="02020603050405020304" pitchFamily="18" charset="0"/>
                        </a:rPr>
                        <a:t>Câu 1</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Bef>
                          <a:spcPts val="300"/>
                        </a:spcBef>
                        <a:spcAft>
                          <a:spcPts val="300"/>
                        </a:spcAft>
                      </a:pPr>
                      <a:r>
                        <a:rPr lang="en-US" sz="1400" b="1">
                          <a:effectLst/>
                          <a:latin typeface="Times New Roman" panose="02020603050405020304" pitchFamily="18" charset="0"/>
                          <a:ea typeface="Times New Roman" panose="02020603050405020304" pitchFamily="18" charset="0"/>
                          <a:cs typeface="Times New Roman" panose="02020603050405020304" pitchFamily="18" charset="0"/>
                        </a:rPr>
                        <a:t>Câu 2</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Bef>
                          <a:spcPts val="300"/>
                        </a:spcBef>
                        <a:spcAft>
                          <a:spcPts val="300"/>
                        </a:spcAft>
                      </a:pPr>
                      <a:r>
                        <a:rPr lang="en-US" sz="1400" b="1" smtClean="0">
                          <a:solidFill>
                            <a:srgbClr val="000000"/>
                          </a:solidFill>
                          <a:effectLst/>
                          <a:latin typeface="Times New Roman" panose="02020603050405020304" pitchFamily="18" charset="0"/>
                          <a:ea typeface="Times New Roman" panose="02020603050405020304" pitchFamily="18" charset="0"/>
                        </a:rPr>
                        <a:t>Levenshtein</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Bef>
                          <a:spcPts val="300"/>
                        </a:spcBef>
                        <a:spcAft>
                          <a:spcPts val="300"/>
                        </a:spcAft>
                      </a:pPr>
                      <a:r>
                        <a:rPr lang="en-US" sz="1400" b="1">
                          <a:effectLst/>
                          <a:latin typeface="Times New Roman" panose="02020603050405020304" pitchFamily="18" charset="0"/>
                          <a:ea typeface="Times New Roman" panose="02020603050405020304" pitchFamily="18" charset="0"/>
                          <a:cs typeface="Times New Roman" panose="02020603050405020304" pitchFamily="18" charset="0"/>
                        </a:rPr>
                        <a:t>Lexical</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81566">
                <a:tc>
                  <a:txBody>
                    <a:bodyPr/>
                    <a:lstStyle/>
                    <a:p>
                      <a:pPr>
                        <a:spcBef>
                          <a:spcPts val="300"/>
                        </a:spcBef>
                        <a:spcAft>
                          <a:spcPts val="30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Tôi đồng_ý với ý_kiến trên</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30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Tôi nhất_trí với ý_kiến trên</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Bef>
                          <a:spcPts val="300"/>
                        </a:spcBef>
                        <a:spcAft>
                          <a:spcPts val="30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0.7586</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Bef>
                          <a:spcPts val="300"/>
                        </a:spcBef>
                        <a:spcAft>
                          <a:spcPts val="30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4699">
                <a:tc>
                  <a:txBody>
                    <a:bodyPr/>
                    <a:lstStyle/>
                    <a:p>
                      <a:pPr>
                        <a:spcBef>
                          <a:spcPts val="300"/>
                        </a:spcBef>
                        <a:spcAft>
                          <a:spcPts val="30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Đầu_tư cho khoa_học , công_nghệ còn thấp , hiệu_quả sử_dụng chưa cao .</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30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Phát_triển khoa_học và công_nghệ vẫn còn trầm_lắng , mức đầu_tư thấp , hiệu_quả sử_dụng chưa cao .</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Bef>
                          <a:spcPts val="300"/>
                        </a:spcBef>
                        <a:spcAft>
                          <a:spcPts val="30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0.614583333</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Bef>
                          <a:spcPts val="300"/>
                        </a:spcBef>
                        <a:spcAft>
                          <a:spcPts val="300"/>
                        </a:spcAf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0.693877551</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4699">
                <a:tc>
                  <a:txBody>
                    <a:bodyPr/>
                    <a:lstStyle/>
                    <a:p>
                      <a:pPr algn="l" fontAlgn="b"/>
                      <a:r>
                        <a:rPr lang="vi-VN" sz="1400" b="0" i="0" u="none" strike="noStrike">
                          <a:solidFill>
                            <a:srgbClr val="000000"/>
                          </a:solidFill>
                          <a:effectLst/>
                          <a:latin typeface="Times New Roman" panose="02020603050405020304" pitchFamily="18" charset="0"/>
                        </a:rPr>
                        <a:t>Chúng_ta phải chú_trọng đầu_tư để bảo_đảm quốc_phòng , an_ninh , an_toàn xã_hội do có những diễn_biến mới trong khu_vực và thế_giới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vi-VN" sz="1400" b="0" i="0" u="none" strike="noStrike">
                          <a:solidFill>
                            <a:srgbClr val="000000"/>
                          </a:solidFill>
                          <a:effectLst/>
                          <a:latin typeface="Times New Roman" panose="02020603050405020304" pitchFamily="18" charset="0"/>
                        </a:rPr>
                        <a:t>Trước những tình_hình mới trong khu_vực và trên thế_giới , chúng_ta phải chú_trọng đầu_tư và phát_triển quốc_phòng để bảo_vệ an_ninh , an_toàn và bảo_vệ chủ_quyền của đất_nước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Times New Roman" panose="02020603050405020304" pitchFamily="18" charset="0"/>
                        </a:rPr>
                        <a:t>0.285714286</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Times New Roman" panose="02020603050405020304" pitchFamily="18" charset="0"/>
                        </a:rPr>
                        <a:t>0.706214689</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6266">
                <a:tc>
                  <a:txBody>
                    <a:bodyPr/>
                    <a:lstStyle/>
                    <a:p>
                      <a:pPr algn="l" fontAlgn="b"/>
                      <a:r>
                        <a:rPr lang="vi-VN" sz="1400" b="0" i="0" u="none" strike="noStrike">
                          <a:solidFill>
                            <a:srgbClr val="000000"/>
                          </a:solidFill>
                          <a:effectLst/>
                          <a:latin typeface="Times New Roman" panose="02020603050405020304" pitchFamily="18" charset="0"/>
                        </a:rPr>
                        <a:t>Chúng_ta phải quan_tâm đầu_tư xây_dựng nền quốc_phòng toàn dân , bảo_đảm an_ninh , an_toàn xã_hội trước những biến_đổi bất_ngờ trong khu_vực và quốc_tế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vi-VN" sz="1400" b="0" i="0" u="none" strike="noStrike">
                          <a:solidFill>
                            <a:srgbClr val="000000"/>
                          </a:solidFill>
                          <a:effectLst/>
                          <a:latin typeface="Times New Roman" panose="02020603050405020304" pitchFamily="18" charset="0"/>
                        </a:rPr>
                        <a:t>Để bảo_đảm quốc_phòng , an_ninh và bảo_vệ tổ_quốc trước những biến_động mới trong khu_vực và trên thế_giới chúng_ta phải dành nhiều nguồn_lực hơn cho quốc_phòng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Times New Roman" panose="02020603050405020304" pitchFamily="18" charset="0"/>
                        </a:rPr>
                        <a:t>0.229813665</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Times New Roman" panose="02020603050405020304" pitchFamily="18" charset="0"/>
                        </a:rPr>
                        <a:t>0.586419753</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50735865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Thử nghiệm 7</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3D31E034-7F3F-4A03-AB65-212F979B3088}"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43</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xmlns="" val="1440204450"/>
              </p:ext>
            </p:extLst>
          </p:nvPr>
        </p:nvGraphicFramePr>
        <p:xfrm>
          <a:off x="304800" y="1180760"/>
          <a:ext cx="8521699" cy="5054938"/>
        </p:xfrm>
        <a:graphic>
          <a:graphicData uri="http://schemas.openxmlformats.org/drawingml/2006/table">
            <a:tbl>
              <a:tblPr/>
              <a:tblGrid>
                <a:gridCol w="919118"/>
                <a:gridCol w="1168755"/>
                <a:gridCol w="919118"/>
                <a:gridCol w="919118"/>
                <a:gridCol w="919118"/>
                <a:gridCol w="726217"/>
                <a:gridCol w="1112019"/>
                <a:gridCol w="919118"/>
                <a:gridCol w="919118"/>
              </a:tblGrid>
              <a:tr h="341830">
                <a:tc gridSpan="9">
                  <a:txBody>
                    <a:bodyPr/>
                    <a:lstStyle/>
                    <a:p>
                      <a:pPr algn="ctr" fontAlgn="ctr"/>
                      <a:r>
                        <a:rPr lang="en-US" sz="2000" b="1" i="0" u="none" strike="noStrike">
                          <a:solidFill>
                            <a:srgbClr val="000000"/>
                          </a:solidFill>
                          <a:effectLst/>
                          <a:latin typeface="Times New Roman" panose="02020603050405020304" pitchFamily="18" charset="0"/>
                        </a:rPr>
                        <a:t>Leventein 1-n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41830">
                <a:tc rowSpan="2">
                  <a:txBody>
                    <a:bodyPr/>
                    <a:lstStyle/>
                    <a:p>
                      <a:pPr algn="ctr" fontAlgn="ctr"/>
                      <a:r>
                        <a:rPr lang="en-US" sz="2000" b="1" i="0" u="none" strike="noStrike">
                          <a:solidFill>
                            <a:srgbClr val="000000"/>
                          </a:solidFill>
                          <a:effectLst/>
                          <a:latin typeface="Times New Roman" panose="02020603050405020304" pitchFamily="18" charset="0"/>
                        </a:rPr>
                        <a:t>STT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2000" b="1" i="0" u="none" strike="noStrike">
                          <a:solidFill>
                            <a:srgbClr val="000000"/>
                          </a:solidFill>
                          <a:effectLst/>
                          <a:latin typeface="Times New Roman" panose="02020603050405020304" pitchFamily="18" charset="0"/>
                        </a:rPr>
                        <a:t>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7">
                  <a:txBody>
                    <a:bodyPr/>
                    <a:lstStyle/>
                    <a:p>
                      <a:pPr algn="ctr" fontAlgn="ctr"/>
                      <a:r>
                        <a:rPr lang="en-US" sz="2000" b="1" i="0" u="none" strike="noStrike">
                          <a:solidFill>
                            <a:srgbClr val="000000"/>
                          </a:solidFill>
                          <a:effectLst/>
                          <a:latin typeface="Times New Roman" panose="02020603050405020304" pitchFamily="18" charset="0"/>
                        </a:rPr>
                        <a:t>0.4 &lt;= TL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004773">
                <a:tc vMerge="1">
                  <a:txBody>
                    <a:bodyPr/>
                    <a:lstStyle/>
                    <a:p>
                      <a:endParaRPr lang="en-US"/>
                    </a:p>
                  </a:txBody>
                  <a:tcPr/>
                </a:tc>
                <a:tc vMerge="1">
                  <a:txBody>
                    <a:bodyPr/>
                    <a:lstStyle/>
                    <a:p>
                      <a:endParaRPr lang="en-US"/>
                    </a:p>
                  </a:txBody>
                  <a:tcPr/>
                </a:tc>
                <a:tc>
                  <a:txBody>
                    <a:bodyPr/>
                    <a:lstStyle/>
                    <a:p>
                      <a:pPr algn="ctr" fontAlgn="ctr"/>
                      <a:r>
                        <a:rPr lang="en-US" sz="2000" b="1" i="0" u="none" strike="noStrike">
                          <a:solidFill>
                            <a:srgbClr val="000000"/>
                          </a:solidFill>
                          <a:effectLst/>
                          <a:latin typeface="Times New Roman" panose="02020603050405020304" pitchFamily="18" charset="0"/>
                        </a:rPr>
                        <a:t>Tổng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Đúng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Sai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1" i="0" u="none" strike="noStrike">
                          <a:solidFill>
                            <a:srgbClr val="000000"/>
                          </a:solidFill>
                          <a:effectLst/>
                          <a:latin typeface="Times New Roman" panose="02020603050405020304" pitchFamily="18" charset="0"/>
                        </a:rPr>
                        <a:t>Thiếu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Tỉ lệ đúng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Tỉ lệ sai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Tỉ lệ thiếu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73301">
                <a:tc>
                  <a:txBody>
                    <a:bodyPr/>
                    <a:lstStyle/>
                    <a:p>
                      <a:pPr algn="ctr" fontAlgn="ctr"/>
                      <a:r>
                        <a:rPr lang="en-US" sz="2000" b="0" i="0" u="none" strike="noStrike">
                          <a:solidFill>
                            <a:srgbClr val="000000"/>
                          </a:solidFill>
                          <a:effectLst/>
                          <a:latin typeface="Times New Roman" panose="02020603050405020304" pitchFamily="18"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Times New Roman" panose="02020603050405020304" pitchFamily="18"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smtClean="0">
                          <a:solidFill>
                            <a:srgbClr val="000000"/>
                          </a:solidFill>
                          <a:effectLst/>
                          <a:latin typeface="Times New Roman" panose="02020603050405020304" pitchFamily="18" charset="0"/>
                        </a:rPr>
                        <a:t>        </a:t>
                      </a:r>
                      <a:r>
                        <a:rPr lang="en-US" sz="2000" b="0" i="0" u="none" strike="noStrike">
                          <a:solidFill>
                            <a:srgbClr val="000000"/>
                          </a:solidFill>
                          <a:effectLst/>
                          <a:latin typeface="Times New Roman" panose="02020603050405020304" pitchFamily="18" charset="0"/>
                        </a:rPr>
                        <a:t>50.00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25.00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25.00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73301">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Times New Roman" panose="02020603050405020304" pitchFamily="18"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smtClean="0">
                          <a:solidFill>
                            <a:srgbClr val="000000"/>
                          </a:solidFill>
                          <a:effectLst/>
                          <a:latin typeface="Times New Roman" panose="02020603050405020304" pitchFamily="18" charset="0"/>
                        </a:rPr>
                        <a:t>        </a:t>
                      </a:r>
                      <a:r>
                        <a:rPr lang="en-US" sz="2000" b="0" i="0" u="none" strike="noStrike">
                          <a:solidFill>
                            <a:srgbClr val="000000"/>
                          </a:solidFill>
                          <a:effectLst/>
                          <a:latin typeface="Times New Roman" panose="02020603050405020304" pitchFamily="18" charset="0"/>
                        </a:rPr>
                        <a:t>42.86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28.57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28.57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73301">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Times New Roman" panose="02020603050405020304" pitchFamily="18"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a:t>
                      </a:r>
                      <a:r>
                        <a:rPr lang="en-US" sz="2000" b="0" i="0" u="none" strike="noStrike" smtClean="0">
                          <a:solidFill>
                            <a:srgbClr val="000000"/>
                          </a:solidFill>
                          <a:effectLst/>
                          <a:latin typeface="Times New Roman" panose="02020603050405020304" pitchFamily="18" charset="0"/>
                        </a:rPr>
                        <a:t>      </a:t>
                      </a:r>
                      <a:r>
                        <a:rPr lang="en-US" sz="2000" b="0" i="0" u="none" strike="noStrike">
                          <a:solidFill>
                            <a:srgbClr val="000000"/>
                          </a:solidFill>
                          <a:effectLst/>
                          <a:latin typeface="Times New Roman" panose="02020603050405020304" pitchFamily="18" charset="0"/>
                        </a:rPr>
                        <a:t>45.00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15.00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40.00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73301">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Times New Roman" panose="02020603050405020304" pitchFamily="18"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2000" b="0" i="0" u="none" strike="noStrike">
                          <a:solidFill>
                            <a:srgbClr val="000000"/>
                          </a:solidFill>
                          <a:effectLst/>
                          <a:latin typeface="Times New Roman" panose="02020603050405020304" pitchFamily="18" charset="0"/>
                        </a:rPr>
                        <a:t>  </a:t>
                      </a:r>
                      <a:r>
                        <a:rPr lang="en-US" sz="2000" b="0" i="0" u="none" strike="noStrike" smtClean="0">
                          <a:solidFill>
                            <a:srgbClr val="000000"/>
                          </a:solidFill>
                          <a:effectLst/>
                          <a:latin typeface="Times New Roman" panose="02020603050405020304" pitchFamily="18" charset="0"/>
                        </a:rPr>
                        <a:t>48.89 </a:t>
                      </a:r>
                      <a:endParaRPr lang="en-US" sz="2000" b="0" i="0" u="none" strike="noStrike">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17.78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33.33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73301">
                <a:tc>
                  <a:txBody>
                    <a:bodyPr/>
                    <a:lstStyle/>
                    <a:p>
                      <a:pPr algn="ctr" fontAlgn="ctr"/>
                      <a:r>
                        <a:rPr lang="en-US" sz="2000" b="1" i="0" u="none" strike="noStrike">
                          <a:solidFill>
                            <a:srgbClr val="000000"/>
                          </a:solidFill>
                          <a:effectLst/>
                          <a:latin typeface="Times New Roman" panose="02020603050405020304" pitchFamily="18" charset="0"/>
                        </a:rPr>
                        <a:t>Tổng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360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76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36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1" i="0" u="none" strike="noStrike">
                          <a:solidFill>
                            <a:srgbClr val="000000"/>
                          </a:solidFill>
                          <a:effectLst/>
                          <a:latin typeface="Times New Roman" panose="02020603050405020304" pitchFamily="18" charset="0"/>
                        </a:rPr>
                        <a:t>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      </a:t>
                      </a:r>
                      <a:r>
                        <a:rPr lang="en-US" sz="2000" b="1" i="0" u="none" strike="noStrike" smtClean="0">
                          <a:solidFill>
                            <a:srgbClr val="000000"/>
                          </a:solidFill>
                          <a:effectLst/>
                          <a:latin typeface="Times New Roman" panose="02020603050405020304" pitchFamily="18" charset="0"/>
                        </a:rPr>
                        <a:t>  47.37 </a:t>
                      </a:r>
                      <a:endParaRPr lang="en-US" sz="2000" b="1" i="0" u="none" strike="noStrike">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    18.42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    34.21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391742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Thử nghiệm 8</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76236346-CCF2-4A50-95CE-194B4C464536}"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44</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0000"/>
              </a:lnSpc>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0000"/>
              </a:lnSpc>
              <a:buNone/>
            </a:pPr>
            <a:endParaRPr lang="en-US" sz="2000" b="1" smtClean="0">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xmlns="" val="3649325079"/>
              </p:ext>
            </p:extLst>
          </p:nvPr>
        </p:nvGraphicFramePr>
        <p:xfrm>
          <a:off x="304800" y="1180760"/>
          <a:ext cx="8521699" cy="5054941"/>
        </p:xfrm>
        <a:graphic>
          <a:graphicData uri="http://schemas.openxmlformats.org/drawingml/2006/table">
            <a:tbl>
              <a:tblPr/>
              <a:tblGrid>
                <a:gridCol w="919118"/>
                <a:gridCol w="1168755"/>
                <a:gridCol w="919118"/>
                <a:gridCol w="919118"/>
                <a:gridCol w="919118"/>
                <a:gridCol w="726217"/>
                <a:gridCol w="1112019"/>
                <a:gridCol w="919118"/>
                <a:gridCol w="919118"/>
              </a:tblGrid>
              <a:tr h="585353">
                <a:tc gridSpan="9">
                  <a:txBody>
                    <a:bodyPr/>
                    <a:lstStyle/>
                    <a:p>
                      <a:pPr algn="ctr" fontAlgn="ctr"/>
                      <a:r>
                        <a:rPr lang="en-US" sz="2000" b="1" i="0" u="none" strike="noStrike">
                          <a:solidFill>
                            <a:srgbClr val="000000"/>
                          </a:solidFill>
                          <a:effectLst/>
                          <a:latin typeface="Times New Roman" panose="02020603050405020304" pitchFamily="18" charset="0"/>
                        </a:rPr>
                        <a:t>Lexical_Similarity 1-n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85353">
                <a:tc rowSpan="2">
                  <a:txBody>
                    <a:bodyPr/>
                    <a:lstStyle/>
                    <a:p>
                      <a:pPr algn="ctr" fontAlgn="ctr"/>
                      <a:r>
                        <a:rPr lang="en-US" sz="2000" b="1" i="0" u="none" strike="noStrike">
                          <a:solidFill>
                            <a:srgbClr val="000000"/>
                          </a:solidFill>
                          <a:effectLst/>
                          <a:latin typeface="Times New Roman" panose="02020603050405020304" pitchFamily="18" charset="0"/>
                        </a:rPr>
                        <a:t>STT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2000" b="1" i="0" u="none" strike="noStrike">
                          <a:solidFill>
                            <a:srgbClr val="000000"/>
                          </a:solidFill>
                          <a:effectLst/>
                          <a:latin typeface="Times New Roman" panose="02020603050405020304" pitchFamily="18" charset="0"/>
                        </a:rPr>
                        <a:t>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7">
                  <a:txBody>
                    <a:bodyPr/>
                    <a:lstStyle/>
                    <a:p>
                      <a:pPr algn="ctr" fontAlgn="ctr"/>
                      <a:r>
                        <a:rPr lang="en-US" sz="2000" b="1" i="0" u="none" strike="noStrike">
                          <a:solidFill>
                            <a:srgbClr val="000000"/>
                          </a:solidFill>
                          <a:effectLst/>
                          <a:latin typeface="Times New Roman" panose="02020603050405020304" pitchFamily="18" charset="0"/>
                        </a:rPr>
                        <a:t>0.6 &lt;= TL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957470">
                <a:tc vMerge="1">
                  <a:txBody>
                    <a:bodyPr/>
                    <a:lstStyle/>
                    <a:p>
                      <a:endParaRPr lang="en-US"/>
                    </a:p>
                  </a:txBody>
                  <a:tcPr/>
                </a:tc>
                <a:tc vMerge="1">
                  <a:txBody>
                    <a:bodyPr/>
                    <a:lstStyle/>
                    <a:p>
                      <a:endParaRPr lang="en-US"/>
                    </a:p>
                  </a:txBody>
                  <a:tcPr/>
                </a:tc>
                <a:tc>
                  <a:txBody>
                    <a:bodyPr/>
                    <a:lstStyle/>
                    <a:p>
                      <a:pPr algn="ctr" fontAlgn="ctr"/>
                      <a:r>
                        <a:rPr lang="en-US" sz="2000" b="1" i="0" u="none" strike="noStrike">
                          <a:solidFill>
                            <a:srgbClr val="000000"/>
                          </a:solidFill>
                          <a:effectLst/>
                          <a:latin typeface="Times New Roman" panose="02020603050405020304" pitchFamily="18" charset="0"/>
                        </a:rPr>
                        <a:t>Tổng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Đúng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Sai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Thiếu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Tỉ lệ đúng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Tỉ lệ sai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Tỉ lệ thiếu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5353">
                <a:tc>
                  <a:txBody>
                    <a:bodyPr/>
                    <a:lstStyle/>
                    <a:p>
                      <a:pPr algn="ctr" fontAlgn="ctr"/>
                      <a:r>
                        <a:rPr lang="en-US" sz="2000" b="0" i="0" u="none" strike="noStrike">
                          <a:solidFill>
                            <a:srgbClr val="000000"/>
                          </a:solidFill>
                          <a:effectLst/>
                          <a:latin typeface="Times New Roman" panose="02020603050405020304" pitchFamily="18"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Times New Roman" panose="02020603050405020304" pitchFamily="18"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a:t>
                      </a:r>
                      <a:r>
                        <a:rPr lang="en-US" sz="2000" b="0" i="0" u="none" strike="noStrike" smtClean="0">
                          <a:solidFill>
                            <a:srgbClr val="000000"/>
                          </a:solidFill>
                          <a:effectLst/>
                          <a:latin typeface="Times New Roman" panose="02020603050405020304" pitchFamily="18" charset="0"/>
                        </a:rPr>
                        <a:t>    </a:t>
                      </a:r>
                      <a:r>
                        <a:rPr lang="en-US" sz="2000" b="0" i="0" u="none" strike="noStrike">
                          <a:solidFill>
                            <a:srgbClr val="000000"/>
                          </a:solidFill>
                          <a:effectLst/>
                          <a:latin typeface="Times New Roman" panose="02020603050405020304" pitchFamily="18" charset="0"/>
                        </a:rPr>
                        <a:t>66.67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33.33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a:t>
                      </a:r>
                      <a:r>
                        <a:rPr lang="en-US" sz="2000" b="0" i="0" u="none" strike="noStrike" smtClean="0">
                          <a:solidFill>
                            <a:srgbClr val="000000"/>
                          </a:solidFill>
                          <a:effectLst/>
                          <a:latin typeface="Times New Roman" panose="02020603050405020304" pitchFamily="18" charset="0"/>
                        </a:rPr>
                        <a:t>    0.00   </a:t>
                      </a:r>
                      <a:endParaRPr lang="en-US" sz="2000" b="0" i="0" u="none" strike="noStrike">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5353">
                <a:tc>
                  <a:txBody>
                    <a:bodyPr/>
                    <a:lstStyle/>
                    <a:p>
                      <a:pPr algn="ctr" fontAlgn="ctr"/>
                      <a:r>
                        <a:rPr lang="en-US" sz="2000" b="0" i="0" u="none" strike="noStrike">
                          <a:solidFill>
                            <a:srgbClr val="000000"/>
                          </a:solidFill>
                          <a:effectLst/>
                          <a:latin typeface="Times New Roman" panose="02020603050405020304" pitchFamily="18"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Times New Roman" panose="02020603050405020304" pitchFamily="18"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smtClean="0">
                          <a:solidFill>
                            <a:srgbClr val="000000"/>
                          </a:solidFill>
                          <a:effectLst/>
                          <a:latin typeface="Times New Roman" panose="02020603050405020304" pitchFamily="18" charset="0"/>
                        </a:rPr>
                        <a:t>        </a:t>
                      </a:r>
                      <a:r>
                        <a:rPr lang="en-US" sz="2000" b="0" i="0" u="none" strike="noStrike">
                          <a:solidFill>
                            <a:srgbClr val="000000"/>
                          </a:solidFill>
                          <a:effectLst/>
                          <a:latin typeface="Times New Roman" panose="02020603050405020304" pitchFamily="18" charset="0"/>
                        </a:rPr>
                        <a:t>83.33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8.33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8.33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5353">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Times New Roman" panose="02020603050405020304" pitchFamily="18"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a:t>
                      </a:r>
                      <a:r>
                        <a:rPr lang="en-US" sz="2000" b="0" i="0" u="none" strike="noStrike" smtClean="0">
                          <a:solidFill>
                            <a:srgbClr val="000000"/>
                          </a:solidFill>
                          <a:effectLst/>
                          <a:latin typeface="Times New Roman" panose="02020603050405020304" pitchFamily="18" charset="0"/>
                        </a:rPr>
                        <a:t>       </a:t>
                      </a:r>
                      <a:r>
                        <a:rPr lang="en-US" sz="2000" b="0" i="0" u="none" strike="noStrike">
                          <a:solidFill>
                            <a:srgbClr val="000000"/>
                          </a:solidFill>
                          <a:effectLst/>
                          <a:latin typeface="Times New Roman" panose="02020603050405020304" pitchFamily="18" charset="0"/>
                        </a:rPr>
                        <a:t>80.00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15.00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5.00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5353">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Times New Roman" panose="02020603050405020304" pitchFamily="18"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a:t>
                      </a:r>
                      <a:r>
                        <a:rPr lang="en-US" sz="2000" b="0" i="0" u="none" strike="noStrike" smtClean="0">
                          <a:solidFill>
                            <a:srgbClr val="000000"/>
                          </a:solidFill>
                          <a:effectLst/>
                          <a:latin typeface="Times New Roman" panose="02020603050405020304" pitchFamily="18" charset="0"/>
                        </a:rPr>
                        <a:t>       </a:t>
                      </a:r>
                      <a:r>
                        <a:rPr lang="en-US" sz="2000" b="0" i="0" u="none" strike="noStrike">
                          <a:solidFill>
                            <a:srgbClr val="000000"/>
                          </a:solidFill>
                          <a:effectLst/>
                          <a:latin typeface="Times New Roman" panose="02020603050405020304" pitchFamily="18" charset="0"/>
                        </a:rPr>
                        <a:t>76.00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16.00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Times New Roman" panose="02020603050405020304" pitchFamily="18" charset="0"/>
                        </a:rPr>
                        <a:t>       8.00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5353">
                <a:tc>
                  <a:txBody>
                    <a:bodyPr/>
                    <a:lstStyle/>
                    <a:p>
                      <a:pPr algn="ctr" fontAlgn="ctr"/>
                      <a:r>
                        <a:rPr lang="en-US" sz="2000" b="1" i="0" u="none" strike="noStrike">
                          <a:solidFill>
                            <a:srgbClr val="000000"/>
                          </a:solidFill>
                          <a:effectLst/>
                          <a:latin typeface="Times New Roman" panose="02020603050405020304" pitchFamily="18" charset="0"/>
                        </a:rPr>
                        <a:t>Tổng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360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1" i="0" u="none" strike="noStrike">
                          <a:solidFill>
                            <a:srgbClr val="000000"/>
                          </a:solidFill>
                          <a:effectLst/>
                          <a:latin typeface="Times New Roman" panose="02020603050405020304" pitchFamily="18"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        78.33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    15.00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Times New Roman" panose="02020603050405020304" pitchFamily="18" charset="0"/>
                        </a:rPr>
                        <a:t>      6.67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1177396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4. Kết luận và khuyến nghị (1/2)</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45</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en-US" sz="2000" b="1" kern="0">
                <a:latin typeface="Times New Roman" panose="02020603050405020304" pitchFamily="18" charset="0"/>
              </a:rPr>
              <a:t>1. Kết luận</a:t>
            </a:r>
          </a:p>
          <a:p>
            <a:pPr marL="0" indent="0" algn="just">
              <a:lnSpc>
                <a:spcPct val="100000"/>
              </a:lnSpc>
              <a:spcAft>
                <a:spcPts val="0"/>
              </a:spcAft>
              <a:buNone/>
            </a:pPr>
            <a:r>
              <a:rPr lang="en-US" sz="2000">
                <a:latin typeface="Times New Roman" panose="02020603050405020304" pitchFamily="18" charset="0"/>
                <a:ea typeface="Times New Roman" panose="02020603050405020304" pitchFamily="18" charset="0"/>
              </a:rPr>
              <a:t>Trong luận văn </a:t>
            </a:r>
            <a:r>
              <a:rPr lang="en-US" sz="2000" smtClean="0">
                <a:latin typeface="Times New Roman" panose="02020603050405020304" pitchFamily="18" charset="0"/>
                <a:ea typeface="Times New Roman" panose="02020603050405020304" pitchFamily="18" charset="0"/>
              </a:rPr>
              <a:t>này, tôi </a:t>
            </a:r>
            <a:r>
              <a:rPr lang="en-US" sz="2000">
                <a:latin typeface="Times New Roman" panose="02020603050405020304" pitchFamily="18" charset="0"/>
                <a:ea typeface="Times New Roman" panose="02020603050405020304" pitchFamily="18" charset="0"/>
              </a:rPr>
              <a:t>đã </a:t>
            </a:r>
            <a:r>
              <a:rPr lang="en-US" sz="2000" smtClean="0">
                <a:latin typeface="Times New Roman" panose="02020603050405020304" pitchFamily="18" charset="0"/>
                <a:ea typeface="Times New Roman" panose="02020603050405020304" pitchFamily="18" charset="0"/>
              </a:rPr>
              <a:t>thực hiện được các công việc như sau:</a:t>
            </a:r>
          </a:p>
          <a:p>
            <a:pPr marL="0" indent="0" algn="just">
              <a:lnSpc>
                <a:spcPct val="100000"/>
              </a:lnSpc>
              <a:spcAft>
                <a:spcPts val="0"/>
              </a:spcAft>
              <a:buNone/>
            </a:pPr>
            <a:r>
              <a:rPr lang="en-US" sz="2000" smtClean="0">
                <a:latin typeface="Times New Roman" panose="02020603050405020304" pitchFamily="18" charset="0"/>
                <a:ea typeface="Calibri" panose="020F0502020204030204" pitchFamily="34" charset="0"/>
                <a:cs typeface="Times New Roman" panose="02020603050405020304" pitchFamily="18" charset="0"/>
              </a:rPr>
              <a:t>+ Đã tìm </a:t>
            </a:r>
            <a:r>
              <a:rPr lang="en-US" sz="2000">
                <a:latin typeface="Times New Roman" panose="02020603050405020304" pitchFamily="18" charset="0"/>
                <a:ea typeface="Calibri" panose="020F0502020204030204" pitchFamily="34" charset="0"/>
                <a:cs typeface="Times New Roman" panose="02020603050405020304" pitchFamily="18" charset="0"/>
              </a:rPr>
              <a:t>hiểu tổng quan về một số vấn đề trong xử lý ngôn ngữ tự nhiên nói chung và xử lý ngôn ngữ tiếng Việt nói </a:t>
            </a:r>
            <a:r>
              <a:rPr lang="en-US" sz="2000" smtClean="0">
                <a:latin typeface="Times New Roman" panose="02020603050405020304" pitchFamily="18" charset="0"/>
                <a:ea typeface="Calibri" panose="020F0502020204030204" pitchFamily="34" charset="0"/>
                <a:cs typeface="Times New Roman" panose="02020603050405020304" pitchFamily="18" charset="0"/>
              </a:rPr>
              <a:t>riêng. Tìm hiểu các phương pháp phân cụm dữ liệu văn bản (</a:t>
            </a:r>
            <a:r>
              <a:rPr lang="en-US" sz="2000" b="1" smtClean="0">
                <a:latin typeface="Times New Roman" panose="02020603050405020304" pitchFamily="18" charset="0"/>
                <a:ea typeface="Calibri" panose="020F0502020204030204" pitchFamily="34" charset="0"/>
                <a:cs typeface="Times New Roman" panose="02020603050405020304" pitchFamily="18" charset="0"/>
              </a:rPr>
              <a:t>K-means, phân lớp quan điểm đạt trung bình trên 85%</a:t>
            </a:r>
            <a:r>
              <a:rPr lang="en-US" sz="2000" smtClean="0">
                <a:latin typeface="Times New Roman" panose="02020603050405020304" pitchFamily="18" charset="0"/>
                <a:ea typeface="Calibri" panose="020F0502020204030204" pitchFamily="34" charset="0"/>
                <a:cs typeface="Times New Roman" panose="02020603050405020304" pitchFamily="18" charset="0"/>
              </a:rPr>
              <a:t>);</a:t>
            </a:r>
            <a:endParaRPr lang="en-US" sz="1600">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10000"/>
              </a:lnSpc>
              <a:spcAft>
                <a:spcPts val="0"/>
              </a:spcAft>
              <a:buNone/>
            </a:pPr>
            <a:r>
              <a:rPr lang="en-US" sz="2000">
                <a:latin typeface="Times New Roman" panose="02020603050405020304" pitchFamily="18" charset="0"/>
                <a:ea typeface="Calibri" panose="020F0502020204030204" pitchFamily="34" charset="0"/>
                <a:cs typeface="Times New Roman" panose="02020603050405020304" pitchFamily="18" charset="0"/>
              </a:rPr>
              <a:t>+ Tìm hiểu quá trình thu nhận văn bản quy phạm, biên bản thư ký, biên bản tổng hợp;</a:t>
            </a:r>
            <a:endParaRPr lang="en-US" sz="1600">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10000"/>
              </a:lnSpc>
              <a:spcAft>
                <a:spcPts val="0"/>
              </a:spcAft>
              <a:buNone/>
            </a:pPr>
            <a:r>
              <a:rPr lang="en-US" sz="2000">
                <a:latin typeface="Times New Roman" panose="02020603050405020304" pitchFamily="18" charset="0"/>
                <a:ea typeface="Calibri" panose="020F0502020204030204" pitchFamily="34" charset="0"/>
                <a:cs typeface="Times New Roman" panose="02020603050405020304" pitchFamily="18" charset="0"/>
              </a:rPr>
              <a:t>+ Nghiên cứu một số phương pháp khớp văn </a:t>
            </a:r>
            <a:r>
              <a:rPr lang="en-US" sz="2000" smtClean="0">
                <a:latin typeface="Times New Roman" panose="02020603050405020304" pitchFamily="18" charset="0"/>
                <a:ea typeface="Calibri" panose="020F0502020204030204" pitchFamily="34" charset="0"/>
                <a:cs typeface="Times New Roman" panose="02020603050405020304" pitchFamily="18" charset="0"/>
              </a:rPr>
              <a:t>bản , </a:t>
            </a:r>
            <a:r>
              <a:rPr lang="en-US" sz="2000">
                <a:latin typeface="Times New Roman" panose="02020603050405020304" pitchFamily="18" charset="0"/>
                <a:ea typeface="Calibri" panose="020F0502020204030204" pitchFamily="34" charset="0"/>
                <a:cs typeface="Times New Roman" panose="02020603050405020304" pitchFamily="18" charset="0"/>
              </a:rPr>
              <a:t>so sánh 2 xâu tương </a:t>
            </a:r>
            <a:r>
              <a:rPr lang="en-US" sz="2000" smtClean="0">
                <a:latin typeface="Times New Roman" panose="02020603050405020304" pitchFamily="18" charset="0"/>
                <a:ea typeface="Calibri" panose="020F0502020204030204" pitchFamily="34" charset="0"/>
                <a:cs typeface="Times New Roman" panose="02020603050405020304" pitchFamily="18" charset="0"/>
              </a:rPr>
              <a:t>đồng (</a:t>
            </a:r>
            <a:r>
              <a:rPr lang="en-US" sz="2000" b="1" smtClean="0">
                <a:latin typeface="Times New Roman" panose="02020603050405020304" pitchFamily="18" charset="0"/>
                <a:ea typeface="Calibri" panose="020F0502020204030204" pitchFamily="34" charset="0"/>
                <a:cs typeface="Times New Roman" panose="02020603050405020304" pitchFamily="18" charset="0"/>
              </a:rPr>
              <a:t>Giải thuật Levenshtein đạt trên 47%</a:t>
            </a:r>
            <a:r>
              <a:rPr lang="en-US" sz="2000" smtClean="0">
                <a:latin typeface="Times New Roman" panose="02020603050405020304" pitchFamily="18" charset="0"/>
                <a:ea typeface="Calibri" panose="020F0502020204030204" pitchFamily="34" charset="0"/>
                <a:cs typeface="Times New Roman" panose="02020603050405020304" pitchFamily="18" charset="0"/>
              </a:rPr>
              <a:t>)</a:t>
            </a:r>
            <a:endParaRPr lang="en-US" sz="1600">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10000"/>
              </a:lnSpc>
              <a:spcAft>
                <a:spcPts val="0"/>
              </a:spcAft>
              <a:buNone/>
            </a:pPr>
            <a:r>
              <a:rPr lang="en-US" sz="2000">
                <a:latin typeface="Times New Roman" panose="02020603050405020304" pitchFamily="18" charset="0"/>
                <a:ea typeface="Calibri" panose="020F0502020204030204" pitchFamily="34" charset="0"/>
                <a:cs typeface="Times New Roman" panose="02020603050405020304" pitchFamily="18" charset="0"/>
              </a:rPr>
              <a:t>+ Đề xuất mô hình xử lý </a:t>
            </a:r>
            <a:r>
              <a:rPr lang="en-US" sz="2000" b="1" smtClean="0">
                <a:latin typeface="Times New Roman" panose="02020603050405020304" pitchFamily="18" charset="0"/>
                <a:ea typeface="Calibri" panose="020F0502020204030204" pitchFamily="34" charset="0"/>
                <a:cs typeface="Times New Roman" panose="02020603050405020304" pitchFamily="18" charset="0"/>
              </a:rPr>
              <a:t>Word2Vec kết hợp với Levenshtein (đạt trên 78%)</a:t>
            </a:r>
            <a:r>
              <a:rPr lang="en-US" sz="2000" smtClean="0">
                <a:latin typeface="Times New Roman" panose="02020603050405020304" pitchFamily="18" charset="0"/>
                <a:ea typeface="Calibri" panose="020F0502020204030204" pitchFamily="34" charset="0"/>
                <a:cs typeface="Times New Roman" panose="02020603050405020304" pitchFamily="18" charset="0"/>
              </a:rPr>
              <a:t>và </a:t>
            </a:r>
            <a:r>
              <a:rPr lang="en-US" sz="2000">
                <a:latin typeface="Times New Roman" panose="02020603050405020304" pitchFamily="18" charset="0"/>
                <a:ea typeface="Calibri" panose="020F0502020204030204" pitchFamily="34" charset="0"/>
                <a:cs typeface="Times New Roman" panose="02020603050405020304" pitchFamily="18" charset="0"/>
              </a:rPr>
              <a:t>nâng cao hiệu quả của quá trình thu </a:t>
            </a:r>
            <a:r>
              <a:rPr lang="en-US" sz="2000" smtClean="0">
                <a:latin typeface="Times New Roman" panose="02020603050405020304" pitchFamily="18" charset="0"/>
                <a:ea typeface="Calibri" panose="020F0502020204030204" pitchFamily="34" charset="0"/>
                <a:cs typeface="Times New Roman" panose="02020603050405020304" pitchFamily="18" charset="0"/>
              </a:rPr>
              <a:t>thập, xử </a:t>
            </a:r>
            <a:r>
              <a:rPr lang="en-US" sz="2000">
                <a:latin typeface="Times New Roman" panose="02020603050405020304" pitchFamily="18" charset="0"/>
                <a:ea typeface="Calibri" panose="020F0502020204030204" pitchFamily="34" charset="0"/>
                <a:cs typeface="Times New Roman" panose="02020603050405020304" pitchFamily="18" charset="0"/>
              </a:rPr>
              <a:t>lý </a:t>
            </a:r>
            <a:r>
              <a:rPr lang="en-US" sz="2000" smtClean="0">
                <a:latin typeface="Times New Roman" panose="02020603050405020304" pitchFamily="18" charset="0"/>
                <a:ea typeface="Calibri" panose="020F0502020204030204" pitchFamily="34" charset="0"/>
                <a:cs typeface="Times New Roman" panose="02020603050405020304" pitchFamily="18" charset="0"/>
              </a:rPr>
              <a:t>và tổng hợp văn </a:t>
            </a:r>
            <a:r>
              <a:rPr lang="en-US" sz="2000">
                <a:latin typeface="Times New Roman" panose="02020603050405020304" pitchFamily="18" charset="0"/>
                <a:ea typeface="Calibri" panose="020F0502020204030204" pitchFamily="34" charset="0"/>
                <a:cs typeface="Times New Roman" panose="02020603050405020304" pitchFamily="18" charset="0"/>
              </a:rPr>
              <a:t>bản để giảm thiểu quy trình thủ công</a:t>
            </a:r>
            <a:r>
              <a:rPr lang="en-US" sz="2000" smtClean="0">
                <a:latin typeface="Times New Roman" panose="02020603050405020304" pitchFamily="18" charset="0"/>
                <a:ea typeface="Calibri" panose="020F0502020204030204" pitchFamily="34" charset="0"/>
                <a:cs typeface="Times New Roman" panose="02020603050405020304" pitchFamily="18" charset="0"/>
              </a:rPr>
              <a:t>;</a:t>
            </a:r>
            <a:endParaRPr lang="en-US" sz="160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26648188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4. Kết luận và khuyến nghị (2/2)</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4B33AEE3-5B52-4EF6-9476-0BF9AAAACDC0}"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46</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Content Placeholder 2"/>
          <p:cNvSpPr txBox="1">
            <a:spLocks/>
          </p:cNvSpPr>
          <p:nvPr/>
        </p:nvSpPr>
        <p:spPr>
          <a:xfrm>
            <a:off x="304800" y="1180760"/>
            <a:ext cx="8521700" cy="5054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0000"/>
              </a:lnSpc>
              <a:spcAft>
                <a:spcPts val="800"/>
              </a:spcAft>
              <a:buNone/>
            </a:pPr>
            <a:r>
              <a:rPr lang="en-US" sz="2000" b="1" kern="0">
                <a:latin typeface="Times New Roman" panose="02020603050405020304" pitchFamily="18" charset="0"/>
              </a:rPr>
              <a:t>1. Kết </a:t>
            </a:r>
            <a:r>
              <a:rPr lang="en-US" sz="2000" b="1" kern="0" smtClean="0">
                <a:latin typeface="Times New Roman" panose="02020603050405020304" pitchFamily="18" charset="0"/>
              </a:rPr>
              <a:t>luận (tiếp)</a:t>
            </a:r>
            <a:endParaRPr lang="en-US" sz="2000" b="1" kern="0">
              <a:latin typeface="Times New Roman" panose="02020603050405020304" pitchFamily="18" charset="0"/>
            </a:endParaRPr>
          </a:p>
          <a:p>
            <a:pPr marL="0" lvl="0" indent="0" algn="just">
              <a:lnSpc>
                <a:spcPct val="110000"/>
              </a:lnSpc>
              <a:spcAft>
                <a:spcPts val="800"/>
              </a:spcAft>
              <a:buNone/>
            </a:pPr>
            <a:r>
              <a:rPr lang="en-US" sz="2000" smtClean="0">
                <a:latin typeface="Times New Roman" panose="02020603050405020304" pitchFamily="18" charset="0"/>
                <a:ea typeface="Calibri" panose="020F0502020204030204" pitchFamily="34" charset="0"/>
                <a:cs typeface="Times New Roman" panose="02020603050405020304" pitchFamily="18" charset="0"/>
              </a:rPr>
              <a:t>+ </a:t>
            </a:r>
            <a:r>
              <a:rPr lang="en-US" sz="2000">
                <a:latin typeface="Times New Roman" panose="02020603050405020304" pitchFamily="18" charset="0"/>
                <a:ea typeface="Calibri" panose="020F0502020204030204" pitchFamily="34" charset="0"/>
                <a:cs typeface="Times New Roman" panose="02020603050405020304" pitchFamily="18" charset="0"/>
              </a:rPr>
              <a:t>Thử nghiệm đánh giá </a:t>
            </a:r>
            <a:r>
              <a:rPr lang="en-US" sz="2000" smtClean="0">
                <a:latin typeface="Times New Roman" panose="02020603050405020304" pitchFamily="18" charset="0"/>
                <a:ea typeface="Calibri" panose="020F0502020204030204" pitchFamily="34" charset="0"/>
                <a:cs typeface="Times New Roman" panose="02020603050405020304" pitchFamily="18" charset="0"/>
              </a:rPr>
              <a:t>được 1 phần nội dung trên </a:t>
            </a:r>
            <a:r>
              <a:rPr lang="en-US" sz="2000">
                <a:latin typeface="Times New Roman" panose="02020603050405020304" pitchFamily="18" charset="0"/>
                <a:ea typeface="Calibri" panose="020F0502020204030204" pitchFamily="34" charset="0"/>
                <a:cs typeface="Times New Roman" panose="02020603050405020304" pitchFamily="18" charset="0"/>
              </a:rPr>
              <a:t>tập dữ liệu sinh từ máy tính và tập dữ liệu thật thu nhận được từ hệ thống xử lý văn bản trực thuộc Trung ương Đảng.</a:t>
            </a:r>
          </a:p>
          <a:p>
            <a:pPr marL="0" indent="0" algn="just">
              <a:lnSpc>
                <a:spcPct val="100000"/>
              </a:lnSpc>
              <a:buNone/>
            </a:pPr>
            <a:r>
              <a:rPr lang="en-US" sz="2000" b="1" kern="0" smtClean="0">
                <a:latin typeface="Times New Roman" panose="02020603050405020304" pitchFamily="18" charset="0"/>
              </a:rPr>
              <a:t>2. Khuyến nghị</a:t>
            </a:r>
          </a:p>
          <a:p>
            <a:pPr marL="0" indent="0" algn="just">
              <a:lnSpc>
                <a:spcPct val="100000"/>
              </a:lnSpc>
              <a:spcAft>
                <a:spcPts val="0"/>
              </a:spcAft>
              <a:buNone/>
            </a:pPr>
            <a:r>
              <a:rPr lang="en-US" sz="2000" smtClean="0">
                <a:latin typeface="Times New Roman" panose="02020603050405020304" pitchFamily="18" charset="0"/>
                <a:ea typeface="Times New Roman" panose="02020603050405020304" pitchFamily="18" charset="0"/>
              </a:rPr>
              <a:t>Hiện tại, tôi đang tiếp tục nghiên cứu cải tiến khâu tiền xử lý văn bản, xây dựng các mẫu huấn luyện tiêu chuẩn để có thể nâng cao độ chính xác quá trình tổng hợp văn bản tốt hơn nữa.</a:t>
            </a:r>
            <a:endParaRPr lang="en-US"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xmlns="" val="356397890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05E2F9-6B57-4427-B86F-81DD3FD7B5A2}"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47</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1143000" y="2638824"/>
            <a:ext cx="6858000" cy="1389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Aft>
                <a:spcPts val="300"/>
              </a:spcAft>
            </a:pPr>
            <a:r>
              <a:rPr lang="en-US" sz="4000" b="1" smtClean="0">
                <a:solidFill>
                  <a:srgbClr val="C00000"/>
                </a:solidFill>
                <a:latin typeface="Times New Roman" panose="02020603050405020304" pitchFamily="18" charset="0"/>
                <a:cs typeface="Times New Roman" panose="02020603050405020304" pitchFamily="18" charset="0"/>
              </a:rPr>
              <a:t>Trân trọng cám </a:t>
            </a:r>
            <a:r>
              <a:rPr lang="en-US" sz="4000" b="1" err="1" smtClean="0">
                <a:solidFill>
                  <a:srgbClr val="C00000"/>
                </a:solidFill>
                <a:latin typeface="Times New Roman" panose="02020603050405020304" pitchFamily="18" charset="0"/>
                <a:cs typeface="Times New Roman" panose="02020603050405020304" pitchFamily="18" charset="0"/>
              </a:rPr>
              <a:t>ơn</a:t>
            </a:r>
            <a:r>
              <a:rPr lang="en-US" sz="4000" b="1" smtClean="0">
                <a:solidFill>
                  <a:srgbClr val="C00000"/>
                </a:solidFill>
                <a:latin typeface="Times New Roman" panose="02020603050405020304" pitchFamily="18" charset="0"/>
                <a:cs typeface="Times New Roman" panose="02020603050405020304" pitchFamily="18" charset="0"/>
              </a:rPr>
              <a:t> </a:t>
            </a:r>
            <a:r>
              <a:rPr lang="en-US" sz="4000" b="1" err="1" smtClean="0">
                <a:solidFill>
                  <a:srgbClr val="C00000"/>
                </a:solidFill>
                <a:latin typeface="Times New Roman" panose="02020603050405020304" pitchFamily="18" charset="0"/>
                <a:cs typeface="Times New Roman" panose="02020603050405020304" pitchFamily="18" charset="0"/>
              </a:rPr>
              <a:t>các</a:t>
            </a:r>
            <a:r>
              <a:rPr lang="en-US" sz="4000" b="1" smtClean="0">
                <a:solidFill>
                  <a:srgbClr val="C00000"/>
                </a:solidFill>
                <a:latin typeface="Times New Roman" panose="02020603050405020304" pitchFamily="18" charset="0"/>
                <a:cs typeface="Times New Roman" panose="02020603050405020304" pitchFamily="18" charset="0"/>
              </a:rPr>
              <a:t> thầy trong hội đồng đã </a:t>
            </a:r>
            <a:r>
              <a:rPr lang="en-US" sz="4000" b="1" err="1" smtClean="0">
                <a:solidFill>
                  <a:srgbClr val="C00000"/>
                </a:solidFill>
                <a:latin typeface="Times New Roman" panose="02020603050405020304" pitchFamily="18" charset="0"/>
                <a:cs typeface="Times New Roman" panose="02020603050405020304" pitchFamily="18" charset="0"/>
              </a:rPr>
              <a:t>quan</a:t>
            </a:r>
            <a:r>
              <a:rPr lang="en-US" sz="4000" b="1" smtClean="0">
                <a:solidFill>
                  <a:srgbClr val="C00000"/>
                </a:solidFill>
                <a:latin typeface="Times New Roman" panose="02020603050405020304" pitchFamily="18" charset="0"/>
                <a:cs typeface="Times New Roman" panose="02020603050405020304" pitchFamily="18" charset="0"/>
              </a:rPr>
              <a:t> </a:t>
            </a:r>
            <a:r>
              <a:rPr lang="en-US" sz="4000" b="1" err="1" smtClean="0">
                <a:solidFill>
                  <a:srgbClr val="C00000"/>
                </a:solidFill>
                <a:latin typeface="Times New Roman" panose="02020603050405020304" pitchFamily="18" charset="0"/>
                <a:cs typeface="Times New Roman" panose="02020603050405020304" pitchFamily="18" charset="0"/>
              </a:rPr>
              <a:t>tâm</a:t>
            </a:r>
            <a:r>
              <a:rPr lang="en-US" sz="4000" b="1" smtClean="0">
                <a:solidFill>
                  <a:srgbClr val="C00000"/>
                </a:solidFill>
                <a:latin typeface="Times New Roman" panose="02020603050405020304" pitchFamily="18" charset="0"/>
                <a:cs typeface="Times New Roman" panose="02020603050405020304" pitchFamily="18" charset="0"/>
              </a:rPr>
              <a:t> </a:t>
            </a:r>
            <a:r>
              <a:rPr lang="en-US" sz="4000" b="1" err="1" smtClean="0">
                <a:solidFill>
                  <a:srgbClr val="C00000"/>
                </a:solidFill>
                <a:latin typeface="Times New Roman" panose="02020603050405020304" pitchFamily="18" charset="0"/>
                <a:cs typeface="Times New Roman" panose="02020603050405020304" pitchFamily="18" charset="0"/>
              </a:rPr>
              <a:t>theo</a:t>
            </a:r>
            <a:r>
              <a:rPr lang="en-US" sz="4000" b="1" smtClean="0">
                <a:solidFill>
                  <a:srgbClr val="C00000"/>
                </a:solidFill>
                <a:latin typeface="Times New Roman" panose="02020603050405020304" pitchFamily="18" charset="0"/>
                <a:cs typeface="Times New Roman" panose="02020603050405020304" pitchFamily="18" charset="0"/>
              </a:rPr>
              <a:t> </a:t>
            </a:r>
            <a:r>
              <a:rPr lang="en-US" sz="4000" b="1" err="1" smtClean="0">
                <a:solidFill>
                  <a:srgbClr val="C00000"/>
                </a:solidFill>
                <a:latin typeface="Times New Roman" panose="02020603050405020304" pitchFamily="18" charset="0"/>
                <a:cs typeface="Times New Roman" panose="02020603050405020304" pitchFamily="18" charset="0"/>
              </a:rPr>
              <a:t>dõi</a:t>
            </a:r>
            <a:r>
              <a:rPr lang="en-US" sz="4000" b="1" smtClean="0">
                <a:solidFill>
                  <a:srgbClr val="C00000"/>
                </a:solidFill>
                <a:latin typeface="Times New Roman" panose="02020603050405020304" pitchFamily="18" charset="0"/>
                <a:cs typeface="Times New Roman" panose="02020603050405020304" pitchFamily="18" charset="0"/>
              </a:rPr>
              <a:t>!</a:t>
            </a:r>
            <a:endParaRPr lang="en-US" sz="4000" b="1">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49884601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1.1. Bài toán tổng quát (1/1)</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11150" y="1077348"/>
            <a:ext cx="8521700" cy="5516883"/>
          </a:xfrm>
        </p:spPr>
        <p:txBody>
          <a:bodyPr>
            <a:normAutofit fontScale="92500" lnSpcReduction="20000"/>
          </a:bodyPr>
          <a:lstStyle/>
          <a:p>
            <a:pPr marL="0" indent="0" algn="just">
              <a:lnSpc>
                <a:spcPct val="15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50000"/>
              </a:lnSpc>
              <a:spcAft>
                <a:spcPts val="0"/>
              </a:spcAft>
              <a:buNone/>
            </a:pPr>
            <a:endParaRPr lang="en-US" sz="2000">
              <a:latin typeface="Times New Roman" panose="02020603050405020304" pitchFamily="18" charset="0"/>
              <a:ea typeface="Times New Roman" panose="02020603050405020304" pitchFamily="18" charset="0"/>
            </a:endParaRPr>
          </a:p>
          <a:p>
            <a:pPr marL="0" indent="0" algn="just">
              <a:lnSpc>
                <a:spcPct val="15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50000"/>
              </a:lnSpc>
              <a:spcAft>
                <a:spcPts val="0"/>
              </a:spcAft>
              <a:buNone/>
            </a:pPr>
            <a:endParaRPr lang="en-US" sz="2000">
              <a:latin typeface="Times New Roman" panose="02020603050405020304" pitchFamily="18" charset="0"/>
              <a:ea typeface="Times New Roman" panose="02020603050405020304" pitchFamily="18" charset="0"/>
            </a:endParaRPr>
          </a:p>
          <a:p>
            <a:pPr marL="0" indent="0" algn="just">
              <a:lnSpc>
                <a:spcPct val="15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50000"/>
              </a:lnSpc>
              <a:spcAft>
                <a:spcPts val="0"/>
              </a:spcAft>
              <a:buNone/>
            </a:pPr>
            <a:endParaRPr lang="en-US" sz="2000">
              <a:latin typeface="Times New Roman" panose="02020603050405020304" pitchFamily="18" charset="0"/>
              <a:ea typeface="Times New Roman" panose="02020603050405020304" pitchFamily="18" charset="0"/>
            </a:endParaRPr>
          </a:p>
          <a:p>
            <a:pPr marL="0" indent="0" algn="just">
              <a:lnSpc>
                <a:spcPct val="150000"/>
              </a:lnSpc>
              <a:spcAft>
                <a:spcPts val="0"/>
              </a:spcAft>
              <a:buNone/>
            </a:pPr>
            <a:endParaRPr lang="en-US" sz="2000" smtClean="0">
              <a:effectLst/>
              <a:latin typeface="Times New Roman" panose="02020603050405020304" pitchFamily="18" charset="0"/>
              <a:ea typeface="Times New Roman" panose="02020603050405020304" pitchFamily="18" charset="0"/>
            </a:endParaRPr>
          </a:p>
          <a:p>
            <a:pPr marL="0" indent="0" algn="just">
              <a:lnSpc>
                <a:spcPct val="150000"/>
              </a:lnSpc>
              <a:spcAft>
                <a:spcPts val="0"/>
              </a:spcAft>
              <a:buNone/>
            </a:pPr>
            <a:endParaRPr lang="en-US" sz="2000">
              <a:latin typeface="Times New Roman" panose="02020603050405020304" pitchFamily="18" charset="0"/>
              <a:ea typeface="Times New Roman" panose="02020603050405020304" pitchFamily="18" charset="0"/>
            </a:endParaRPr>
          </a:p>
          <a:p>
            <a:pPr indent="0" algn="ctr">
              <a:lnSpc>
                <a:spcPct val="115000"/>
              </a:lnSpc>
              <a:spcAft>
                <a:spcPts val="600"/>
              </a:spcAft>
              <a:buNone/>
            </a:pPr>
            <a:endParaRPr lang="en-US" sz="2000" smtClean="0">
              <a:solidFill>
                <a:srgbClr val="000000"/>
              </a:solidFill>
              <a:latin typeface="Times New Roman" panose="02020603050405020304" pitchFamily="18" charset="0"/>
            </a:endParaRPr>
          </a:p>
          <a:p>
            <a:pPr indent="0" algn="ctr">
              <a:lnSpc>
                <a:spcPct val="115000"/>
              </a:lnSpc>
              <a:spcAft>
                <a:spcPts val="600"/>
              </a:spcAft>
              <a:buNone/>
            </a:pPr>
            <a:endParaRPr lang="en-US" sz="2000" smtClean="0">
              <a:solidFill>
                <a:srgbClr val="000000"/>
              </a:solidFill>
              <a:latin typeface="Times New Roman" panose="02020603050405020304" pitchFamily="18" charset="0"/>
            </a:endParaRPr>
          </a:p>
          <a:p>
            <a:pPr indent="0" algn="ctr">
              <a:lnSpc>
                <a:spcPct val="115000"/>
              </a:lnSpc>
              <a:spcAft>
                <a:spcPts val="600"/>
              </a:spcAft>
              <a:buNone/>
            </a:pPr>
            <a:r>
              <a:rPr lang="en-US" sz="2200" smtClean="0">
                <a:solidFill>
                  <a:srgbClr val="000000"/>
                </a:solidFill>
                <a:latin typeface="Times New Roman" panose="02020603050405020304" pitchFamily="18" charset="0"/>
              </a:rPr>
              <a:t>Vấn </a:t>
            </a:r>
            <a:r>
              <a:rPr lang="en-US" sz="2200">
                <a:solidFill>
                  <a:srgbClr val="000000"/>
                </a:solidFill>
                <a:latin typeface="Times New Roman" panose="02020603050405020304" pitchFamily="18" charset="0"/>
              </a:rPr>
              <a:t>đề khớp văn bản trong bài toán tổng hợp biên bản</a:t>
            </a:r>
          </a:p>
          <a:p>
            <a:pPr marL="0" indent="0" algn="just">
              <a:lnSpc>
                <a:spcPct val="150000"/>
              </a:lnSpc>
              <a:spcAft>
                <a:spcPts val="0"/>
              </a:spcAft>
              <a:buNone/>
            </a:pPr>
            <a:endParaRPr lang="en-US" sz="2000">
              <a:effectLst/>
              <a:latin typeface="Times New Roman" panose="02020603050405020304" pitchFamily="18" charset="0"/>
              <a:ea typeface="Times New Roman" panose="02020603050405020304" pitchFamily="18" charset="0"/>
            </a:endParaRPr>
          </a:p>
        </p:txBody>
      </p:sp>
      <p:sp>
        <p:nvSpPr>
          <p:cNvPr id="4" name="Date Placeholder 3"/>
          <p:cNvSpPr>
            <a:spLocks noGrp="1"/>
          </p:cNvSpPr>
          <p:nvPr>
            <p:ph type="dt" sz="half" idx="10"/>
          </p:nvPr>
        </p:nvSpPr>
        <p:spPr/>
        <p:txBody>
          <a:bodyPr/>
          <a:lstStyle/>
          <a:p>
            <a:fld id="{7326A1E7-EFCA-482B-AACD-CF9857E78DE1}"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5</a:t>
            </a:fld>
            <a:endParaRPr lang="en-US" sz="2000" b="1">
              <a:solidFill>
                <a:srgbClr val="FFFF00"/>
              </a:solidFill>
              <a:latin typeface="Times New Roman" panose="02020603050405020304" pitchFamily="18" charset="0"/>
              <a:cs typeface="Times New Roman" panose="02020603050405020304" pitchFamily="18" charset="0"/>
            </a:endParaRPr>
          </a:p>
        </p:txBody>
      </p:sp>
      <p:grpSp>
        <p:nvGrpSpPr>
          <p:cNvPr id="8" name="Canvas 245"/>
          <p:cNvGrpSpPr>
            <a:grpSpLocks noChangeAspect="1"/>
          </p:cNvGrpSpPr>
          <p:nvPr/>
        </p:nvGrpSpPr>
        <p:grpSpPr>
          <a:xfrm>
            <a:off x="565511" y="1265465"/>
            <a:ext cx="8012978" cy="4827116"/>
            <a:chOff x="0" y="0"/>
            <a:chExt cx="5685790" cy="3425190"/>
          </a:xfrm>
        </p:grpSpPr>
        <p:sp>
          <p:nvSpPr>
            <p:cNvPr id="9" name="Rectangle 8"/>
            <p:cNvSpPr/>
            <p:nvPr/>
          </p:nvSpPr>
          <p:spPr>
            <a:xfrm>
              <a:off x="0" y="0"/>
              <a:ext cx="5685790" cy="3425190"/>
            </a:xfrm>
            <a:prstGeom prst="rect">
              <a:avLst/>
            </a:prstGeom>
          </p:spPr>
        </p:sp>
        <p:sp>
          <p:nvSpPr>
            <p:cNvPr id="11" name="Rounded Rectangle 10"/>
            <p:cNvSpPr/>
            <p:nvPr/>
          </p:nvSpPr>
          <p:spPr>
            <a:xfrm>
              <a:off x="0" y="1371600"/>
              <a:ext cx="903768" cy="489097"/>
            </a:xfrm>
            <a:prstGeom prst="round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Ý kiến</a:t>
              </a:r>
            </a:p>
          </p:txBody>
        </p:sp>
        <p:sp>
          <p:nvSpPr>
            <p:cNvPr id="12" name="Rounded Rectangle 11"/>
            <p:cNvSpPr/>
            <p:nvPr/>
          </p:nvSpPr>
          <p:spPr>
            <a:xfrm>
              <a:off x="4582795" y="1371600"/>
              <a:ext cx="903605" cy="488950"/>
            </a:xfrm>
            <a:prstGeom prst="round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Biên bản</a:t>
              </a:r>
            </a:p>
          </p:txBody>
        </p:sp>
        <p:sp>
          <p:nvSpPr>
            <p:cNvPr id="13" name="Rectangle 12"/>
            <p:cNvSpPr/>
            <p:nvPr/>
          </p:nvSpPr>
          <p:spPr>
            <a:xfrm>
              <a:off x="1403131" y="566825"/>
              <a:ext cx="1010093" cy="425302"/>
            </a:xfrm>
            <a:prstGeom prst="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Ý kiến 1</a:t>
              </a:r>
            </a:p>
          </p:txBody>
        </p:sp>
        <p:sp>
          <p:nvSpPr>
            <p:cNvPr id="14" name="Rectangle 13"/>
            <p:cNvSpPr/>
            <p:nvPr/>
          </p:nvSpPr>
          <p:spPr>
            <a:xfrm>
              <a:off x="1425476" y="1393944"/>
              <a:ext cx="1009650" cy="424815"/>
            </a:xfrm>
            <a:prstGeom prst="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Ý kiến 2</a:t>
              </a:r>
            </a:p>
          </p:txBody>
        </p:sp>
        <p:sp>
          <p:nvSpPr>
            <p:cNvPr id="15" name="Rectangle 14"/>
            <p:cNvSpPr/>
            <p:nvPr/>
          </p:nvSpPr>
          <p:spPr>
            <a:xfrm>
              <a:off x="1425476" y="2481766"/>
              <a:ext cx="1009650" cy="424815"/>
            </a:xfrm>
            <a:prstGeom prst="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Ý kiến n</a:t>
              </a:r>
            </a:p>
          </p:txBody>
        </p:sp>
        <p:sp>
          <p:nvSpPr>
            <p:cNvPr id="16" name="Rectangle 15"/>
            <p:cNvSpPr/>
            <p:nvPr/>
          </p:nvSpPr>
          <p:spPr>
            <a:xfrm>
              <a:off x="1409710" y="1929977"/>
              <a:ext cx="1009650" cy="424815"/>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a:t>
              </a:r>
            </a:p>
          </p:txBody>
        </p:sp>
        <p:sp>
          <p:nvSpPr>
            <p:cNvPr id="17" name="Rectangle 16"/>
            <p:cNvSpPr/>
            <p:nvPr/>
          </p:nvSpPr>
          <p:spPr>
            <a:xfrm>
              <a:off x="2954731" y="5725"/>
              <a:ext cx="1009650" cy="424815"/>
            </a:xfrm>
            <a:prstGeom prst="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Văn bản 1</a:t>
              </a:r>
            </a:p>
          </p:txBody>
        </p:sp>
        <p:sp>
          <p:nvSpPr>
            <p:cNvPr id="18" name="Rectangle 17"/>
            <p:cNvSpPr/>
            <p:nvPr/>
          </p:nvSpPr>
          <p:spPr>
            <a:xfrm>
              <a:off x="2954731" y="604815"/>
              <a:ext cx="1009650" cy="424815"/>
            </a:xfrm>
            <a:prstGeom prst="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Văn bản 2</a:t>
              </a:r>
            </a:p>
          </p:txBody>
        </p:sp>
        <p:sp>
          <p:nvSpPr>
            <p:cNvPr id="20" name="Rectangle 19"/>
            <p:cNvSpPr/>
            <p:nvPr/>
          </p:nvSpPr>
          <p:spPr>
            <a:xfrm>
              <a:off x="2954731" y="1236290"/>
              <a:ext cx="1009650" cy="424815"/>
            </a:xfrm>
            <a:prstGeom prst="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Văn bản 3</a:t>
              </a:r>
            </a:p>
          </p:txBody>
        </p:sp>
        <p:sp>
          <p:nvSpPr>
            <p:cNvPr id="21" name="Rectangle 20"/>
            <p:cNvSpPr/>
            <p:nvPr/>
          </p:nvSpPr>
          <p:spPr>
            <a:xfrm>
              <a:off x="2954731" y="2212898"/>
              <a:ext cx="1009650" cy="424815"/>
            </a:xfrm>
            <a:prstGeom prst="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Văn bản m</a:t>
              </a:r>
            </a:p>
          </p:txBody>
        </p:sp>
        <p:cxnSp>
          <p:nvCxnSpPr>
            <p:cNvPr id="22" name="Straight Arrow Connector 21"/>
            <p:cNvCxnSpPr>
              <a:stCxn id="11" idx="3"/>
              <a:endCxn id="13" idx="1"/>
            </p:cNvCxnSpPr>
            <p:nvPr/>
          </p:nvCxnSpPr>
          <p:spPr>
            <a:xfrm flipV="1">
              <a:off x="903768" y="779476"/>
              <a:ext cx="499363" cy="83667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a:stCxn id="11" idx="3"/>
              <a:endCxn id="14" idx="1"/>
            </p:cNvCxnSpPr>
            <p:nvPr/>
          </p:nvCxnSpPr>
          <p:spPr>
            <a:xfrm flipV="1">
              <a:off x="903768" y="1606352"/>
              <a:ext cx="521708" cy="979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p:cNvCxnSpPr>
              <a:stCxn id="11" idx="3"/>
              <a:endCxn id="15" idx="1"/>
            </p:cNvCxnSpPr>
            <p:nvPr/>
          </p:nvCxnSpPr>
          <p:spPr>
            <a:xfrm>
              <a:off x="903768" y="1616077"/>
              <a:ext cx="521708" cy="107797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p:cNvCxnSpPr>
              <a:stCxn id="13" idx="3"/>
              <a:endCxn id="17" idx="1"/>
            </p:cNvCxnSpPr>
            <p:nvPr/>
          </p:nvCxnSpPr>
          <p:spPr>
            <a:xfrm flipV="1">
              <a:off x="2413224" y="218133"/>
              <a:ext cx="541507" cy="56134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p:cNvCxnSpPr>
              <a:endCxn id="18" idx="1"/>
            </p:cNvCxnSpPr>
            <p:nvPr/>
          </p:nvCxnSpPr>
          <p:spPr>
            <a:xfrm>
              <a:off x="2435126" y="779476"/>
              <a:ext cx="519605" cy="3774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7" name="Straight Arrow Connector 26"/>
            <p:cNvCxnSpPr>
              <a:stCxn id="13" idx="3"/>
              <a:endCxn id="20" idx="1"/>
            </p:cNvCxnSpPr>
            <p:nvPr/>
          </p:nvCxnSpPr>
          <p:spPr>
            <a:xfrm>
              <a:off x="2413224" y="779476"/>
              <a:ext cx="541507" cy="66922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p:cNvCxnSpPr>
              <a:endCxn id="21" idx="1"/>
            </p:cNvCxnSpPr>
            <p:nvPr/>
          </p:nvCxnSpPr>
          <p:spPr>
            <a:xfrm flipV="1">
              <a:off x="2435126" y="2425306"/>
              <a:ext cx="519605" cy="26886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9" name="Rectangle 28"/>
            <p:cNvSpPr/>
            <p:nvPr/>
          </p:nvSpPr>
          <p:spPr>
            <a:xfrm>
              <a:off x="2954731" y="1740786"/>
              <a:ext cx="1009650" cy="424815"/>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a:t>
              </a:r>
            </a:p>
          </p:txBody>
        </p:sp>
        <p:sp>
          <p:nvSpPr>
            <p:cNvPr id="30" name="Rectangle 29"/>
            <p:cNvSpPr/>
            <p:nvPr/>
          </p:nvSpPr>
          <p:spPr>
            <a:xfrm>
              <a:off x="1425476" y="2970496"/>
              <a:ext cx="1009650" cy="424815"/>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n ý kiến</a:t>
              </a:r>
            </a:p>
          </p:txBody>
        </p:sp>
        <p:sp>
          <p:nvSpPr>
            <p:cNvPr id="31" name="Rectangle 30"/>
            <p:cNvSpPr/>
            <p:nvPr/>
          </p:nvSpPr>
          <p:spPr>
            <a:xfrm>
              <a:off x="2891669" y="2906460"/>
              <a:ext cx="1009650" cy="42418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a:effectLst/>
                  <a:latin typeface="Times New Roman" panose="02020603050405020304" pitchFamily="18" charset="0"/>
                  <a:ea typeface="Times New Roman" panose="02020603050405020304" pitchFamily="18" charset="0"/>
                </a:rPr>
                <a:t>m văn bản</a:t>
              </a:r>
            </a:p>
          </p:txBody>
        </p:sp>
        <p:cxnSp>
          <p:nvCxnSpPr>
            <p:cNvPr id="32" name="Straight Arrow Connector 31"/>
            <p:cNvCxnSpPr>
              <a:endCxn id="12" idx="1"/>
            </p:cNvCxnSpPr>
            <p:nvPr/>
          </p:nvCxnSpPr>
          <p:spPr>
            <a:xfrm>
              <a:off x="3985146" y="218123"/>
              <a:ext cx="597649" cy="139788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3" name="Straight Arrow Connector 32"/>
            <p:cNvCxnSpPr>
              <a:endCxn id="12" idx="1"/>
            </p:cNvCxnSpPr>
            <p:nvPr/>
          </p:nvCxnSpPr>
          <p:spPr>
            <a:xfrm>
              <a:off x="3964381" y="832514"/>
              <a:ext cx="618414" cy="78348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4" name="Straight Arrow Connector 33"/>
            <p:cNvCxnSpPr/>
            <p:nvPr/>
          </p:nvCxnSpPr>
          <p:spPr>
            <a:xfrm>
              <a:off x="3964381" y="1448633"/>
              <a:ext cx="593971" cy="18909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p:cNvCxnSpPr>
              <a:stCxn id="21" idx="3"/>
              <a:endCxn id="12" idx="1"/>
            </p:cNvCxnSpPr>
            <p:nvPr/>
          </p:nvCxnSpPr>
          <p:spPr>
            <a:xfrm flipV="1">
              <a:off x="3964381" y="1616003"/>
              <a:ext cx="618414" cy="80919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cxnSp>
        <p:nvCxnSpPr>
          <p:cNvPr id="36" name="Straight Arrow Connector 35"/>
          <p:cNvCxnSpPr>
            <a:stCxn id="14" idx="3"/>
            <a:endCxn id="17" idx="1"/>
          </p:cNvCxnSpPr>
          <p:nvPr/>
        </p:nvCxnSpPr>
        <p:spPr>
          <a:xfrm flipV="1">
            <a:off x="3997332" y="1572879"/>
            <a:ext cx="732278" cy="195641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7" name="Straight Arrow Connector 36"/>
          <p:cNvCxnSpPr/>
          <p:nvPr/>
        </p:nvCxnSpPr>
        <p:spPr>
          <a:xfrm flipV="1">
            <a:off x="3997332" y="2438726"/>
            <a:ext cx="732278" cy="11041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0" name="Straight Arrow Connector 39"/>
          <p:cNvCxnSpPr>
            <a:endCxn id="20" idx="1"/>
          </p:cNvCxnSpPr>
          <p:nvPr/>
        </p:nvCxnSpPr>
        <p:spPr>
          <a:xfrm flipV="1">
            <a:off x="3997332" y="3307113"/>
            <a:ext cx="732278" cy="23578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3" name="Straight Arrow Connector 42"/>
          <p:cNvCxnSpPr/>
          <p:nvPr/>
        </p:nvCxnSpPr>
        <p:spPr>
          <a:xfrm>
            <a:off x="3997332" y="3542897"/>
            <a:ext cx="732278" cy="114039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8" name="Straight Arrow Connector 37"/>
          <p:cNvCxnSpPr>
            <a:endCxn id="17" idx="1"/>
          </p:cNvCxnSpPr>
          <p:nvPr/>
        </p:nvCxnSpPr>
        <p:spPr>
          <a:xfrm flipV="1">
            <a:off x="4004377" y="1572879"/>
            <a:ext cx="725233" cy="348931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40"/>
          <p:cNvCxnSpPr>
            <a:stCxn id="15" idx="3"/>
            <a:endCxn id="18" idx="1"/>
          </p:cNvCxnSpPr>
          <p:nvPr/>
        </p:nvCxnSpPr>
        <p:spPr>
          <a:xfrm flipV="1">
            <a:off x="3997332" y="2417176"/>
            <a:ext cx="732278" cy="264518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4" name="Straight Arrow Connector 43"/>
          <p:cNvCxnSpPr>
            <a:stCxn id="15" idx="3"/>
          </p:cNvCxnSpPr>
          <p:nvPr/>
        </p:nvCxnSpPr>
        <p:spPr>
          <a:xfrm flipV="1">
            <a:off x="3997332" y="3402547"/>
            <a:ext cx="682157" cy="165981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59037611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1.2. Các bài toán con trong </a:t>
            </a:r>
            <a:br>
              <a:rPr lang="en-US" sz="3200" smtClean="0">
                <a:solidFill>
                  <a:srgbClr val="C00000"/>
                </a:solidFill>
                <a:latin typeface="Times New Roman" panose="02020603050405020304" pitchFamily="18" charset="0"/>
                <a:cs typeface="Times New Roman" panose="02020603050405020304" pitchFamily="18" charset="0"/>
              </a:rPr>
            </a:br>
            <a:r>
              <a:rPr lang="en-US" sz="3200" smtClean="0">
                <a:solidFill>
                  <a:srgbClr val="C00000"/>
                </a:solidFill>
                <a:latin typeface="Times New Roman" panose="02020603050405020304" pitchFamily="18" charset="0"/>
                <a:cs typeface="Times New Roman" panose="02020603050405020304" pitchFamily="18" charset="0"/>
              </a:rPr>
              <a:t>bài </a:t>
            </a:r>
            <a:r>
              <a:rPr lang="en-US" sz="3200">
                <a:solidFill>
                  <a:srgbClr val="C00000"/>
                </a:solidFill>
                <a:latin typeface="Times New Roman" panose="02020603050405020304" pitchFamily="18" charset="0"/>
                <a:cs typeface="Times New Roman" panose="02020603050405020304" pitchFamily="18" charset="0"/>
              </a:rPr>
              <a:t>toán tổng hợp biên bản </a:t>
            </a:r>
            <a:r>
              <a:rPr lang="en-US" sz="3200" smtClean="0">
                <a:solidFill>
                  <a:srgbClr val="C00000"/>
                </a:solidFill>
                <a:latin typeface="Times New Roman" panose="02020603050405020304" pitchFamily="18" charset="0"/>
                <a:cs typeface="Times New Roman" panose="02020603050405020304" pitchFamily="18" charset="0"/>
              </a:rPr>
              <a:t>(1/3)</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7809DDC9-A889-4F37-8EDA-1C29CA9951C9}"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6</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3" name="Content Placeholder 2"/>
          <p:cNvSpPr>
            <a:spLocks noGrp="1"/>
          </p:cNvSpPr>
          <p:nvPr>
            <p:ph idx="1"/>
          </p:nvPr>
        </p:nvSpPr>
        <p:spPr>
          <a:xfrm>
            <a:off x="304800" y="1198013"/>
            <a:ext cx="8521700" cy="5054939"/>
          </a:xfrm>
        </p:spPr>
        <p:txBody>
          <a:bodyPr>
            <a:normAutofit/>
          </a:bodyPr>
          <a:lstStyle/>
          <a:p>
            <a:pPr marL="0" lvl="0" indent="0" algn="just">
              <a:lnSpc>
                <a:spcPct val="110000"/>
              </a:lnSpc>
              <a:spcAft>
                <a:spcPts val="0"/>
              </a:spcAft>
              <a:buNone/>
            </a:pPr>
            <a:r>
              <a:rPr lang="en-US" sz="2000" b="1">
                <a:latin typeface="Times New Roman" panose="02020603050405020304" pitchFamily="18" charset="0"/>
                <a:ea typeface="Times New Roman" panose="02020603050405020304" pitchFamily="18" charset="0"/>
                <a:cs typeface="Times New Roman" panose="02020603050405020304" pitchFamily="18" charset="0"/>
              </a:rPr>
              <a:t>Bài toán 1. Bài toán tập hợp các biên bản ghi chép trong 1 cuộc </a:t>
            </a:r>
            <a:r>
              <a:rPr lang="en-US" sz="2000" b="1" smtClean="0">
                <a:latin typeface="Times New Roman" panose="02020603050405020304" pitchFamily="18" charset="0"/>
                <a:ea typeface="Times New Roman" panose="02020603050405020304" pitchFamily="18" charset="0"/>
                <a:cs typeface="Times New Roman" panose="02020603050405020304" pitchFamily="18" charset="0"/>
              </a:rPr>
              <a:t>họp</a:t>
            </a:r>
          </a:p>
          <a:p>
            <a:pPr lvl="0" algn="just">
              <a:lnSpc>
                <a:spcPct val="110000"/>
              </a:lnSpc>
              <a:spcAft>
                <a:spcPts val="0"/>
              </a:spcAft>
              <a:buFont typeface="Wingdings" panose="05000000000000000000" pitchFamily="2" charset="2"/>
              <a:buChar char="Ø"/>
            </a:pP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Đầu vào là các biên bản ghi chép của các thư ký trong cuộc họp</a:t>
            </a:r>
          </a:p>
          <a:p>
            <a:pPr algn="just">
              <a:lnSpc>
                <a:spcPct val="110000"/>
              </a:lnSpc>
              <a:buFont typeface="Wingdings" panose="05000000000000000000" pitchFamily="2" charset="2"/>
              <a:buChar char="Ø"/>
            </a:pPr>
            <a:r>
              <a:rPr lang="en-US" sz="2000">
                <a:latin typeface="Times New Roman" panose="02020603050405020304" pitchFamily="18" charset="0"/>
                <a:ea typeface="Times New Roman" panose="02020603050405020304" pitchFamily="18" charset="0"/>
                <a:cs typeface="Times New Roman" panose="02020603050405020304" pitchFamily="18" charset="0"/>
              </a:rPr>
              <a:t>Đầu </a:t>
            </a: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ra </a:t>
            </a:r>
            <a:r>
              <a:rPr lang="en-US" sz="2000">
                <a:latin typeface="Times New Roman" panose="02020603050405020304" pitchFamily="18" charset="0"/>
                <a:ea typeface="Times New Roman" panose="02020603050405020304" pitchFamily="18" charset="0"/>
                <a:cs typeface="Times New Roman" panose="02020603050405020304" pitchFamily="18" charset="0"/>
              </a:rPr>
              <a:t>của bài toán này ta được 1 biên bản tập hợp lại các biên bản ghi chép của các thư ký trong cuộc họp</a:t>
            </a:r>
          </a:p>
        </p:txBody>
      </p:sp>
      <p:pic>
        <p:nvPicPr>
          <p:cNvPr id="7" name="Picture 6"/>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020177" y="2980755"/>
            <a:ext cx="5103646" cy="3451796"/>
          </a:xfrm>
          <a:prstGeom prst="rect">
            <a:avLst/>
          </a:prstGeom>
        </p:spPr>
      </p:pic>
      <p:sp>
        <p:nvSpPr>
          <p:cNvPr id="11" name="TextBox 10"/>
          <p:cNvSpPr txBox="1"/>
          <p:nvPr/>
        </p:nvSpPr>
        <p:spPr>
          <a:xfrm>
            <a:off x="2951335" y="6063219"/>
            <a:ext cx="2135015" cy="369332"/>
          </a:xfrm>
          <a:prstGeom prst="rect">
            <a:avLst/>
          </a:prstGeom>
          <a:noFill/>
        </p:spPr>
        <p:txBody>
          <a:bodyPr wrap="square" rtlCol="0">
            <a:spAutoFit/>
          </a:bodyPr>
          <a:lstStyle/>
          <a:p>
            <a:r>
              <a:rPr lang="en-US" b="1" smtClean="0">
                <a:latin typeface="Times New Roman" panose="02020603050405020304" pitchFamily="18" charset="0"/>
                <a:cs typeface="Times New Roman" panose="02020603050405020304" pitchFamily="18" charset="0"/>
              </a:rPr>
              <a:t>Tổ 1: Tổ trưởng</a:t>
            </a:r>
          </a:p>
        </p:txBody>
      </p:sp>
      <p:sp>
        <p:nvSpPr>
          <p:cNvPr id="12" name="TextBox 11"/>
          <p:cNvSpPr txBox="1"/>
          <p:nvPr/>
        </p:nvSpPr>
        <p:spPr>
          <a:xfrm>
            <a:off x="4383389" y="4905551"/>
            <a:ext cx="2135015" cy="369332"/>
          </a:xfrm>
          <a:prstGeom prst="rect">
            <a:avLst/>
          </a:prstGeom>
          <a:noFill/>
        </p:spPr>
        <p:txBody>
          <a:bodyPr wrap="square" rtlCol="0">
            <a:spAutoFit/>
          </a:bodyPr>
          <a:lstStyle/>
          <a:p>
            <a:pPr algn="ctr"/>
            <a:r>
              <a:rPr lang="en-US" b="1" smtClean="0">
                <a:latin typeface="Times New Roman" panose="02020603050405020304" pitchFamily="18" charset="0"/>
                <a:cs typeface="Times New Roman" panose="02020603050405020304" pitchFamily="18" charset="0"/>
              </a:rPr>
              <a:t>…</a:t>
            </a:r>
          </a:p>
        </p:txBody>
      </p:sp>
      <p:sp>
        <p:nvSpPr>
          <p:cNvPr id="14" name="TextBox 13"/>
          <p:cNvSpPr txBox="1"/>
          <p:nvPr/>
        </p:nvSpPr>
        <p:spPr>
          <a:xfrm>
            <a:off x="6842425" y="3409265"/>
            <a:ext cx="2135015" cy="369332"/>
          </a:xfrm>
          <a:prstGeom prst="rect">
            <a:avLst/>
          </a:prstGeom>
          <a:noFill/>
        </p:spPr>
        <p:txBody>
          <a:bodyPr wrap="square" rtlCol="0">
            <a:spAutoFit/>
          </a:bodyPr>
          <a:lstStyle/>
          <a:p>
            <a:r>
              <a:rPr lang="en-US" b="1" smtClean="0">
                <a:latin typeface="Times New Roman" panose="02020603050405020304" pitchFamily="18" charset="0"/>
                <a:cs typeface="Times New Roman" panose="02020603050405020304" pitchFamily="18" charset="0"/>
              </a:rPr>
              <a:t>Tổ k: Tổ trưởng</a:t>
            </a:r>
          </a:p>
        </p:txBody>
      </p:sp>
      <p:sp>
        <p:nvSpPr>
          <p:cNvPr id="15" name="TextBox 14"/>
          <p:cNvSpPr txBox="1"/>
          <p:nvPr/>
        </p:nvSpPr>
        <p:spPr>
          <a:xfrm>
            <a:off x="6842424" y="4905551"/>
            <a:ext cx="2135015" cy="369332"/>
          </a:xfrm>
          <a:prstGeom prst="rect">
            <a:avLst/>
          </a:prstGeom>
          <a:noFill/>
        </p:spPr>
        <p:txBody>
          <a:bodyPr wrap="square" rtlCol="0">
            <a:spAutoFit/>
          </a:bodyPr>
          <a:lstStyle/>
          <a:p>
            <a:r>
              <a:rPr lang="en-US" b="1" smtClean="0">
                <a:latin typeface="Times New Roman" panose="02020603050405020304" pitchFamily="18" charset="0"/>
                <a:cs typeface="Times New Roman" panose="02020603050405020304" pitchFamily="18" charset="0"/>
              </a:rPr>
              <a:t>Tổng thư ký</a:t>
            </a:r>
          </a:p>
        </p:txBody>
      </p:sp>
      <p:sp>
        <p:nvSpPr>
          <p:cNvPr id="16" name="TextBox 15"/>
          <p:cNvSpPr txBox="1"/>
          <p:nvPr/>
        </p:nvSpPr>
        <p:spPr>
          <a:xfrm>
            <a:off x="1606888" y="4075584"/>
            <a:ext cx="2135015" cy="369332"/>
          </a:xfrm>
          <a:prstGeom prst="rect">
            <a:avLst/>
          </a:prstGeom>
          <a:noFill/>
        </p:spPr>
        <p:txBody>
          <a:bodyPr wrap="square" rtlCol="0">
            <a:spAutoFit/>
          </a:bodyPr>
          <a:lstStyle/>
          <a:p>
            <a:r>
              <a:rPr lang="en-US" b="1" smtClean="0">
                <a:latin typeface="Times New Roman" panose="02020603050405020304" pitchFamily="18" charset="0"/>
                <a:cs typeface="Times New Roman" panose="02020603050405020304" pitchFamily="18" charset="0"/>
              </a:rPr>
              <a:t>Thư ký 1</a:t>
            </a:r>
          </a:p>
        </p:txBody>
      </p:sp>
      <p:sp>
        <p:nvSpPr>
          <p:cNvPr id="17" name="TextBox 16"/>
          <p:cNvSpPr txBox="1"/>
          <p:nvPr/>
        </p:nvSpPr>
        <p:spPr>
          <a:xfrm>
            <a:off x="5144383" y="2667633"/>
            <a:ext cx="2135015" cy="369332"/>
          </a:xfrm>
          <a:prstGeom prst="rect">
            <a:avLst/>
          </a:prstGeom>
          <a:noFill/>
        </p:spPr>
        <p:txBody>
          <a:bodyPr wrap="square" rtlCol="0">
            <a:spAutoFit/>
          </a:bodyPr>
          <a:lstStyle/>
          <a:p>
            <a:r>
              <a:rPr lang="en-US" b="1" smtClean="0">
                <a:latin typeface="Times New Roman" panose="02020603050405020304" pitchFamily="18" charset="0"/>
                <a:cs typeface="Times New Roman" panose="02020603050405020304" pitchFamily="18" charset="0"/>
              </a:rPr>
              <a:t>Thư ký m</a:t>
            </a:r>
          </a:p>
        </p:txBody>
      </p:sp>
      <p:sp>
        <p:nvSpPr>
          <p:cNvPr id="18" name="TextBox 17"/>
          <p:cNvSpPr txBox="1"/>
          <p:nvPr/>
        </p:nvSpPr>
        <p:spPr>
          <a:xfrm>
            <a:off x="4096457" y="3097291"/>
            <a:ext cx="2135015" cy="369332"/>
          </a:xfrm>
          <a:prstGeom prst="rect">
            <a:avLst/>
          </a:prstGeom>
          <a:noFill/>
        </p:spPr>
        <p:txBody>
          <a:bodyPr wrap="square" rtlCol="0">
            <a:spAutoFit/>
          </a:bodyPr>
          <a:lstStyle/>
          <a:p>
            <a:r>
              <a:rPr lang="en-US" b="1"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267763401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1.2. Các bài toán con trong </a:t>
            </a:r>
            <a:br>
              <a:rPr lang="en-US" sz="3200">
                <a:solidFill>
                  <a:srgbClr val="C00000"/>
                </a:solidFill>
                <a:latin typeface="Times New Roman" panose="02020603050405020304" pitchFamily="18" charset="0"/>
                <a:cs typeface="Times New Roman" panose="02020603050405020304" pitchFamily="18" charset="0"/>
              </a:rPr>
            </a:br>
            <a:r>
              <a:rPr lang="en-US" sz="3200">
                <a:solidFill>
                  <a:srgbClr val="C00000"/>
                </a:solidFill>
                <a:latin typeface="Times New Roman" panose="02020603050405020304" pitchFamily="18" charset="0"/>
                <a:cs typeface="Times New Roman" panose="02020603050405020304" pitchFamily="18" charset="0"/>
              </a:rPr>
              <a:t>bài toán tổng hợp biên bản </a:t>
            </a:r>
            <a:r>
              <a:rPr lang="en-US" sz="3200" smtClean="0">
                <a:solidFill>
                  <a:srgbClr val="C00000"/>
                </a:solidFill>
                <a:latin typeface="Times New Roman" panose="02020603050405020304" pitchFamily="18" charset="0"/>
                <a:cs typeface="Times New Roman" panose="02020603050405020304" pitchFamily="18" charset="0"/>
              </a:rPr>
              <a:t>(2/3</a:t>
            </a:r>
            <a:r>
              <a:rPr lang="en-US" sz="3200">
                <a:solidFill>
                  <a:srgbClr val="C00000"/>
                </a:solidFill>
                <a:latin typeface="Times New Roman" panose="02020603050405020304" pitchFamily="18" charset="0"/>
                <a:cs typeface="Times New Roman" panose="02020603050405020304" pitchFamily="18" charset="0"/>
              </a:rPr>
              <a:t>)</a:t>
            </a:r>
          </a:p>
        </p:txBody>
      </p:sp>
      <p:sp>
        <p:nvSpPr>
          <p:cNvPr id="4" name="Date Placeholder 3"/>
          <p:cNvSpPr>
            <a:spLocks noGrp="1"/>
          </p:cNvSpPr>
          <p:nvPr>
            <p:ph type="dt" sz="half" idx="10"/>
          </p:nvPr>
        </p:nvSpPr>
        <p:spPr/>
        <p:txBody>
          <a:bodyPr/>
          <a:lstStyle/>
          <a:p>
            <a:fld id="{E9C29080-6F58-4882-8F05-330EDF05BD4E}"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7</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3" name="Content Placeholder 2"/>
          <p:cNvSpPr>
            <a:spLocks noGrp="1"/>
          </p:cNvSpPr>
          <p:nvPr>
            <p:ph idx="1"/>
          </p:nvPr>
        </p:nvSpPr>
        <p:spPr>
          <a:xfrm>
            <a:off x="304800" y="1180760"/>
            <a:ext cx="8521700" cy="5054939"/>
          </a:xfrm>
        </p:spPr>
        <p:txBody>
          <a:bodyPr>
            <a:normAutofit/>
          </a:bodyPr>
          <a:lstStyle/>
          <a:p>
            <a:pPr marL="0" lvl="0" indent="0" algn="just">
              <a:lnSpc>
                <a:spcPct val="110000"/>
              </a:lnSpc>
              <a:spcAft>
                <a:spcPts val="0"/>
              </a:spcAft>
              <a:buNone/>
            </a:pPr>
            <a:r>
              <a:rPr lang="en-US" sz="2000" b="1">
                <a:latin typeface="Times New Roman" panose="02020603050405020304" pitchFamily="18" charset="0"/>
                <a:ea typeface="Times New Roman" panose="02020603050405020304" pitchFamily="18" charset="0"/>
                <a:cs typeface="Times New Roman" panose="02020603050405020304" pitchFamily="18" charset="0"/>
              </a:rPr>
              <a:t>Bài toán </a:t>
            </a:r>
            <a:r>
              <a:rPr lang="en-US" sz="2000" b="1" smtClean="0">
                <a:latin typeface="Times New Roman" panose="02020603050405020304" pitchFamily="18" charset="0"/>
                <a:ea typeface="Times New Roman" panose="02020603050405020304" pitchFamily="18" charset="0"/>
                <a:cs typeface="Times New Roman" panose="02020603050405020304" pitchFamily="18" charset="0"/>
              </a:rPr>
              <a:t>2. </a:t>
            </a:r>
            <a:r>
              <a:rPr lang="en-US" sz="2000" b="1">
                <a:latin typeface="Times New Roman" panose="02020603050405020304" pitchFamily="18" charset="0"/>
                <a:ea typeface="Times New Roman" panose="02020603050405020304" pitchFamily="18" charset="0"/>
                <a:cs typeface="Times New Roman" panose="02020603050405020304" pitchFamily="18" charset="0"/>
              </a:rPr>
              <a:t>Tiền xử lý và phân cụm dữ </a:t>
            </a:r>
            <a:r>
              <a:rPr lang="en-US" sz="2000" b="1" smtClean="0">
                <a:latin typeface="Times New Roman" panose="02020603050405020304" pitchFamily="18" charset="0"/>
                <a:ea typeface="Times New Roman" panose="02020603050405020304" pitchFamily="18" charset="0"/>
                <a:cs typeface="Times New Roman" panose="02020603050405020304" pitchFamily="18" charset="0"/>
              </a:rPr>
              <a:t>liệu.</a:t>
            </a:r>
          </a:p>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9" name="Cloud Callout 8"/>
          <p:cNvSpPr/>
          <p:nvPr/>
        </p:nvSpPr>
        <p:spPr>
          <a:xfrm>
            <a:off x="4636889" y="1103796"/>
            <a:ext cx="4345186" cy="3369696"/>
          </a:xfrm>
          <a:prstGeom prst="cloudCallou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5" name="Picture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15861" y="4266489"/>
            <a:ext cx="2046174" cy="2046174"/>
          </a:xfrm>
          <a:prstGeom prst="rect">
            <a:avLst/>
          </a:prstGeom>
        </p:spPr>
      </p:pic>
      <p:sp>
        <p:nvSpPr>
          <p:cNvPr id="11" name="Rounded Rectangular Callout 10"/>
          <p:cNvSpPr/>
          <p:nvPr/>
        </p:nvSpPr>
        <p:spPr>
          <a:xfrm>
            <a:off x="343085" y="1811215"/>
            <a:ext cx="3792415" cy="2455274"/>
          </a:xfrm>
          <a:prstGeom prst="wedgeRoundRectCallout">
            <a:avLst>
              <a:gd name="adj1" fmla="val 38054"/>
              <a:gd name="adj2" fmla="val 66797"/>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6" name="Picture 1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932990" y="4632619"/>
            <a:ext cx="2039923" cy="1437219"/>
          </a:xfrm>
          <a:prstGeom prst="rect">
            <a:avLst/>
          </a:prstGeom>
          <a:ln w="9525">
            <a:solidFill>
              <a:schemeClr val="tx1"/>
            </a:solidFill>
          </a:ln>
        </p:spPr>
      </p:pic>
      <p:pic>
        <p:nvPicPr>
          <p:cNvPr id="18" name="Picture 17"/>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6356404" y="4723215"/>
            <a:ext cx="1590553" cy="1373139"/>
          </a:xfrm>
          <a:prstGeom prst="rect">
            <a:avLst/>
          </a:prstGeom>
        </p:spPr>
      </p:pic>
      <p:sp>
        <p:nvSpPr>
          <p:cNvPr id="20" name="Down Arrow 19"/>
          <p:cNvSpPr/>
          <p:nvPr/>
        </p:nvSpPr>
        <p:spPr>
          <a:xfrm>
            <a:off x="6704983" y="4075413"/>
            <a:ext cx="661988" cy="884484"/>
          </a:xfrm>
          <a:prstGeom prst="down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2" name="Picture 2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51745" y="1987789"/>
            <a:ext cx="2940655" cy="2143738"/>
          </a:xfrm>
          <a:prstGeom prst="rect">
            <a:avLst/>
          </a:prstGeom>
        </p:spPr>
      </p:pic>
      <p:sp>
        <p:nvSpPr>
          <p:cNvPr id="23" name="Down Arrow 22"/>
          <p:cNvSpPr/>
          <p:nvPr/>
        </p:nvSpPr>
        <p:spPr>
          <a:xfrm>
            <a:off x="1583674" y="3764430"/>
            <a:ext cx="738554" cy="829707"/>
          </a:xfrm>
          <a:prstGeom prst="down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1" name="TextBox 20"/>
          <p:cNvSpPr txBox="1"/>
          <p:nvPr/>
        </p:nvSpPr>
        <p:spPr>
          <a:xfrm>
            <a:off x="1544645" y="3231968"/>
            <a:ext cx="2135015" cy="369332"/>
          </a:xfrm>
          <a:prstGeom prst="rect">
            <a:avLst/>
          </a:prstGeom>
          <a:noFill/>
        </p:spPr>
        <p:txBody>
          <a:bodyPr wrap="square" rtlCol="0">
            <a:spAutoFit/>
          </a:bodyPr>
          <a:lstStyle/>
          <a:p>
            <a:r>
              <a:rPr lang="en-US" b="1" smtClean="0">
                <a:latin typeface="Times New Roman" panose="02020603050405020304" pitchFamily="18" charset="0"/>
                <a:cs typeface="Times New Roman" panose="02020603050405020304" pitchFamily="18" charset="0"/>
              </a:rPr>
              <a:t>Tích cực</a:t>
            </a:r>
          </a:p>
        </p:txBody>
      </p:sp>
      <p:sp>
        <p:nvSpPr>
          <p:cNvPr id="24" name="TextBox 23"/>
          <p:cNvSpPr txBox="1"/>
          <p:nvPr/>
        </p:nvSpPr>
        <p:spPr>
          <a:xfrm>
            <a:off x="2748353" y="3247816"/>
            <a:ext cx="2135015" cy="369332"/>
          </a:xfrm>
          <a:prstGeom prst="rect">
            <a:avLst/>
          </a:prstGeom>
          <a:noFill/>
        </p:spPr>
        <p:txBody>
          <a:bodyPr wrap="square" rtlCol="0">
            <a:spAutoFit/>
          </a:bodyPr>
          <a:lstStyle/>
          <a:p>
            <a:r>
              <a:rPr lang="en-US" b="1" smtClean="0">
                <a:latin typeface="Times New Roman" panose="02020603050405020304" pitchFamily="18" charset="0"/>
                <a:cs typeface="Times New Roman" panose="02020603050405020304" pitchFamily="18" charset="0"/>
              </a:rPr>
              <a:t>Tiêu cực</a:t>
            </a:r>
          </a:p>
        </p:txBody>
      </p:sp>
      <p:sp>
        <p:nvSpPr>
          <p:cNvPr id="25" name="TextBox 24"/>
          <p:cNvSpPr txBox="1"/>
          <p:nvPr/>
        </p:nvSpPr>
        <p:spPr>
          <a:xfrm>
            <a:off x="2055448" y="2369148"/>
            <a:ext cx="2135015" cy="369332"/>
          </a:xfrm>
          <a:prstGeom prst="rect">
            <a:avLst/>
          </a:prstGeom>
          <a:noFill/>
        </p:spPr>
        <p:txBody>
          <a:bodyPr wrap="square" rtlCol="0">
            <a:spAutoFit/>
          </a:bodyPr>
          <a:lstStyle/>
          <a:p>
            <a:r>
              <a:rPr lang="en-US" b="1" smtClean="0">
                <a:latin typeface="Times New Roman" panose="02020603050405020304" pitchFamily="18" charset="0"/>
                <a:cs typeface="Times New Roman" panose="02020603050405020304" pitchFamily="18" charset="0"/>
              </a:rPr>
              <a:t>Trung tính</a:t>
            </a:r>
          </a:p>
        </p:txBody>
      </p:sp>
      <p:pic>
        <p:nvPicPr>
          <p:cNvPr id="6" name="Picture 5"/>
          <p:cNvPicPr>
            <a:picLocks noChangeAspect="1"/>
          </p:cNvPicPr>
          <p:nvPr/>
        </p:nvPicPr>
        <p:blipFill>
          <a:blip r:embed="rId7"/>
          <a:stretch>
            <a:fillRect/>
          </a:stretch>
        </p:blipFill>
        <p:spPr>
          <a:xfrm>
            <a:off x="5439203" y="2010552"/>
            <a:ext cx="1176604" cy="945485"/>
          </a:xfrm>
          <a:prstGeom prst="rect">
            <a:avLst/>
          </a:prstGeom>
        </p:spPr>
      </p:pic>
      <p:sp>
        <p:nvSpPr>
          <p:cNvPr id="26" name="TextBox 25"/>
          <p:cNvSpPr txBox="1"/>
          <p:nvPr/>
        </p:nvSpPr>
        <p:spPr>
          <a:xfrm>
            <a:off x="4961277" y="1658437"/>
            <a:ext cx="2135015" cy="369332"/>
          </a:xfrm>
          <a:prstGeom prst="rect">
            <a:avLst/>
          </a:prstGeom>
          <a:noFill/>
        </p:spPr>
        <p:txBody>
          <a:bodyPr wrap="square" rtlCol="0">
            <a:spAutoFit/>
          </a:bodyPr>
          <a:lstStyle/>
          <a:p>
            <a:pPr algn="ctr"/>
            <a:r>
              <a:rPr lang="en-US" b="1" smtClean="0">
                <a:latin typeface="Times New Roman" panose="02020603050405020304" pitchFamily="18" charset="0"/>
                <a:cs typeface="Times New Roman" panose="02020603050405020304" pitchFamily="18" charset="0"/>
              </a:rPr>
              <a:t>Kinh tế</a:t>
            </a:r>
          </a:p>
        </p:txBody>
      </p:sp>
      <p:pic>
        <p:nvPicPr>
          <p:cNvPr id="7" name="Picture 6"/>
          <p:cNvPicPr>
            <a:picLocks noChangeAspect="1"/>
          </p:cNvPicPr>
          <p:nvPr/>
        </p:nvPicPr>
        <p:blipFill>
          <a:blip r:embed="rId8" cstate="print"/>
          <a:stretch>
            <a:fillRect/>
          </a:stretch>
        </p:blipFill>
        <p:spPr>
          <a:xfrm>
            <a:off x="6881491" y="2034280"/>
            <a:ext cx="1073259" cy="942332"/>
          </a:xfrm>
          <a:prstGeom prst="rect">
            <a:avLst/>
          </a:prstGeom>
        </p:spPr>
      </p:pic>
      <p:sp>
        <p:nvSpPr>
          <p:cNvPr id="27" name="TextBox 26"/>
          <p:cNvSpPr txBox="1"/>
          <p:nvPr/>
        </p:nvSpPr>
        <p:spPr>
          <a:xfrm>
            <a:off x="6381345" y="1641220"/>
            <a:ext cx="2135015" cy="369332"/>
          </a:xfrm>
          <a:prstGeom prst="rect">
            <a:avLst/>
          </a:prstGeom>
          <a:noFill/>
        </p:spPr>
        <p:txBody>
          <a:bodyPr wrap="square" rtlCol="0">
            <a:spAutoFit/>
          </a:bodyPr>
          <a:lstStyle/>
          <a:p>
            <a:pPr algn="ctr"/>
            <a:r>
              <a:rPr lang="en-US" b="1" smtClean="0">
                <a:latin typeface="Times New Roman" panose="02020603050405020304" pitchFamily="18" charset="0"/>
                <a:cs typeface="Times New Roman" panose="02020603050405020304" pitchFamily="18" charset="0"/>
              </a:rPr>
              <a:t>Chính trị</a:t>
            </a:r>
          </a:p>
        </p:txBody>
      </p:sp>
      <p:pic>
        <p:nvPicPr>
          <p:cNvPr id="8" name="Picture 7"/>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6354967" y="3158057"/>
            <a:ext cx="1082239" cy="1026774"/>
          </a:xfrm>
          <a:prstGeom prst="rect">
            <a:avLst/>
          </a:prstGeom>
        </p:spPr>
      </p:pic>
      <p:sp>
        <p:nvSpPr>
          <p:cNvPr id="28" name="TextBox 27"/>
          <p:cNvSpPr txBox="1"/>
          <p:nvPr/>
        </p:nvSpPr>
        <p:spPr>
          <a:xfrm>
            <a:off x="5837934" y="2913065"/>
            <a:ext cx="2135015" cy="369332"/>
          </a:xfrm>
          <a:prstGeom prst="rect">
            <a:avLst/>
          </a:prstGeom>
          <a:noFill/>
        </p:spPr>
        <p:txBody>
          <a:bodyPr wrap="square" rtlCol="0">
            <a:spAutoFit/>
          </a:bodyPr>
          <a:lstStyle/>
          <a:p>
            <a:pPr algn="ctr"/>
            <a:r>
              <a:rPr lang="en-US" b="1" smtClean="0">
                <a:latin typeface="Times New Roman" panose="02020603050405020304" pitchFamily="18" charset="0"/>
                <a:cs typeface="Times New Roman" panose="02020603050405020304" pitchFamily="18" charset="0"/>
              </a:rPr>
              <a:t>Xã hội</a:t>
            </a:r>
          </a:p>
        </p:txBody>
      </p:sp>
    </p:spTree>
    <p:extLst>
      <p:ext uri="{BB962C8B-B14F-4D97-AF65-F5344CB8AC3E}">
        <p14:creationId xmlns:p14="http://schemas.microsoft.com/office/powerpoint/2010/main" xmlns="" val="16735202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a:solidFill>
                  <a:srgbClr val="C00000"/>
                </a:solidFill>
                <a:latin typeface="Times New Roman" panose="02020603050405020304" pitchFamily="18" charset="0"/>
                <a:cs typeface="Times New Roman" panose="02020603050405020304" pitchFamily="18" charset="0"/>
              </a:rPr>
              <a:t>1.2. Các bài toán con trong </a:t>
            </a:r>
            <a:br>
              <a:rPr lang="en-US" sz="3200">
                <a:solidFill>
                  <a:srgbClr val="C00000"/>
                </a:solidFill>
                <a:latin typeface="Times New Roman" panose="02020603050405020304" pitchFamily="18" charset="0"/>
                <a:cs typeface="Times New Roman" panose="02020603050405020304" pitchFamily="18" charset="0"/>
              </a:rPr>
            </a:br>
            <a:r>
              <a:rPr lang="en-US" sz="3200">
                <a:solidFill>
                  <a:srgbClr val="C00000"/>
                </a:solidFill>
                <a:latin typeface="Times New Roman" panose="02020603050405020304" pitchFamily="18" charset="0"/>
                <a:cs typeface="Times New Roman" panose="02020603050405020304" pitchFamily="18" charset="0"/>
              </a:rPr>
              <a:t>bài toán tổng hợp biên bản </a:t>
            </a:r>
            <a:r>
              <a:rPr lang="en-US" sz="3200" smtClean="0">
                <a:solidFill>
                  <a:srgbClr val="C00000"/>
                </a:solidFill>
                <a:latin typeface="Times New Roman" panose="02020603050405020304" pitchFamily="18" charset="0"/>
                <a:cs typeface="Times New Roman" panose="02020603050405020304" pitchFamily="18" charset="0"/>
              </a:rPr>
              <a:t>(3/3</a:t>
            </a:r>
            <a:r>
              <a:rPr lang="en-US" sz="3200">
                <a:solidFill>
                  <a:srgbClr val="C00000"/>
                </a:solidFill>
                <a:latin typeface="Times New Roman" panose="02020603050405020304" pitchFamily="18" charset="0"/>
                <a:cs typeface="Times New Roman" panose="02020603050405020304" pitchFamily="18" charset="0"/>
              </a:rPr>
              <a:t>)</a:t>
            </a:r>
          </a:p>
        </p:txBody>
      </p:sp>
      <p:sp>
        <p:nvSpPr>
          <p:cNvPr id="4" name="Date Placeholder 3"/>
          <p:cNvSpPr>
            <a:spLocks noGrp="1"/>
          </p:cNvSpPr>
          <p:nvPr>
            <p:ph type="dt" sz="half" idx="10"/>
          </p:nvPr>
        </p:nvSpPr>
        <p:spPr/>
        <p:txBody>
          <a:bodyPr/>
          <a:lstStyle/>
          <a:p>
            <a:fld id="{C0004833-2C48-461B-8515-D002243FB55E}"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8</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3" name="Content Placeholder 2"/>
          <p:cNvSpPr>
            <a:spLocks noGrp="1"/>
          </p:cNvSpPr>
          <p:nvPr>
            <p:ph idx="1"/>
          </p:nvPr>
        </p:nvSpPr>
        <p:spPr>
          <a:xfrm>
            <a:off x="304800" y="1180760"/>
            <a:ext cx="8521700" cy="5054939"/>
          </a:xfrm>
        </p:spPr>
        <p:txBody>
          <a:bodyPr>
            <a:normAutofit/>
          </a:bodyPr>
          <a:lstStyle/>
          <a:p>
            <a:pPr marL="0" lvl="0" indent="0" algn="just">
              <a:lnSpc>
                <a:spcPct val="110000"/>
              </a:lnSpc>
              <a:spcAft>
                <a:spcPts val="0"/>
              </a:spcAft>
              <a:buNone/>
            </a:pPr>
            <a:r>
              <a:rPr lang="en-US" sz="2000" b="1">
                <a:latin typeface="Times New Roman" panose="02020603050405020304" pitchFamily="18" charset="0"/>
                <a:ea typeface="Times New Roman" panose="02020603050405020304" pitchFamily="18" charset="0"/>
                <a:cs typeface="Times New Roman" panose="02020603050405020304" pitchFamily="18" charset="0"/>
              </a:rPr>
              <a:t>Bài toán 3</a:t>
            </a:r>
            <a:r>
              <a:rPr lang="en-US" sz="2000" b="1"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000" b="1">
                <a:latin typeface="Times New Roman" panose="02020603050405020304" pitchFamily="18" charset="0"/>
                <a:ea typeface="Times New Roman" panose="02020603050405020304" pitchFamily="18" charset="0"/>
                <a:cs typeface="Times New Roman" panose="02020603050405020304" pitchFamily="18" charset="0"/>
              </a:rPr>
              <a:t>So khớp </a:t>
            </a:r>
            <a:r>
              <a:rPr lang="en-US" sz="2000" b="1" smtClean="0">
                <a:latin typeface="Times New Roman" panose="02020603050405020304" pitchFamily="18" charset="0"/>
                <a:ea typeface="Times New Roman" panose="02020603050405020304" pitchFamily="18" charset="0"/>
                <a:cs typeface="Times New Roman" panose="02020603050405020304" pitchFamily="18" charset="0"/>
              </a:rPr>
              <a:t>trong bài toán tổng hợp biên </a:t>
            </a:r>
            <a:r>
              <a:rPr lang="en-US" sz="2000" b="1">
                <a:latin typeface="Times New Roman" panose="02020603050405020304" pitchFamily="18" charset="0"/>
                <a:ea typeface="Times New Roman" panose="02020603050405020304" pitchFamily="18" charset="0"/>
                <a:cs typeface="Times New Roman" panose="02020603050405020304" pitchFamily="18" charset="0"/>
              </a:rPr>
              <a:t>bản</a:t>
            </a:r>
            <a:r>
              <a:rPr lang="en-US" sz="2000" b="1" smtClean="0">
                <a:latin typeface="Times New Roman" panose="02020603050405020304" pitchFamily="18" charset="0"/>
                <a:ea typeface="Times New Roman" panose="02020603050405020304" pitchFamily="18" charset="0"/>
                <a:cs typeface="Times New Roman" panose="02020603050405020304" pitchFamily="18" charset="0"/>
              </a:rPr>
              <a:t>.</a:t>
            </a:r>
          </a:p>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Rounded Rectangular Callout 7"/>
          <p:cNvSpPr/>
          <p:nvPr/>
        </p:nvSpPr>
        <p:spPr>
          <a:xfrm>
            <a:off x="172528" y="1673524"/>
            <a:ext cx="4330461" cy="4562175"/>
          </a:xfrm>
          <a:prstGeom prst="wedgeRoundRectCallout">
            <a:avLst>
              <a:gd name="adj1" fmla="val 42911"/>
              <a:gd name="adj2" fmla="val 33981"/>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4" name="Rounded Rectangular Callout 13"/>
          <p:cNvSpPr/>
          <p:nvPr/>
        </p:nvSpPr>
        <p:spPr>
          <a:xfrm>
            <a:off x="4593087" y="1595201"/>
            <a:ext cx="4330461" cy="4675004"/>
          </a:xfrm>
          <a:prstGeom prst="wedgeRoundRectCallout">
            <a:avLst>
              <a:gd name="adj1" fmla="val -35972"/>
              <a:gd name="adj2" fmla="val 42816"/>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7" name="TextBox 16"/>
          <p:cNvSpPr txBox="1"/>
          <p:nvPr/>
        </p:nvSpPr>
        <p:spPr>
          <a:xfrm>
            <a:off x="5286134" y="5300444"/>
            <a:ext cx="3229216" cy="646331"/>
          </a:xfrm>
          <a:prstGeom prst="rect">
            <a:avLst/>
          </a:prstGeom>
          <a:noFill/>
          <a:ln>
            <a:solidFill>
              <a:schemeClr val="tx1"/>
            </a:solidFill>
            <a:prstDash val="dash"/>
          </a:ln>
        </p:spPr>
        <p:txBody>
          <a:bodyPr wrap="square" rtlCol="0">
            <a:spAutoFit/>
          </a:bodyPr>
          <a:lstStyle/>
          <a:p>
            <a:r>
              <a:rPr lang="en-US" smtClean="0">
                <a:solidFill>
                  <a:srgbClr val="00B050"/>
                </a:solidFill>
                <a:latin typeface="Times New Roman" panose="02020603050405020304" pitchFamily="18" charset="0"/>
                <a:cs typeface="Times New Roman" panose="02020603050405020304" pitchFamily="18" charset="0"/>
              </a:rPr>
              <a:t>Tôi </a:t>
            </a:r>
            <a:r>
              <a:rPr lang="en-US" smtClean="0">
                <a:solidFill>
                  <a:srgbClr val="FF0000"/>
                </a:solidFill>
                <a:latin typeface="Times New Roman" panose="02020603050405020304" pitchFamily="18" charset="0"/>
                <a:cs typeface="Times New Roman" panose="02020603050405020304" pitchFamily="18" charset="0"/>
              </a:rPr>
              <a:t>đồng_ý</a:t>
            </a:r>
            <a:r>
              <a:rPr lang="en-US" smtClean="0">
                <a:solidFill>
                  <a:srgbClr val="00B050"/>
                </a:solidFill>
                <a:latin typeface="Times New Roman" panose="02020603050405020304" pitchFamily="18" charset="0"/>
                <a:cs typeface="Times New Roman" panose="02020603050405020304" pitchFamily="18" charset="0"/>
              </a:rPr>
              <a:t> với ý_kiến trên</a:t>
            </a:r>
          </a:p>
          <a:p>
            <a:r>
              <a:rPr lang="en-US" smtClean="0">
                <a:solidFill>
                  <a:srgbClr val="00B050"/>
                </a:solidFill>
                <a:latin typeface="Times New Roman" panose="02020603050405020304" pitchFamily="18" charset="0"/>
                <a:cs typeface="Times New Roman" panose="02020603050405020304" pitchFamily="18" charset="0"/>
              </a:rPr>
              <a:t>Tôi </a:t>
            </a:r>
            <a:r>
              <a:rPr lang="en-US" smtClean="0">
                <a:solidFill>
                  <a:srgbClr val="FF0000"/>
                </a:solidFill>
                <a:latin typeface="Times New Roman" panose="02020603050405020304" pitchFamily="18" charset="0"/>
                <a:cs typeface="Times New Roman" panose="02020603050405020304" pitchFamily="18" charset="0"/>
              </a:rPr>
              <a:t>nhất_trí</a:t>
            </a:r>
            <a:r>
              <a:rPr lang="en-US" smtClean="0">
                <a:solidFill>
                  <a:srgbClr val="00B050"/>
                </a:solidFill>
                <a:latin typeface="Times New Roman" panose="02020603050405020304" pitchFamily="18" charset="0"/>
                <a:cs typeface="Times New Roman" panose="02020603050405020304" pitchFamily="18" charset="0"/>
              </a:rPr>
              <a:t> với ý_kiến trên</a:t>
            </a:r>
          </a:p>
        </p:txBody>
      </p:sp>
      <p:pic>
        <p:nvPicPr>
          <p:cNvPr id="16" name="Picture 15"/>
          <p:cNvPicPr>
            <a:picLocks noChangeAspect="1"/>
          </p:cNvPicPr>
          <p:nvPr/>
        </p:nvPicPr>
        <p:blipFill>
          <a:blip r:embed="rId3"/>
          <a:stretch>
            <a:fillRect/>
          </a:stretch>
        </p:blipFill>
        <p:spPr>
          <a:xfrm>
            <a:off x="4814140" y="2062771"/>
            <a:ext cx="3185955" cy="1952949"/>
          </a:xfrm>
          <a:prstGeom prst="rect">
            <a:avLst/>
          </a:prstGeom>
        </p:spPr>
      </p:pic>
      <p:sp>
        <p:nvSpPr>
          <p:cNvPr id="20" name="TextBox 19"/>
          <p:cNvSpPr txBox="1"/>
          <p:nvPr/>
        </p:nvSpPr>
        <p:spPr>
          <a:xfrm>
            <a:off x="4792509" y="1707170"/>
            <a:ext cx="3229216" cy="369332"/>
          </a:xfrm>
          <a:prstGeom prst="rect">
            <a:avLst/>
          </a:prstGeom>
          <a:noFill/>
        </p:spPr>
        <p:txBody>
          <a:bodyPr wrap="square" rtlCol="0">
            <a:spAutoFit/>
          </a:bodyPr>
          <a:lstStyle/>
          <a:p>
            <a:pPr algn="ctr"/>
            <a:r>
              <a:rPr lang="en-US" b="1" smtClean="0">
                <a:latin typeface="Times New Roman" panose="02020603050405020304" pitchFamily="18" charset="0"/>
                <a:cs typeface="Times New Roman" panose="02020603050405020304" pitchFamily="18" charset="0"/>
              </a:rPr>
              <a:t>Word2Vec</a:t>
            </a:r>
          </a:p>
        </p:txBody>
      </p:sp>
      <p:pic>
        <p:nvPicPr>
          <p:cNvPr id="21" name="Picture 20"/>
          <p:cNvPicPr>
            <a:picLocks noChangeAspect="1"/>
          </p:cNvPicPr>
          <p:nvPr/>
        </p:nvPicPr>
        <p:blipFill>
          <a:blip r:embed="rId4" cstate="print"/>
          <a:stretch>
            <a:fillRect/>
          </a:stretch>
        </p:blipFill>
        <p:spPr>
          <a:xfrm>
            <a:off x="6479094" y="2755010"/>
            <a:ext cx="2430136" cy="2501695"/>
          </a:xfrm>
          <a:prstGeom prst="rect">
            <a:avLst/>
          </a:prstGeom>
        </p:spPr>
      </p:pic>
      <mc:AlternateContent xmlns:mc="http://schemas.openxmlformats.org/markup-compatibility/2006">
        <mc:Choice xmlns:a14="http://schemas.microsoft.com/office/drawing/2010/main" xmlns="" Requires="a14">
          <p:sp>
            <p:nvSpPr>
              <p:cNvPr id="23" name="TextBox 22"/>
              <p:cNvSpPr txBox="1"/>
              <p:nvPr/>
            </p:nvSpPr>
            <p:spPr>
              <a:xfrm>
                <a:off x="1108254" y="5094563"/>
                <a:ext cx="2503098" cy="923330"/>
              </a:xfrm>
              <a:prstGeom prst="rect">
                <a:avLst/>
              </a:prstGeom>
              <a:noFill/>
              <a:ln>
                <a:solidFill>
                  <a:schemeClr val="tx1"/>
                </a:solidFill>
                <a:prstDash val="dash"/>
              </a:ln>
            </p:spPr>
            <p:txBody>
              <a:bodyPr wrap="square" rtlCol="0">
                <a:spAutoFit/>
              </a:bodyPr>
              <a:lstStyle/>
              <a:p>
                <a:pPr algn="ctr">
                  <a:spcAft>
                    <a:spcPts val="0"/>
                  </a:spcAft>
                </a:pPr>
                <a:r>
                  <a:rPr lang="en-US" b="1" smtClean="0">
                    <a:latin typeface="Times New Roman" panose="02020603050405020304" pitchFamily="18" charset="0"/>
                    <a:ea typeface="Times New Roman" panose="02020603050405020304" pitchFamily="18" charset="0"/>
                  </a:rPr>
                  <a:t>Boyer – Moore (1977) </a:t>
                </a:r>
                <a:r>
                  <a:rPr lang="en-US">
                    <a:solidFill>
                      <a:srgbClr val="000000"/>
                    </a:solidFill>
                    <a:latin typeface="Times New Roman" panose="02020603050405020304" pitchFamily="18" charset="0"/>
                    <a:ea typeface="Times New Roman" panose="02020603050405020304" pitchFamily="18" charset="0"/>
                  </a:rPr>
                  <a:t>best </a:t>
                </a:r>
                <a14:m>
                  <m:oMath xmlns:m="http://schemas.openxmlformats.org/officeDocument/2006/math">
                    <m:r>
                      <a:rPr lang="en-US" i="1">
                        <a:solidFill>
                          <a:srgbClr val="000000"/>
                        </a:solidFill>
                        <a:effectLst/>
                        <a:latin typeface="Cambria Math" panose="02040503050406030204" pitchFamily="18" charset="0"/>
                        <a:ea typeface="Times New Roman" panose="02020603050405020304" pitchFamily="18" charset="0"/>
                      </a:rPr>
                      <m:t>𝑂</m:t>
                    </m:r>
                  </m:oMath>
                </a14:m>
                <a:r>
                  <a:rPr lang="en-US">
                    <a:solidFill>
                      <a:srgbClr val="000000"/>
                    </a:solidFill>
                    <a:effectLst/>
                    <a:latin typeface="Times New Roman" panose="02020603050405020304" pitchFamily="18" charset="0"/>
                    <a:ea typeface="Times New Roman" panose="02020603050405020304" pitchFamily="18" charset="0"/>
                  </a:rPr>
                  <a:t>(n/m</a:t>
                </a:r>
                <a:r>
                  <a:rPr lang="en-US" smtClean="0">
                    <a:solidFill>
                      <a:srgbClr val="000000"/>
                    </a:solidFill>
                    <a:effectLst/>
                    <a:latin typeface="Times New Roman" panose="02020603050405020304" pitchFamily="18" charset="0"/>
                    <a:ea typeface="Times New Roman" panose="02020603050405020304" pitchFamily="18" charset="0"/>
                  </a:rPr>
                  <a:t>)</a:t>
                </a:r>
                <a:endParaRPr lang="en-US">
                  <a:solidFill>
                    <a:srgbClr val="000000"/>
                  </a:solidFill>
                  <a:effectLst/>
                  <a:latin typeface="Times New Roman" panose="02020603050405020304" pitchFamily="18" charset="0"/>
                  <a:ea typeface="Times New Roman" panose="02020603050405020304" pitchFamily="18" charset="0"/>
                </a:endParaRPr>
              </a:p>
              <a:p>
                <a:pPr algn="ctr"/>
                <a:r>
                  <a:rPr lang="en-US">
                    <a:effectLst/>
                    <a:latin typeface="Times New Roman" panose="02020603050405020304" pitchFamily="18" charset="0"/>
                    <a:ea typeface="Times New Roman" panose="02020603050405020304" pitchFamily="18" charset="0"/>
                  </a:rPr>
                  <a:t>worst </a:t>
                </a:r>
                <a14:m>
                  <m:oMath xmlns:m="http://schemas.openxmlformats.org/officeDocument/2006/math">
                    <m:r>
                      <a:rPr lang="en-US" i="1">
                        <a:effectLst/>
                        <a:latin typeface="Cambria Math" panose="02040503050406030204" pitchFamily="18" charset="0"/>
                        <a:ea typeface="Times New Roman" panose="02020603050405020304" pitchFamily="18" charset="0"/>
                        <a:cs typeface="Times New Roman" panose="02020603050405020304" pitchFamily="18" charset="0"/>
                      </a:rPr>
                      <m:t>𝑂</m:t>
                    </m:r>
                    <m:r>
                      <a:rPr lang="en-US" i="1">
                        <a:effectLst/>
                        <a:latin typeface="Cambria Math" panose="02040503050406030204" pitchFamily="18" charset="0"/>
                        <a:ea typeface="Times New Roman" panose="02020603050405020304" pitchFamily="18" charset="0"/>
                        <a:cs typeface="Times New Roman" panose="02020603050405020304" pitchFamily="18" charset="0"/>
                      </a:rPr>
                      <m:t>(</m:t>
                    </m:r>
                    <m:r>
                      <a:rPr lang="en-US" i="1">
                        <a:effectLst/>
                        <a:latin typeface="Cambria Math" panose="02040503050406030204" pitchFamily="18" charset="0"/>
                        <a:ea typeface="Times New Roman" panose="02020603050405020304" pitchFamily="18" charset="0"/>
                        <a:cs typeface="Times New Roman" panose="02020603050405020304" pitchFamily="18" charset="0"/>
                      </a:rPr>
                      <m:t>𝑛</m:t>
                    </m:r>
                    <m:r>
                      <a:rPr lang="en-US" i="1">
                        <a:effectLst/>
                        <a:latin typeface="Cambria Math" panose="02040503050406030204" pitchFamily="18" charset="0"/>
                        <a:ea typeface="Times New Roman" panose="02020603050405020304" pitchFamily="18" charset="0"/>
                        <a:cs typeface="Times New Roman" panose="02020603050405020304" pitchFamily="18" charset="0"/>
                      </a:rPr>
                      <m:t>×</m:t>
                    </m:r>
                    <m:r>
                      <a:rPr lang="en-US" i="1">
                        <a:effectLst/>
                        <a:latin typeface="Cambria Math" panose="02040503050406030204" pitchFamily="18" charset="0"/>
                        <a:ea typeface="Times New Roman" panose="02020603050405020304" pitchFamily="18" charset="0"/>
                        <a:cs typeface="Times New Roman" panose="02020603050405020304" pitchFamily="18" charset="0"/>
                      </a:rPr>
                      <m:t>𝑚</m:t>
                    </m:r>
                    <m:r>
                      <a:rPr lang="en-US" i="1">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mtClean="0">
                  <a:latin typeface="Times New Roman" panose="02020603050405020304" pitchFamily="18" charset="0"/>
                  <a:cs typeface="Times New Roman" panose="02020603050405020304" pitchFamily="18" charset="0"/>
                </a:endParaRPr>
              </a:p>
            </p:txBody>
          </p:sp>
        </mc:Choice>
        <mc:Fallback>
          <p:sp>
            <p:nvSpPr>
              <p:cNvPr id="23" name="TextBox 22"/>
              <p:cNvSpPr txBox="1">
                <a:spLocks noRot="1" noChangeAspect="1" noMove="1" noResize="1" noEditPoints="1" noAdjustHandles="1" noChangeArrowheads="1" noChangeShapeType="1" noTextEdit="1"/>
              </p:cNvSpPr>
              <p:nvPr/>
            </p:nvSpPr>
            <p:spPr>
              <a:xfrm>
                <a:off x="1108254" y="5094563"/>
                <a:ext cx="2503098" cy="923330"/>
              </a:xfrm>
              <a:prstGeom prst="rect">
                <a:avLst/>
              </a:prstGeom>
              <a:blipFill rotWithShape="0">
                <a:blip r:embed="rId5"/>
                <a:stretch>
                  <a:fillRect t="-3268" b="-9150"/>
                </a:stretch>
              </a:blipFill>
              <a:ln>
                <a:solidFill>
                  <a:schemeClr val="tx1"/>
                </a:solidFill>
                <a:prstDash val="dash"/>
              </a:ln>
            </p:spPr>
            <p:txBody>
              <a:bodyPr/>
              <a:lstStyle/>
              <a:p>
                <a:r>
                  <a:rPr lang="en-US">
                    <a:noFill/>
                  </a:rPr>
                  <a:t> </a:t>
                </a:r>
              </a:p>
            </p:txBody>
          </p:sp>
        </mc:Fallback>
      </mc:AlternateContent>
      <mc:AlternateContent xmlns:mc="http://schemas.openxmlformats.org/markup-compatibility/2006">
        <mc:Choice xmlns:a14="http://schemas.microsoft.com/office/drawing/2010/main" xmlns="" Requires="a14">
          <p:sp>
            <p:nvSpPr>
              <p:cNvPr id="24" name="TextBox 23"/>
              <p:cNvSpPr txBox="1"/>
              <p:nvPr/>
            </p:nvSpPr>
            <p:spPr>
              <a:xfrm>
                <a:off x="1087528" y="3826418"/>
                <a:ext cx="2503098" cy="1200329"/>
              </a:xfrm>
              <a:prstGeom prst="rect">
                <a:avLst/>
              </a:prstGeom>
              <a:noFill/>
              <a:ln>
                <a:solidFill>
                  <a:schemeClr val="tx1"/>
                </a:solidFill>
                <a:prstDash val="dash"/>
              </a:ln>
            </p:spPr>
            <p:txBody>
              <a:bodyPr wrap="square" rtlCol="0">
                <a:spAutoFit/>
              </a:bodyPr>
              <a:lstStyle/>
              <a:p>
                <a:pPr algn="ctr">
                  <a:spcAft>
                    <a:spcPts val="0"/>
                  </a:spcAft>
                </a:pPr>
                <a:r>
                  <a:rPr lang="en-US" b="1">
                    <a:latin typeface="Times New Roman" panose="02020603050405020304" pitchFamily="18" charset="0"/>
                    <a:cs typeface="Times New Roman" panose="02020603050405020304" pitchFamily="18" charset="0"/>
                  </a:rPr>
                  <a:t>Naïve string search </a:t>
                </a:r>
                <a:r>
                  <a:rPr lang="en-US">
                    <a:latin typeface="Times New Roman" panose="02020603050405020304" pitchFamily="18" charset="0"/>
                    <a:cs typeface="Times New Roman" panose="02020603050405020304" pitchFamily="18" charset="0"/>
                  </a:rPr>
                  <a:t>(thập niên 70)</a:t>
                </a:r>
                <a:r>
                  <a:rPr lang="en-US" b="1" smtClean="0">
                    <a:latin typeface="Times New Roman" panose="02020603050405020304" pitchFamily="18" charset="0"/>
                    <a:ea typeface="Times New Roman" panose="02020603050405020304" pitchFamily="18" charset="0"/>
                    <a:cs typeface="Times New Roman" panose="02020603050405020304" pitchFamily="18" charset="0"/>
                  </a:rPr>
                  <a:t/>
                </a:r>
              </a:p>
              <a:p>
                <a:pPr algn="ctr"/>
                <a:r>
                  <a:rPr lang="en-US">
                    <a:latin typeface="Times New Roman" panose="02020603050405020304" pitchFamily="18" charset="0"/>
                    <a:cs typeface="Times New Roman" panose="02020603050405020304" pitchFamily="18" charset="0"/>
                  </a:rPr>
                  <a:t>worst </a:t>
                </a:r>
                <a14:m>
                  <m:oMath xmlns:m="http://schemas.openxmlformats.org/officeDocument/2006/math">
                    <m:r>
                      <a:rPr lang="en-US" i="1">
                        <a:latin typeface="Cambria Math" panose="02040503050406030204" pitchFamily="18" charset="0"/>
                      </a:rPr>
                      <m:t>𝑂</m:t>
                    </m:r>
                    <m:r>
                      <a:rPr lang="en-US" i="1">
                        <a:latin typeface="Cambria Math" panose="02040503050406030204" pitchFamily="18" charset="0"/>
                      </a:rPr>
                      <m:t>(</m:t>
                    </m:r>
                    <m:r>
                      <a:rPr lang="en-US" i="1">
                        <a:latin typeface="Cambria Math" panose="02040503050406030204" pitchFamily="18" charset="0"/>
                      </a:rPr>
                      <m:t>𝑛</m:t>
                    </m:r>
                    <m:r>
                      <a:rPr lang="en-US" i="1">
                        <a:latin typeface="Cambria Math" panose="02040503050406030204" pitchFamily="18" charset="0"/>
                      </a:rPr>
                      <m:t>×</m:t>
                    </m:r>
                    <m:r>
                      <a:rPr lang="en-US" i="1">
                        <a:latin typeface="Cambria Math" panose="02040503050406030204" pitchFamily="18" charset="0"/>
                      </a:rPr>
                      <m:t>𝑚</m:t>
                    </m:r>
                    <m:r>
                      <a:rPr lang="en-US" i="1">
                        <a:latin typeface="Cambria Math" panose="02040503050406030204" pitchFamily="18" charset="0"/>
                      </a:rPr>
                      <m:t>)</m:t>
                    </m:r>
                  </m:oMath>
                </a14:m>
                <a:r>
                  <a:rPr lang="en-US">
                    <a:latin typeface="Times New Roman" panose="02020603050405020304" pitchFamily="18" charset="0"/>
                    <a:cs typeface="Times New Roman" panose="02020603050405020304" pitchFamily="18" charset="0"/>
                  </a:rPr>
                  <a:t>,</a:t>
                </a:r>
              </a:p>
              <a:p>
                <a:pPr algn="ctr"/>
                <a:r>
                  <a:rPr lang="en-US">
                    <a:latin typeface="Times New Roman" panose="02020603050405020304" pitchFamily="18" charset="0"/>
                    <a:cs typeface="Times New Roman" panose="02020603050405020304" pitchFamily="18" charset="0"/>
                  </a:rPr>
                  <a:t>average </a:t>
                </a:r>
                <a14:m>
                  <m:oMath xmlns:m="http://schemas.openxmlformats.org/officeDocument/2006/math">
                    <m:r>
                      <a:rPr lang="en-US" i="1">
                        <a:latin typeface="Cambria Math" panose="02040503050406030204" pitchFamily="18" charset="0"/>
                      </a:rPr>
                      <m:t>𝑂</m:t>
                    </m:r>
                    <m:r>
                      <a:rPr lang="en-US" i="1">
                        <a:latin typeface="Cambria Math" panose="02040503050406030204" pitchFamily="18" charset="0"/>
                      </a:rPr>
                      <m:t>(</m:t>
                    </m:r>
                    <m:r>
                      <a:rPr lang="en-US" i="1">
                        <a:latin typeface="Cambria Math" panose="02040503050406030204" pitchFamily="18" charset="0"/>
                      </a:rPr>
                      <m:t>𝑛</m:t>
                    </m:r>
                    <m:r>
                      <a:rPr lang="en-US" i="1">
                        <a:latin typeface="Cambria Math" panose="02040503050406030204" pitchFamily="18" charset="0"/>
                      </a:rPr>
                      <m:t>+</m:t>
                    </m:r>
                    <m:r>
                      <a:rPr lang="en-US" i="1">
                        <a:latin typeface="Cambria Math" panose="02040503050406030204" pitchFamily="18" charset="0"/>
                      </a:rPr>
                      <m:t>𝑚</m:t>
                    </m:r>
                    <m:r>
                      <a:rPr lang="en-US" i="1">
                        <a:latin typeface="Cambria Math" panose="02040503050406030204" pitchFamily="18" charset="0"/>
                      </a:rPr>
                      <m:t>)</m:t>
                    </m:r>
                  </m:oMath>
                </a14:m>
                <a:endParaRPr lang="en-US" smtClean="0">
                  <a:latin typeface="Times New Roman" panose="02020603050405020304" pitchFamily="18" charset="0"/>
                  <a:cs typeface="Times New Roman" panose="02020603050405020304" pitchFamily="18" charset="0"/>
                </a:endParaRPr>
              </a:p>
            </p:txBody>
          </p:sp>
        </mc:Choice>
        <mc:Fallback>
          <p:sp>
            <p:nvSpPr>
              <p:cNvPr id="24" name="TextBox 23"/>
              <p:cNvSpPr txBox="1">
                <a:spLocks noRot="1" noChangeAspect="1" noMove="1" noResize="1" noEditPoints="1" noAdjustHandles="1" noChangeArrowheads="1" noChangeShapeType="1" noTextEdit="1"/>
              </p:cNvSpPr>
              <p:nvPr/>
            </p:nvSpPr>
            <p:spPr>
              <a:xfrm>
                <a:off x="1087528" y="3826418"/>
                <a:ext cx="2503098" cy="1200329"/>
              </a:xfrm>
              <a:prstGeom prst="rect">
                <a:avLst/>
              </a:prstGeom>
              <a:blipFill rotWithShape="0">
                <a:blip r:embed="rId6"/>
                <a:stretch>
                  <a:fillRect t="-2513" b="-6533"/>
                </a:stretch>
              </a:blipFill>
              <a:ln>
                <a:solidFill>
                  <a:schemeClr val="tx1"/>
                </a:solidFill>
                <a:prstDash val="dash"/>
              </a:ln>
            </p:spPr>
            <p:txBody>
              <a:bodyPr/>
              <a:lstStyle/>
              <a:p>
                <a:r>
                  <a:rPr lang="en-US">
                    <a:noFill/>
                  </a:rPr>
                  <a:t> </a:t>
                </a:r>
              </a:p>
            </p:txBody>
          </p:sp>
        </mc:Fallback>
      </mc:AlternateContent>
      <p:pic>
        <p:nvPicPr>
          <p:cNvPr id="25" name="Picture 2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336387" y="4625094"/>
            <a:ext cx="1749963" cy="1749963"/>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1266160" y="1777791"/>
            <a:ext cx="2049075" cy="1979615"/>
          </a:xfrm>
          <a:prstGeom prst="rect">
            <a:avLst/>
          </a:prstGeom>
        </p:spPr>
      </p:pic>
    </p:spTree>
    <p:extLst>
      <p:ext uri="{BB962C8B-B14F-4D97-AF65-F5344CB8AC3E}">
        <p14:creationId xmlns:p14="http://schemas.microsoft.com/office/powerpoint/2010/main" xmlns="" val="9886469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3827"/>
            <a:ext cx="8521700" cy="917574"/>
          </a:xfrm>
          <a:ln>
            <a:noFill/>
          </a:ln>
        </p:spPr>
        <p:txBody>
          <a:bodyPr>
            <a:noAutofit/>
          </a:bodyPr>
          <a:lstStyle/>
          <a:p>
            <a:pPr lvl="0" algn="ctr"/>
            <a:r>
              <a:rPr lang="en-US" sz="3200" smtClean="0">
                <a:solidFill>
                  <a:srgbClr val="C00000"/>
                </a:solidFill>
                <a:latin typeface="Times New Roman" panose="02020603050405020304" pitchFamily="18" charset="0"/>
                <a:cs typeface="Times New Roman" panose="02020603050405020304" pitchFamily="18" charset="0"/>
              </a:rPr>
              <a:t>2.1. Tiền xử lý văn bản (1/1)</a:t>
            </a:r>
            <a:endParaRPr lang="en-US" sz="3200">
              <a:solidFill>
                <a:srgbClr val="C00000"/>
              </a:solidFill>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C0AF880A-3E54-4C35-A887-0AE2B4A670FA}" type="datetime1">
              <a:rPr lang="en-US" smtClean="0">
                <a:latin typeface="Times New Roman" panose="02020603050405020304" pitchFamily="18" charset="0"/>
                <a:cs typeface="Times New Roman" panose="02020603050405020304" pitchFamily="18" charset="0"/>
              </a:rPr>
              <a:pPr/>
              <a:t>7/3/2018</a:t>
            </a:fld>
            <a:endParaRPr lang="en-US">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spcAft>
                <a:spcPts val="75"/>
              </a:spcAft>
            </a:pPr>
            <a:r>
              <a:rPr lang="en-US" smtClean="0">
                <a:latin typeface="Times New Roman" panose="02020603050405020304" pitchFamily="18" charset="0"/>
                <a:cs typeface="Times New Roman" panose="02020603050405020304" pitchFamily="18" charset="0"/>
              </a:rPr>
              <a:t>truong811@gmail.com - [String Similarity]</a:t>
            </a: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04800" y="1041401"/>
            <a:ext cx="8521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Slide Number Placeholder 5"/>
          <p:cNvSpPr>
            <a:spLocks noGrp="1"/>
          </p:cNvSpPr>
          <p:nvPr>
            <p:ph type="sldNum" sz="quarter" idx="12"/>
          </p:nvPr>
        </p:nvSpPr>
        <p:spPr>
          <a:xfrm>
            <a:off x="8515350" y="6007101"/>
            <a:ext cx="622300" cy="850900"/>
          </a:xfrm>
        </p:spPr>
        <p:txBody>
          <a:bodyPr/>
          <a:lstStyle/>
          <a:p>
            <a:pPr algn="ctr"/>
            <a:fld id="{838B463B-3399-450D-9002-5DB02E1B317F}" type="slidenum">
              <a:rPr lang="en-US" sz="2000" b="1">
                <a:solidFill>
                  <a:srgbClr val="FFFF00"/>
                </a:solidFill>
                <a:latin typeface="Times New Roman" panose="02020603050405020304" pitchFamily="18" charset="0"/>
                <a:cs typeface="Times New Roman" panose="02020603050405020304" pitchFamily="18" charset="0"/>
              </a:rPr>
              <a:pPr algn="ctr"/>
              <a:t>9</a:t>
            </a:fld>
            <a:endParaRPr lang="en-US" sz="2000" b="1">
              <a:solidFill>
                <a:srgbClr val="FFFF00"/>
              </a:solidFill>
              <a:latin typeface="Times New Roman" panose="02020603050405020304" pitchFamily="18" charset="0"/>
              <a:cs typeface="Times New Roman" panose="02020603050405020304" pitchFamily="18" charset="0"/>
            </a:endParaRPr>
          </a:p>
        </p:txBody>
      </p:sp>
      <p:sp>
        <p:nvSpPr>
          <p:cNvPr id="13" name="Content Placeholder 2"/>
          <p:cNvSpPr>
            <a:spLocks noGrp="1"/>
          </p:cNvSpPr>
          <p:nvPr>
            <p:ph idx="1"/>
          </p:nvPr>
        </p:nvSpPr>
        <p:spPr>
          <a:xfrm>
            <a:off x="304800" y="1180760"/>
            <a:ext cx="8521700" cy="5054939"/>
          </a:xfrm>
        </p:spPr>
        <p:txBody>
          <a:bodyPr>
            <a:normAutofit/>
          </a:bodyPr>
          <a:lstStyle/>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a:lnSpc>
                <a:spcPct val="110000"/>
              </a:lnSpc>
              <a:spcAft>
                <a:spcPts val="0"/>
              </a:spcAft>
              <a:buNone/>
            </a:pP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Sơ đồ các bước tiền xử lý văn bản</a:t>
            </a:r>
          </a:p>
          <a:p>
            <a:pPr marL="0" lvl="0" indent="0" algn="just">
              <a:lnSpc>
                <a:spcPct val="110000"/>
              </a:lnSpc>
              <a:spcAft>
                <a:spcPts val="0"/>
              </a:spcAft>
              <a:buNone/>
            </a:pPr>
            <a:endParaRPr lang="en-US" sz="2000" smtClean="0">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just">
              <a:lnSpc>
                <a:spcPct val="110000"/>
              </a:lnSpc>
              <a:spcAft>
                <a:spcPts val="0"/>
              </a:spcAft>
              <a:buNone/>
            </a:pP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8" name="Canvas 221"/>
          <p:cNvGrpSpPr/>
          <p:nvPr/>
        </p:nvGrpSpPr>
        <p:grpSpPr>
          <a:xfrm>
            <a:off x="403860" y="1763490"/>
            <a:ext cx="8291566" cy="3621310"/>
            <a:chOff x="0" y="0"/>
            <a:chExt cx="5718810" cy="1329690"/>
          </a:xfrm>
        </p:grpSpPr>
        <p:sp>
          <p:nvSpPr>
            <p:cNvPr id="9" name="Rectangle 8"/>
            <p:cNvSpPr/>
            <p:nvPr/>
          </p:nvSpPr>
          <p:spPr>
            <a:xfrm>
              <a:off x="0" y="0"/>
              <a:ext cx="5718810" cy="1329690"/>
            </a:xfrm>
            <a:prstGeom prst="rect">
              <a:avLst/>
            </a:prstGeom>
            <a:ln>
              <a:solidFill>
                <a:schemeClr val="dk1"/>
              </a:solidFill>
              <a:prstDash val="dash"/>
            </a:ln>
          </p:spPr>
        </p:sp>
        <p:sp>
          <p:nvSpPr>
            <p:cNvPr id="11" name="Text Box 164"/>
            <p:cNvSpPr txBox="1"/>
            <p:nvPr/>
          </p:nvSpPr>
          <p:spPr>
            <a:xfrm>
              <a:off x="2102064" y="108706"/>
              <a:ext cx="1431290" cy="43942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lvl="1" algn="ctr">
                <a:spcAft>
                  <a:spcPts val="0"/>
                </a:spcAft>
              </a:pPr>
              <a:r>
                <a:rPr lang="en-US" sz="2000" smtClean="0">
                  <a:effectLst/>
                  <a:latin typeface="Times New Roman" panose="02020603050405020304" pitchFamily="18" charset="0"/>
                  <a:ea typeface="Times New Roman" panose="02020603050405020304" pitchFamily="18" charset="0"/>
                </a:rPr>
                <a:t>1.1. Quy </a:t>
              </a:r>
              <a:r>
                <a:rPr lang="en-US" sz="2000">
                  <a:effectLst/>
                  <a:latin typeface="Times New Roman" panose="02020603050405020304" pitchFamily="18" charset="0"/>
                  <a:ea typeface="Times New Roman" panose="02020603050405020304" pitchFamily="18" charset="0"/>
                </a:rPr>
                <a:t>chuẩn </a:t>
              </a:r>
              <a:endParaRPr lang="en-US" sz="2000" smtClean="0">
                <a:effectLst/>
                <a:latin typeface="Times New Roman" panose="02020603050405020304" pitchFamily="18" charset="0"/>
                <a:ea typeface="Times New Roman" panose="02020603050405020304" pitchFamily="18" charset="0"/>
              </a:endParaRPr>
            </a:p>
            <a:p>
              <a:pPr marL="0" lvl="1" algn="ctr">
                <a:spcAft>
                  <a:spcPts val="0"/>
                </a:spcAft>
              </a:pPr>
              <a:r>
                <a:rPr lang="en-US" sz="2000" smtClean="0">
                  <a:effectLst/>
                  <a:latin typeface="Times New Roman" panose="02020603050405020304" pitchFamily="18" charset="0"/>
                  <a:ea typeface="Times New Roman" panose="02020603050405020304" pitchFamily="18" charset="0"/>
                </a:rPr>
                <a:t>dữ </a:t>
              </a:r>
              <a:r>
                <a:rPr lang="en-US" sz="2000">
                  <a:effectLst/>
                  <a:latin typeface="Times New Roman" panose="02020603050405020304" pitchFamily="18" charset="0"/>
                  <a:ea typeface="Times New Roman" panose="02020603050405020304" pitchFamily="18" charset="0"/>
                </a:rPr>
                <a:t>liệu</a:t>
              </a:r>
            </a:p>
          </p:txBody>
        </p:sp>
        <p:sp>
          <p:nvSpPr>
            <p:cNvPr id="12" name="Text Box 164"/>
            <p:cNvSpPr txBox="1"/>
            <p:nvPr/>
          </p:nvSpPr>
          <p:spPr>
            <a:xfrm>
              <a:off x="4171197" y="108697"/>
              <a:ext cx="1430655" cy="43942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z="2000">
                  <a:effectLst/>
                  <a:latin typeface="Times New Roman" panose="02020603050405020304" pitchFamily="18" charset="0"/>
                  <a:ea typeface="Times New Roman" panose="02020603050405020304" pitchFamily="18" charset="0"/>
                </a:rPr>
                <a:t>1.2. Tách câu</a:t>
              </a:r>
            </a:p>
          </p:txBody>
        </p:sp>
        <p:sp>
          <p:nvSpPr>
            <p:cNvPr id="14" name="Text Box 164"/>
            <p:cNvSpPr txBox="1"/>
            <p:nvPr/>
          </p:nvSpPr>
          <p:spPr>
            <a:xfrm>
              <a:off x="2144594" y="762783"/>
              <a:ext cx="1430020" cy="43942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z="2000">
                  <a:effectLst/>
                  <a:latin typeface="Times New Roman" panose="02020603050405020304" pitchFamily="18" charset="0"/>
                  <a:ea typeface="Times New Roman" panose="02020603050405020304" pitchFamily="18" charset="0"/>
                </a:rPr>
                <a:t>1.4.Trích chọn </a:t>
              </a:r>
            </a:p>
            <a:p>
              <a:pPr algn="ctr">
                <a:spcAft>
                  <a:spcPts val="0"/>
                </a:spcAft>
              </a:pPr>
              <a:r>
                <a:rPr lang="en-US" sz="2000">
                  <a:effectLst/>
                  <a:latin typeface="Times New Roman" panose="02020603050405020304" pitchFamily="18" charset="0"/>
                  <a:ea typeface="Times New Roman" panose="02020603050405020304" pitchFamily="18" charset="0"/>
                </a:rPr>
                <a:t>đặc trưng</a:t>
              </a:r>
            </a:p>
          </p:txBody>
        </p:sp>
        <p:sp>
          <p:nvSpPr>
            <p:cNvPr id="15" name="Text Box 164"/>
            <p:cNvSpPr txBox="1"/>
            <p:nvPr/>
          </p:nvSpPr>
          <p:spPr>
            <a:xfrm>
              <a:off x="4161834" y="762781"/>
              <a:ext cx="1429385" cy="43942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z="2000">
                  <a:effectLst/>
                  <a:latin typeface="Times New Roman" panose="02020603050405020304" pitchFamily="18" charset="0"/>
                  <a:ea typeface="Times New Roman" panose="02020603050405020304" pitchFamily="18" charset="0"/>
                </a:rPr>
                <a:t>1.3. Tách từ</a:t>
              </a:r>
            </a:p>
          </p:txBody>
        </p:sp>
        <p:sp>
          <p:nvSpPr>
            <p:cNvPr id="16" name="Oval 15"/>
            <p:cNvSpPr/>
            <p:nvPr/>
          </p:nvSpPr>
          <p:spPr>
            <a:xfrm>
              <a:off x="238337" y="142526"/>
              <a:ext cx="1406106" cy="375253"/>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2000">
                  <a:effectLst/>
                  <a:latin typeface="Times New Roman" panose="02020603050405020304" pitchFamily="18" charset="0"/>
                  <a:ea typeface="Times New Roman" panose="02020603050405020304" pitchFamily="18" charset="0"/>
                </a:rPr>
                <a:t>Các văn bản</a:t>
              </a:r>
            </a:p>
          </p:txBody>
        </p:sp>
        <p:sp>
          <p:nvSpPr>
            <p:cNvPr id="17" name="Oval 16"/>
            <p:cNvSpPr/>
            <p:nvPr/>
          </p:nvSpPr>
          <p:spPr>
            <a:xfrm>
              <a:off x="83989" y="693556"/>
              <a:ext cx="1809500" cy="56896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spcAft>
                  <a:spcPts val="0"/>
                </a:spcAft>
              </a:pPr>
              <a:endParaRPr lang="en-US" sz="2000" smtClean="0">
                <a:effectLst/>
                <a:latin typeface="Times New Roman" panose="02020603050405020304" pitchFamily="18" charset="0"/>
                <a:ea typeface="Times New Roman" panose="02020603050405020304" pitchFamily="18" charset="0"/>
              </a:endParaRPr>
            </a:p>
            <a:p>
              <a:pPr>
                <a:spcAft>
                  <a:spcPts val="0"/>
                </a:spcAft>
              </a:pPr>
              <a:endParaRPr lang="en-US" sz="2000" smtClean="0">
                <a:effectLst/>
                <a:latin typeface="Times New Roman" panose="02020603050405020304" pitchFamily="18" charset="0"/>
                <a:ea typeface="Times New Roman" panose="02020603050405020304" pitchFamily="18" charset="0"/>
              </a:endParaRPr>
            </a:p>
            <a:p>
              <a:pPr>
                <a:spcAft>
                  <a:spcPts val="0"/>
                </a:spcAft>
              </a:pPr>
              <a:r>
                <a:rPr lang="en-US" sz="2000" smtClean="0">
                  <a:effectLst/>
                  <a:latin typeface="Times New Roman" panose="02020603050405020304" pitchFamily="18" charset="0"/>
                  <a:ea typeface="Times New Roman" panose="02020603050405020304" pitchFamily="18" charset="0"/>
                </a:rPr>
                <a:t>- </a:t>
              </a:r>
              <a:r>
                <a:rPr lang="en-US" sz="2000">
                  <a:effectLst/>
                  <a:latin typeface="Times New Roman" panose="02020603050405020304" pitchFamily="18" charset="0"/>
                  <a:ea typeface="Times New Roman" panose="02020603050405020304" pitchFamily="18" charset="0"/>
                </a:rPr>
                <a:t>Chuỗi đ/vị câu, từ</a:t>
              </a:r>
            </a:p>
            <a:p>
              <a:pPr>
                <a:spcAft>
                  <a:spcPts val="0"/>
                </a:spcAft>
              </a:pPr>
              <a:r>
                <a:rPr lang="en-US" sz="2000">
                  <a:effectLst/>
                  <a:latin typeface="Times New Roman" panose="02020603050405020304" pitchFamily="18" charset="0"/>
                  <a:ea typeface="Times New Roman" panose="02020603050405020304" pitchFamily="18" charset="0"/>
                </a:rPr>
                <a:t>- Các đ/trưng</a:t>
              </a:r>
            </a:p>
            <a:p>
              <a:pPr>
                <a:spcAft>
                  <a:spcPts val="0"/>
                </a:spcAft>
              </a:pPr>
              <a:r>
                <a:rPr lang="en-US" sz="2000">
                  <a:effectLst/>
                  <a:latin typeface="Times New Roman" panose="02020603050405020304" pitchFamily="18" charset="0"/>
                  <a:ea typeface="Times New Roman" panose="02020603050405020304" pitchFamily="18" charset="0"/>
                </a:rPr>
                <a:t> </a:t>
              </a:r>
            </a:p>
            <a:p>
              <a:pPr>
                <a:spcAft>
                  <a:spcPts val="0"/>
                </a:spcAft>
              </a:pPr>
              <a:r>
                <a:rPr lang="en-US" sz="2000">
                  <a:effectLst/>
                  <a:latin typeface="Times New Roman" panose="02020603050405020304" pitchFamily="18" charset="0"/>
                  <a:ea typeface="Times New Roman" panose="02020603050405020304" pitchFamily="18" charset="0"/>
                </a:rPr>
                <a:t> </a:t>
              </a:r>
            </a:p>
          </p:txBody>
        </p:sp>
        <p:cxnSp>
          <p:nvCxnSpPr>
            <p:cNvPr id="18" name="Straight Arrow Connector 17"/>
            <p:cNvCxnSpPr>
              <a:stCxn id="16" idx="6"/>
              <a:endCxn id="11" idx="1"/>
            </p:cNvCxnSpPr>
            <p:nvPr/>
          </p:nvCxnSpPr>
          <p:spPr>
            <a:xfrm flipV="1">
              <a:off x="1644443" y="328416"/>
              <a:ext cx="457621" cy="173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p:cNvCxnSpPr>
              <a:stCxn id="11" idx="3"/>
              <a:endCxn id="12" idx="1"/>
            </p:cNvCxnSpPr>
            <p:nvPr/>
          </p:nvCxnSpPr>
          <p:spPr>
            <a:xfrm flipV="1">
              <a:off x="3533354" y="328324"/>
              <a:ext cx="637843" cy="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1" name="Straight Arrow Connector 20"/>
            <p:cNvCxnSpPr>
              <a:stCxn id="12" idx="2"/>
              <a:endCxn id="15" idx="0"/>
            </p:cNvCxnSpPr>
            <p:nvPr/>
          </p:nvCxnSpPr>
          <p:spPr>
            <a:xfrm flipH="1">
              <a:off x="4876527" y="548117"/>
              <a:ext cx="9998" cy="21466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a:stCxn id="15" idx="1"/>
              <a:endCxn id="14" idx="3"/>
            </p:cNvCxnSpPr>
            <p:nvPr/>
          </p:nvCxnSpPr>
          <p:spPr>
            <a:xfrm flipH="1">
              <a:off x="3574614" y="982491"/>
              <a:ext cx="587220" cy="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a:stCxn id="14" idx="1"/>
              <a:endCxn id="17" idx="6"/>
            </p:cNvCxnSpPr>
            <p:nvPr/>
          </p:nvCxnSpPr>
          <p:spPr>
            <a:xfrm flipH="1" flipV="1">
              <a:off x="1893489" y="978036"/>
              <a:ext cx="251105" cy="445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24" name="TextBox 23"/>
          <p:cNvSpPr txBox="1"/>
          <p:nvPr/>
        </p:nvSpPr>
        <p:spPr>
          <a:xfrm>
            <a:off x="3482135" y="1093647"/>
            <a:ext cx="2135015" cy="923330"/>
          </a:xfrm>
          <a:prstGeom prst="rect">
            <a:avLst/>
          </a:prstGeom>
          <a:noFill/>
        </p:spPr>
        <p:txBody>
          <a:bodyPr wrap="square" rtlCol="0">
            <a:spAutoFit/>
          </a:bodyPr>
          <a:lstStyle/>
          <a:p>
            <a:r>
              <a:rPr lang="en-US" smtClean="0">
                <a:latin typeface="Times New Roman" panose="02020603050405020304" pitchFamily="18" charset="0"/>
                <a:cs typeface="Times New Roman" panose="02020603050405020304" pitchFamily="18" charset="0"/>
              </a:rPr>
              <a:t>- Loại bỏ Stop-word,</a:t>
            </a:r>
          </a:p>
          <a:p>
            <a:r>
              <a:rPr lang="en-US" smtClean="0">
                <a:latin typeface="Times New Roman" panose="02020603050405020304" pitchFamily="18" charset="0"/>
                <a:cs typeface="Times New Roman" panose="02020603050405020304" pitchFamily="18" charset="0"/>
              </a:rPr>
              <a:t>- Loại bỏ 1 số ký tự đặc biệt, ….</a:t>
            </a:r>
          </a:p>
        </p:txBody>
      </p:sp>
      <p:sp>
        <p:nvSpPr>
          <p:cNvPr id="25" name="TextBox 24"/>
          <p:cNvSpPr txBox="1"/>
          <p:nvPr/>
        </p:nvSpPr>
        <p:spPr>
          <a:xfrm>
            <a:off x="6560410" y="1389145"/>
            <a:ext cx="2135015" cy="646331"/>
          </a:xfrm>
          <a:prstGeom prst="rect">
            <a:avLst/>
          </a:prstGeom>
          <a:noFill/>
        </p:spPr>
        <p:txBody>
          <a:bodyPr wrap="square" rtlCol="0">
            <a:spAutoFit/>
          </a:bodyPr>
          <a:lstStyle/>
          <a:p>
            <a:r>
              <a:rPr lang="en-US" smtClean="0">
                <a:latin typeface="Times New Roman" panose="02020603050405020304" pitchFamily="18" charset="0"/>
                <a:cs typeface="Times New Roman" panose="02020603050405020304" pitchFamily="18" charset="0"/>
              </a:rPr>
              <a:t>- Sử dụng công cụ </a:t>
            </a:r>
            <a:r>
              <a:rPr lang="en-US" b="1">
                <a:latin typeface="Times New Roman" panose="02020603050405020304" pitchFamily="18" charset="0"/>
                <a:cs typeface="Times New Roman" panose="02020603050405020304" pitchFamily="18" charset="0"/>
              </a:rPr>
              <a:t>vnSentDetector</a:t>
            </a:r>
            <a:endParaRPr lang="en-US" b="1" smtClean="0">
              <a:latin typeface="Times New Roman" panose="02020603050405020304" pitchFamily="18" charset="0"/>
              <a:cs typeface="Times New Roman" panose="02020603050405020304" pitchFamily="18" charset="0"/>
            </a:endParaRPr>
          </a:p>
        </p:txBody>
      </p:sp>
      <p:sp>
        <p:nvSpPr>
          <p:cNvPr id="26" name="TextBox 25"/>
          <p:cNvSpPr txBox="1"/>
          <p:nvPr/>
        </p:nvSpPr>
        <p:spPr>
          <a:xfrm>
            <a:off x="6691485" y="5025028"/>
            <a:ext cx="2135015" cy="646331"/>
          </a:xfrm>
          <a:prstGeom prst="rect">
            <a:avLst/>
          </a:prstGeom>
          <a:noFill/>
        </p:spPr>
        <p:txBody>
          <a:bodyPr wrap="square" rtlCol="0">
            <a:spAutoFit/>
          </a:bodyPr>
          <a:lstStyle/>
          <a:p>
            <a:pPr marL="285750" indent="-285750">
              <a:buFontTx/>
              <a:buChar char="-"/>
            </a:pPr>
            <a:r>
              <a:rPr lang="en-US" smtClean="0">
                <a:latin typeface="Times New Roman" panose="02020603050405020304" pitchFamily="18" charset="0"/>
                <a:cs typeface="Times New Roman" panose="02020603050405020304" pitchFamily="18" charset="0"/>
              </a:rPr>
              <a:t>Sử dụng công cụ </a:t>
            </a:r>
            <a:r>
              <a:rPr lang="en-US" b="1" smtClean="0">
                <a:latin typeface="Times New Roman" panose="02020603050405020304" pitchFamily="18" charset="0"/>
                <a:cs typeface="Times New Roman" panose="02020603050405020304" pitchFamily="18" charset="0"/>
              </a:rPr>
              <a:t>vnTokenizer</a:t>
            </a:r>
            <a:r>
              <a:rPr lang="en-US" b="1" smtClean="0">
                <a:latin typeface="Times New Roman" panose="02020603050405020304" pitchFamily="18" charset="0"/>
                <a:ea typeface="Times New Roman" panose="02020603050405020304" pitchFamily="18" charset="0"/>
              </a:rPr>
              <a:t> </a:t>
            </a:r>
            <a:endParaRPr lang="en-US" b="1" smtClean="0">
              <a:latin typeface="Times New Roman" panose="02020603050405020304" pitchFamily="18" charset="0"/>
              <a:cs typeface="Times New Roman" panose="02020603050405020304" pitchFamily="18" charset="0"/>
            </a:endParaRPr>
          </a:p>
        </p:txBody>
      </p:sp>
      <p:sp>
        <p:nvSpPr>
          <p:cNvPr id="27" name="TextBox 26"/>
          <p:cNvSpPr txBox="1"/>
          <p:nvPr/>
        </p:nvSpPr>
        <p:spPr>
          <a:xfrm>
            <a:off x="3726087" y="5079820"/>
            <a:ext cx="2135015" cy="646331"/>
          </a:xfrm>
          <a:prstGeom prst="rect">
            <a:avLst/>
          </a:prstGeom>
          <a:noFill/>
        </p:spPr>
        <p:txBody>
          <a:bodyPr wrap="square" rtlCol="0">
            <a:spAutoFit/>
          </a:bodyPr>
          <a:lstStyle/>
          <a:p>
            <a:r>
              <a:rPr lang="en-US" smtClean="0">
                <a:latin typeface="Times New Roman" panose="02020603050405020304" pitchFamily="18" charset="0"/>
                <a:cs typeface="Times New Roman" panose="02020603050405020304" pitchFamily="18" charset="0"/>
              </a:rPr>
              <a:t>- TF-IDF</a:t>
            </a:r>
          </a:p>
          <a:p>
            <a:r>
              <a:rPr lang="en-US" smtClean="0">
                <a:latin typeface="Times New Roman" panose="02020603050405020304" pitchFamily="18" charset="0"/>
                <a:cs typeface="Times New Roman" panose="02020603050405020304" pitchFamily="18" charset="0"/>
              </a:rPr>
              <a:t>- Word2Vec</a:t>
            </a:r>
          </a:p>
        </p:txBody>
      </p:sp>
    </p:spTree>
    <p:extLst>
      <p:ext uri="{BB962C8B-B14F-4D97-AF65-F5344CB8AC3E}">
        <p14:creationId xmlns:p14="http://schemas.microsoft.com/office/powerpoint/2010/main" xmlns="" val="371881282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6695</TotalTime>
  <Words>7511</Words>
  <Application>Microsoft Office PowerPoint</Application>
  <PresentationFormat>On-screen Show (4:3)</PresentationFormat>
  <Paragraphs>1397</Paragraphs>
  <Slides>47</Slides>
  <Notes>47</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LUẬN VĂN THẠC SĨ</vt:lpstr>
      <vt:lpstr>Mục tiêu của luận văn</vt:lpstr>
      <vt:lpstr>Bố cục của luận văn</vt:lpstr>
      <vt:lpstr>Nội dung chính</vt:lpstr>
      <vt:lpstr>1.1. Bài toán tổng quát (1/1)</vt:lpstr>
      <vt:lpstr>1.2. Các bài toán con trong  bài toán tổng hợp biên bản (1/3)</vt:lpstr>
      <vt:lpstr>1.2. Các bài toán con trong  bài toán tổng hợp biên bản (2/3)</vt:lpstr>
      <vt:lpstr>1.2. Các bài toán con trong  bài toán tổng hợp biên bản (3/3)</vt:lpstr>
      <vt:lpstr>2.1. Tiền xử lý văn bản (1/1)</vt:lpstr>
      <vt:lpstr>2.2. Phân cụm dữ liệu văn bản (1/1)</vt:lpstr>
      <vt:lpstr>Thuật toán K-means (1/1)</vt:lpstr>
      <vt:lpstr>Phân cụm dựa trên  bài toán phân lớp quan điểm (1/2)</vt:lpstr>
      <vt:lpstr>Phân cụm dựa trên  bài toán phân lớp quan điểm (2/2)</vt:lpstr>
      <vt:lpstr>Thử nghiệm 1</vt:lpstr>
      <vt:lpstr>3.1. Thuật toán so khớp chuỗi (Naïve String Search, Boyer Moore)</vt:lpstr>
      <vt:lpstr>Thuật toán Boyer – Moore (1/4)</vt:lpstr>
      <vt:lpstr>Thuật toán Boyer – Moore (2/4)</vt:lpstr>
      <vt:lpstr>Thuật toán Boyer – Moore (3/4)</vt:lpstr>
      <vt:lpstr>Thuật toán Boyer – Moore (4/4)</vt:lpstr>
      <vt:lpstr>Thử nghiệm 2</vt:lpstr>
      <vt:lpstr>3.2. Khoảng cách Lenveshtein, ứng dụng đo độ tương tự chuỗi (xét hình thức)</vt:lpstr>
      <vt:lpstr>Khoảng cách Levenshtein (1/3)</vt:lpstr>
      <vt:lpstr>Khoảng cách Levenshtein (2/3)</vt:lpstr>
      <vt:lpstr>Khoảng cách Levenshtein (3/3)</vt:lpstr>
      <vt:lpstr>Ứng dụng vào bài toán so khớp (xét hình thức)</vt:lpstr>
      <vt:lpstr>3.3. Mô hình Word2Vec, ứng dụng tính độ tương tự từ với từ, kết hợp với Levenshtein đo độ tương tự chuỗi (xét ngữ nghĩa)</vt:lpstr>
      <vt:lpstr>Mô hình Word2Vec (1/7)</vt:lpstr>
      <vt:lpstr>Mô hình Word2Vec (2/7)</vt:lpstr>
      <vt:lpstr>Mô hình Word2Vec (3/7)</vt:lpstr>
      <vt:lpstr>Mô hình Word2Vec (4/7)</vt:lpstr>
      <vt:lpstr>Mô hình Word2Vec (5/7)</vt:lpstr>
      <vt:lpstr>Mô hình Word2Vec (6/7)</vt:lpstr>
      <vt:lpstr>Mô hình Word2Vec (7/7)</vt:lpstr>
      <vt:lpstr>Thử nghiệm 3, 4</vt:lpstr>
      <vt:lpstr>Thử nghiệm 3</vt:lpstr>
      <vt:lpstr>Thử nghiệm 4</vt:lpstr>
      <vt:lpstr>Tính độ tương tự giữa từ với từ sử dụng Word2Vec</vt:lpstr>
      <vt:lpstr> </vt:lpstr>
      <vt:lpstr>Thử nghiệm 5</vt:lpstr>
      <vt:lpstr>Ứng dụng vào bài toán so khớp (xét ngữ nghĩa)</vt:lpstr>
      <vt:lpstr>Thử nghiệm 6, 7, 8</vt:lpstr>
      <vt:lpstr>Thử nghiệm 6</vt:lpstr>
      <vt:lpstr>Thử nghiệm 7</vt:lpstr>
      <vt:lpstr>Thử nghiệm 8</vt:lpstr>
      <vt:lpstr>4. Kết luận và khuyến nghị (1/2)</vt:lpstr>
      <vt:lpstr>4. Kết luận và khuyến nghị (2/2)</vt:lpstr>
      <vt:lpstr>Slide 47</vt:lpstr>
    </vt:vector>
  </TitlesOfParts>
  <Company>Sky123.Org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Trường Nguyễn Mạnh</dc:creator>
  <cp:lastModifiedBy>Sky123.Org</cp:lastModifiedBy>
  <cp:revision>785</cp:revision>
  <cp:lastPrinted>2017-03-29T13:05:08Z</cp:lastPrinted>
  <dcterms:created xsi:type="dcterms:W3CDTF">2015-11-25T14:11:01Z</dcterms:created>
  <dcterms:modified xsi:type="dcterms:W3CDTF">2018-07-03T15:10:15Z</dcterms:modified>
</cp:coreProperties>
</file>